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Override PartName="/ppt/charts/style5.xml" ContentType="application/vnd.ms-office.chartstyle+xml"/>
  <Override PartName="/ppt/charts/colors5.xml" ContentType="application/vnd.ms-office.chartcolorstyle+xml"/>
  <Override PartName="/ppt/charts/style10.xml" ContentType="application/vnd.ms-office.chartstyle+xml"/>
  <Override PartName="/ppt/charts/colors10.xml" ContentType="application/vnd.ms-office.chartcolorstyle+xml"/>
  <Override PartName="/ppt/charts/style11.xml" ContentType="application/vnd.ms-office.chartstyle+xml"/>
  <Override PartName="/ppt/charts/colors11.xml" ContentType="application/vnd.ms-office.chartcolorstyle+xml"/>
  <Override PartName="/ppt/charts/style12.xml" ContentType="application/vnd.ms-office.chartstyle+xml"/>
  <Override PartName="/ppt/charts/colors12.xml" ContentType="application/vnd.ms-office.chartcolorstyle+xml"/>
  <Override PartName="/ppt/charts/style15.xml" ContentType="application/vnd.ms-office.chartstyle+xml"/>
  <Override PartName="/ppt/charts/colors15.xml" ContentType="application/vnd.ms-office.chartcolorstyle+xml"/>
  <Override PartName="/ppt/charts/style16.xml" ContentType="application/vnd.ms-office.chartstyle+xml"/>
  <Override PartName="/ppt/charts/colors16.xml" ContentType="application/vnd.ms-office.chartcolorstyle+xml"/>
  <Override PartName="/ppt/charts/style17.xml" ContentType="application/vnd.ms-office.chartstyle+xml"/>
  <Override PartName="/ppt/charts/colors17.xml" ContentType="application/vnd.ms-office.chartcolorstyle+xml"/>
  <Override PartName="/ppt/charts/style22.xml" ContentType="application/vnd.ms-office.chartstyle+xml"/>
  <Override PartName="/ppt/charts/colors22.xml" ContentType="application/vnd.ms-office.chartcolorstyle+xml"/>
  <Override PartName="/ppt/charts/style23.xml" ContentType="application/vnd.ms-office.chartstyle+xml"/>
  <Override PartName="/ppt/charts/colors23.xml" ContentType="application/vnd.ms-office.chartcolorstyle+xml"/>
  <Override PartName="/ppt/charts/style24.xml" ContentType="application/vnd.ms-office.chartstyle+xml"/>
  <Override PartName="/ppt/charts/colors24.xml" ContentType="application/vnd.ms-office.chartcolorstyle+xml"/>
  <Override PartName="/ppt/charts/style27.xml" ContentType="application/vnd.ms-office.chartstyle+xml"/>
  <Override PartName="/ppt/charts/colors27.xml" ContentType="application/vnd.ms-office.chartcolorstyle+xml"/>
  <Override PartName="/ppt/charts/style28.xml" ContentType="application/vnd.ms-office.chartstyle+xml"/>
  <Override PartName="/ppt/charts/colors28.xml" ContentType="application/vnd.ms-office.chartcolorstyle+xml"/>
  <Override PartName="/ppt/charts/style29.xml" ContentType="application/vnd.ms-office.chartstyle+xml"/>
  <Override PartName="/ppt/charts/colors29.xml" ContentType="application/vnd.ms-office.chartcolorstyle+xml"/>
  <Override PartName="/ppt/charts/style32.xml" ContentType="application/vnd.ms-office.chartstyle+xml"/>
  <Override PartName="/ppt/charts/colors32.xml" ContentType="application/vnd.ms-office.chartcolorstyle+xml"/>
  <Override PartName="/ppt/charts/style33.xml" ContentType="application/vnd.ms-office.chartstyle+xml"/>
  <Override PartName="/ppt/charts/colors33.xml" ContentType="application/vnd.ms-office.chartcolorstyle+xml"/>
  <Override PartName="/ppt/charts/style34.xml" ContentType="application/vnd.ms-office.chartstyle+xml"/>
  <Override PartName="/ppt/charts/colors34.xml" ContentType="application/vnd.ms-office.chartcolorstyle+xml"/>
  <Override PartName="/ppt/charts/style37.xml" ContentType="application/vnd.ms-office.chartstyle+xml"/>
  <Override PartName="/ppt/charts/colors37.xml" ContentType="application/vnd.ms-office.chartcolorstyle+xml"/>
  <Override PartName="/ppt/charts/style38.xml" ContentType="application/vnd.ms-office.chartstyle+xml"/>
  <Override PartName="/ppt/charts/colors38.xml" ContentType="application/vnd.ms-office.chartcolorstyle+xml"/>
  <Override PartName="/ppt/charts/style39.xml" ContentType="application/vnd.ms-office.chartstyle+xml"/>
  <Override PartName="/ppt/charts/colors39.xml" ContentType="application/vnd.ms-office.chartcolorstyle+xml"/>
  <Override PartName="/ppt/charts/style42.xml" ContentType="application/vnd.ms-office.chartstyle+xml"/>
  <Override PartName="/ppt/charts/colors42.xml" ContentType="application/vnd.ms-office.chartcolorstyle+xml"/>
  <Override PartName="/ppt/charts/style43.xml" ContentType="application/vnd.ms-office.chartstyle+xml"/>
  <Override PartName="/ppt/charts/colors43.xml" ContentType="application/vnd.ms-office.chartcolorstyle+xml"/>
  <Override PartName="/ppt/charts/style44.xml" ContentType="application/vnd.ms-office.chartstyle+xml"/>
  <Override PartName="/ppt/charts/colors44.xml" ContentType="application/vnd.ms-office.chartcolorstyle+xml"/>
  <Override PartName="/ppt/charts/style45.xml" ContentType="application/vnd.ms-office.chartstyle+xml"/>
  <Override PartName="/ppt/charts/colors45.xml" ContentType="application/vnd.ms-office.chartcolorstyle+xml"/>
  <Override PartName="/ppt/charts/style46.xml" ContentType="application/vnd.ms-office.chartstyle+xml"/>
  <Override PartName="/ppt/charts/colors46.xml" ContentType="application/vnd.ms-office.chartcolorstyle+xml"/>
  <Override PartName="/ppt/charts/style47.xml" ContentType="application/vnd.ms-office.chartstyle+xml"/>
  <Override PartName="/ppt/charts/colors47.xml" ContentType="application/vnd.ms-office.chartcolorstyle+xml"/>
  <Override PartName="/ppt/charts/style48.xml" ContentType="application/vnd.ms-office.chartstyle+xml"/>
  <Override PartName="/ppt/charts/colors48.xml" ContentType="application/vnd.ms-office.chartcolorstyle+xml"/>
  <Override PartName="/ppt/charts/style49.xml" ContentType="application/vnd.ms-office.chartstyle+xml"/>
  <Override PartName="/ppt/charts/colors49.xml" ContentType="application/vnd.ms-office.chartcolorstyle+xml"/>
  <Override PartName="/ppt/charts/style50.xml" ContentType="application/vnd.ms-office.chartstyle+xml"/>
  <Override PartName="/ppt/charts/colors50.xml" ContentType="application/vnd.ms-office.chartcolorstyle+xml"/>
  <Override PartName="/ppt/charts/style53.xml" ContentType="application/vnd.ms-office.chartstyle+xml"/>
  <Override PartName="/ppt/charts/colors53.xml" ContentType="application/vnd.ms-office.chartcolorstyle+xml"/>
  <Override PartName="/ppt/charts/style54.xml" ContentType="application/vnd.ms-office.chartstyle+xml"/>
  <Override PartName="/ppt/charts/colors54.xml" ContentType="application/vnd.ms-office.chartcolorstyle+xml"/>
  <Override PartName="/ppt/charts/style55.xml" ContentType="application/vnd.ms-office.chartstyle+xml"/>
  <Override PartName="/ppt/charts/colors55.xml" ContentType="application/vnd.ms-office.chartcolorstyle+xml"/>
  <Override PartName="/ppt/charts/style58.xml" ContentType="application/vnd.ms-office.chartstyle+xml"/>
  <Override PartName="/ppt/charts/colors58.xml" ContentType="application/vnd.ms-office.chartcolorstyle+xml"/>
  <Override PartName="/ppt/charts/style59.xml" ContentType="application/vnd.ms-office.chartstyle+xml"/>
  <Override PartName="/ppt/charts/colors59.xml" ContentType="application/vnd.ms-office.chartcolorstyle+xml"/>
  <Override PartName="/ppt/charts/style60.xml" ContentType="application/vnd.ms-office.chartstyle+xml"/>
  <Override PartName="/ppt/charts/colors60.xml" ContentType="application/vnd.ms-office.chartcolorstyle+xml"/>
  <Override PartName="/ppt/charts/style63.xml" ContentType="application/vnd.ms-office.chartstyle+xml"/>
  <Override PartName="/ppt/charts/colors63.xml" ContentType="application/vnd.ms-office.chartcolorstyle+xml"/>
  <Override PartName="/ppt/charts/style64.xml" ContentType="application/vnd.ms-office.chartstyle+xml"/>
  <Override PartName="/ppt/charts/colors64.xml" ContentType="application/vnd.ms-office.chartcolorstyle+xml"/>
  <Override PartName="/ppt/charts/style65.xml" ContentType="application/vnd.ms-office.chartstyle+xml"/>
  <Override PartName="/ppt/charts/colors65.xml" ContentType="application/vnd.ms-office.chartcolorstyle+xml"/>
  <Override PartName="/ppt/charts/style68.xml" ContentType="application/vnd.ms-office.chartstyle+xml"/>
  <Override PartName="/ppt/charts/colors68.xml" ContentType="application/vnd.ms-office.chartcolorstyle+xml"/>
  <Override PartName="/ppt/charts/style69.xml" ContentType="application/vnd.ms-office.chartstyle+xml"/>
  <Override PartName="/ppt/charts/colors69.xml" ContentType="application/vnd.ms-office.chartcolorstyle+xml"/>
  <Override PartName="/ppt/charts/style70.xml" ContentType="application/vnd.ms-office.chartstyle+xml"/>
  <Override PartName="/ppt/charts/colors70.xml" ContentType="application/vnd.ms-office.chartcolorstyle+xml"/>
  <Override PartName="/ppt/charts/style73.xml" ContentType="application/vnd.ms-office.chartstyle+xml"/>
  <Override PartName="/ppt/charts/colors73.xml" ContentType="application/vnd.ms-office.chartcolorstyle+xml"/>
  <Override PartName="/ppt/charts/style74.xml" ContentType="application/vnd.ms-office.chartstyle+xml"/>
  <Override PartName="/ppt/charts/colors74.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5"/>
  </p:notesMasterIdLst>
  <p:handoutMasterIdLst>
    <p:handoutMasterId r:id="rId66"/>
  </p:handoutMasterIdLst>
  <p:sldIdLst>
    <p:sldId id="256" r:id="rId2"/>
    <p:sldId id="356" r:id="rId3"/>
    <p:sldId id="1447" r:id="rId4"/>
    <p:sldId id="1356" r:id="rId5"/>
    <p:sldId id="1118" r:id="rId6"/>
    <p:sldId id="1117" r:id="rId7"/>
    <p:sldId id="1449" r:id="rId8"/>
    <p:sldId id="1448" r:id="rId9"/>
    <p:sldId id="1123" r:id="rId10"/>
    <p:sldId id="915" r:id="rId11"/>
    <p:sldId id="1451" r:id="rId12"/>
    <p:sldId id="1450" r:id="rId13"/>
    <p:sldId id="916" r:id="rId14"/>
    <p:sldId id="917" r:id="rId15"/>
    <p:sldId id="748" r:id="rId16"/>
    <p:sldId id="751" r:id="rId17"/>
    <p:sldId id="1457" r:id="rId18"/>
    <p:sldId id="1458" r:id="rId19"/>
    <p:sldId id="1380" r:id="rId20"/>
    <p:sldId id="1452" r:id="rId21"/>
    <p:sldId id="1453" r:id="rId22"/>
    <p:sldId id="1381" r:id="rId23"/>
    <p:sldId id="673" r:id="rId24"/>
    <p:sldId id="1382" r:id="rId25"/>
    <p:sldId id="1384" r:id="rId26"/>
    <p:sldId id="674" r:id="rId27"/>
    <p:sldId id="1398" r:id="rId28"/>
    <p:sldId id="1400" r:id="rId29"/>
    <p:sldId id="1399" r:id="rId30"/>
    <p:sldId id="675" r:id="rId31"/>
    <p:sldId id="1401" r:id="rId32"/>
    <p:sldId id="1402" r:id="rId33"/>
    <p:sldId id="676" r:id="rId34"/>
    <p:sldId id="1404" r:id="rId35"/>
    <p:sldId id="1405" r:id="rId36"/>
    <p:sldId id="677" r:id="rId37"/>
    <p:sldId id="1430" r:id="rId38"/>
    <p:sldId id="1431" r:id="rId39"/>
    <p:sldId id="678" r:id="rId40"/>
    <p:sldId id="1432" r:id="rId41"/>
    <p:sldId id="1433" r:id="rId42"/>
    <p:sldId id="679" r:id="rId43"/>
    <p:sldId id="1434" r:id="rId44"/>
    <p:sldId id="680" r:id="rId45"/>
    <p:sldId id="1436" r:id="rId46"/>
    <p:sldId id="683" r:id="rId47"/>
    <p:sldId id="1437" r:id="rId48"/>
    <p:sldId id="1438" r:id="rId49"/>
    <p:sldId id="681" r:id="rId50"/>
    <p:sldId id="1439" r:id="rId51"/>
    <p:sldId id="1440" r:id="rId52"/>
    <p:sldId id="682" r:id="rId53"/>
    <p:sldId id="1441" r:id="rId54"/>
    <p:sldId id="1442" r:id="rId55"/>
    <p:sldId id="684" r:id="rId56"/>
    <p:sldId id="1443" r:id="rId57"/>
    <p:sldId id="1444" r:id="rId58"/>
    <p:sldId id="685" r:id="rId59"/>
    <p:sldId id="1445" r:id="rId60"/>
    <p:sldId id="1446" r:id="rId61"/>
    <p:sldId id="1454" r:id="rId62"/>
    <p:sldId id="1455" r:id="rId63"/>
    <p:sldId id="1456"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90">
          <p15:clr>
            <a:srgbClr val="A4A3A4"/>
          </p15:clr>
        </p15:guide>
        <p15:guide id="2" pos="383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3F5"/>
    <a:srgbClr val="CCE9AD"/>
    <a:srgbClr val="3FBBD7"/>
    <a:srgbClr val="416D12"/>
    <a:srgbClr val="3EA4BA"/>
    <a:srgbClr val="00B4B2"/>
    <a:srgbClr val="008CBA"/>
    <a:srgbClr val="D3452D"/>
    <a:srgbClr val="FFFFFF"/>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06" autoAdjust="0"/>
    <p:restoredTop sz="94660"/>
  </p:normalViewPr>
  <p:slideViewPr>
    <p:cSldViewPr snapToGrid="0">
      <p:cViewPr>
        <p:scale>
          <a:sx n="100" d="100"/>
          <a:sy n="100" d="100"/>
        </p:scale>
        <p:origin x="-58" y="-58"/>
      </p:cViewPr>
      <p:guideLst>
        <p:guide orient="horz" pos="2290"/>
        <p:guide pos="383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L:\BUSINESS%20CENTER%202020\CEDEAO2020\Pais-por-Pais\Estatisticas%20paises\CEDEAO%20PAIS%20POR%20PAIS%20VPT%202020.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16.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oleObject" Target="file:///L:\BUSINESS%20CENTER%202020\CEDEAO2020\Pais-por-Pais\Estatisticas%20paises\CEDEAO%20PAIS%20POR%20PAIS%20VPT%202020.xlsx" TargetMode="External"/></Relationships>
</file>

<file path=ppt/charts/_rels/chart17.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oleObject" Target="file:///L:\BUSINESS%20CENTER%202020\CEDEAO2020\Pais-por-Pais\Estatisticas%20paises\CEDEAO%20PAIS%20POR%20PAIS%20VPT%202020.xlsx" TargetMode="External"/></Relationships>
</file>

<file path=ppt/charts/_rels/chart18.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oleObject" Target="file:///L:\BUSINESS%20CENTER%202020\CEDEAO2020\Pais-por-Pais\Estatisticas%20paises\CEDEAO%20PAIS%20POR%20PAIS%20VPT%202020.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21.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oleObject" Target="file:///L:\BUSINESS%20CENTER%202020\CEDEAO2020\Pais-por-Pais\Estatisticas%20paises\CEDEAO%20PAIS%20POR%20PAIS%20VPT%202020.xlsx" TargetMode="External"/></Relationships>
</file>

<file path=ppt/charts/_rels/chart22.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oleObject" Target="file:///L:\BUSINESS%20CENTER%202020\CEDEAO2020\Pais-por-Pais\Estatisticas%20paises\CEDEAO%20PAIS%20POR%20PAIS%20VPT%202020.xlsx" TargetMode="External"/></Relationships>
</file>

<file path=ppt/charts/_rels/chart23.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oleObject" Target="file:///L:\BUSINESS%20CENTER%202020\CEDEAO2020\Pais-por-Pais\Estatisticas%20paises\CEDEAO%20PAIS%20POR%20PAIS%20VPT%202020.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28.xml.rels><?xml version="1.0" encoding="UTF-8" standalone="yes"?>
<Relationships xmlns="http://schemas.openxmlformats.org/package/2006/relationships"><Relationship Id="rId3" Type="http://schemas.microsoft.com/office/2011/relationships/chartStyle" Target="style22.xml"/><Relationship Id="rId2" Type="http://schemas.microsoft.com/office/2011/relationships/chartColorStyle" Target="colors22.xml"/><Relationship Id="rId1" Type="http://schemas.openxmlformats.org/officeDocument/2006/relationships/oleObject" Target="file:///L:\BUSINESS%20CENTER%202020\CEDEAO2020\Pais-por-Pais\Estatisticas%20paises\CEDEAO%20PAIS%20POR%20PAIS%20VPT%202020.xlsx" TargetMode="External"/></Relationships>
</file>

<file path=ppt/charts/_rels/chart29.xml.rels><?xml version="1.0" encoding="UTF-8" standalone="yes"?>
<Relationships xmlns="http://schemas.openxmlformats.org/package/2006/relationships"><Relationship Id="rId3" Type="http://schemas.microsoft.com/office/2011/relationships/chartStyle" Target="style23.xml"/><Relationship Id="rId2" Type="http://schemas.microsoft.com/office/2011/relationships/chartColorStyle" Target="colors23.xml"/><Relationship Id="rId1" Type="http://schemas.openxmlformats.org/officeDocument/2006/relationships/oleObject" Target="file:///L:\BUSINESS%20CENTER%202020\CEDEAO2020\Pais-por-Pais\Estatisticas%20paises\CEDEAO%20PAIS%20POR%20PAIS%20VPT%20202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30.xml.rels><?xml version="1.0" encoding="UTF-8" standalone="yes"?>
<Relationships xmlns="http://schemas.openxmlformats.org/package/2006/relationships"><Relationship Id="rId3" Type="http://schemas.microsoft.com/office/2011/relationships/chartStyle" Target="style24.xml"/><Relationship Id="rId2" Type="http://schemas.microsoft.com/office/2011/relationships/chartColorStyle" Target="colors24.xml"/><Relationship Id="rId1" Type="http://schemas.openxmlformats.org/officeDocument/2006/relationships/oleObject" Target="file:///L:\BUSINESS%20CENTER%202020\CEDEAO2020\Pais-por-Pais\Estatisticas%20paises\CEDEAO%20PAIS%20POR%20PAIS%20VPT%202020.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33.xml.rels><?xml version="1.0" encoding="UTF-8" standalone="yes"?>
<Relationships xmlns="http://schemas.openxmlformats.org/package/2006/relationships"><Relationship Id="rId3" Type="http://schemas.microsoft.com/office/2011/relationships/chartStyle" Target="style27.xml"/><Relationship Id="rId2" Type="http://schemas.microsoft.com/office/2011/relationships/chartColorStyle" Target="colors27.xml"/><Relationship Id="rId1" Type="http://schemas.openxmlformats.org/officeDocument/2006/relationships/oleObject" Target="file:///L:\BUSINESS%20CENTER%202020\CEDEAO2020\Pais-por-Pais\Estatisticas%20paises\CEDEAO%20PAIS%20POR%20PAIS%20VPT%202020.xlsx" TargetMode="External"/></Relationships>
</file>

<file path=ppt/charts/_rels/chart34.xml.rels><?xml version="1.0" encoding="UTF-8" standalone="yes"?>
<Relationships xmlns="http://schemas.openxmlformats.org/package/2006/relationships"><Relationship Id="rId3" Type="http://schemas.microsoft.com/office/2011/relationships/chartStyle" Target="style28.xml"/><Relationship Id="rId2" Type="http://schemas.microsoft.com/office/2011/relationships/chartColorStyle" Target="colors28.xml"/><Relationship Id="rId1" Type="http://schemas.openxmlformats.org/officeDocument/2006/relationships/oleObject" Target="file:///L:\BUSINESS%20CENTER%202020\CEDEAO2020\Pais-por-Pais\Estatisticas%20paises\CEDEAO%20PAIS%20POR%20PAIS%20VPT%202020.xlsx" TargetMode="External"/></Relationships>
</file>

<file path=ppt/charts/_rels/chart35.xml.rels><?xml version="1.0" encoding="UTF-8" standalone="yes"?>
<Relationships xmlns="http://schemas.openxmlformats.org/package/2006/relationships"><Relationship Id="rId3" Type="http://schemas.microsoft.com/office/2011/relationships/chartStyle" Target="style29.xml"/><Relationship Id="rId2" Type="http://schemas.microsoft.com/office/2011/relationships/chartColorStyle" Target="colors29.xml"/><Relationship Id="rId1" Type="http://schemas.openxmlformats.org/officeDocument/2006/relationships/oleObject" Target="file:///L:\BUSINESS%20CENTER%202020\CEDEAO2020\Pais-por-Pais\Estatisticas%20paises\CEDEAO%20PAIS%20POR%20PAIS%20VPT%202020.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38.xml.rels><?xml version="1.0" encoding="UTF-8" standalone="yes"?>
<Relationships xmlns="http://schemas.openxmlformats.org/package/2006/relationships"><Relationship Id="rId3" Type="http://schemas.microsoft.com/office/2011/relationships/chartStyle" Target="style32.xml"/><Relationship Id="rId2" Type="http://schemas.microsoft.com/office/2011/relationships/chartColorStyle" Target="colors32.xml"/><Relationship Id="rId1" Type="http://schemas.openxmlformats.org/officeDocument/2006/relationships/oleObject" Target="file:///L:\BUSINESS%20CENTER%202020\CEDEAO2020\Pais-por-Pais\Estatisticas%20paises\CEDEAO%20PAIS%20POR%20PAIS%20VPT%202020.xlsx" TargetMode="External"/></Relationships>
</file>

<file path=ppt/charts/_rels/chart39.xml.rels><?xml version="1.0" encoding="UTF-8" standalone="yes"?>
<Relationships xmlns="http://schemas.openxmlformats.org/package/2006/relationships"><Relationship Id="rId3" Type="http://schemas.microsoft.com/office/2011/relationships/chartStyle" Target="style33.xml"/><Relationship Id="rId2" Type="http://schemas.microsoft.com/office/2011/relationships/chartColorStyle" Target="colors33.xml"/><Relationship Id="rId1" Type="http://schemas.openxmlformats.org/officeDocument/2006/relationships/oleObject" Target="file:///L:\BUSINESS%20CENTER%202020\CEDEAO2020\Pais-por-Pais\Estatisticas%20paises\CEDEAO%20PAIS%20POR%20PAIS%20VPT%20202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40.xml.rels><?xml version="1.0" encoding="UTF-8" standalone="yes"?>
<Relationships xmlns="http://schemas.openxmlformats.org/package/2006/relationships"><Relationship Id="rId3" Type="http://schemas.microsoft.com/office/2011/relationships/chartStyle" Target="style34.xml"/><Relationship Id="rId2" Type="http://schemas.microsoft.com/office/2011/relationships/chartColorStyle" Target="colors34.xml"/><Relationship Id="rId1" Type="http://schemas.openxmlformats.org/officeDocument/2006/relationships/oleObject" Target="file:///L:\BUSINESS%20CENTER%202020\CEDEAO2020\Pais-por-Pais\Estatisticas%20paises\CEDEAO%20PAIS%20POR%20PAIS%20VPT%202020.xlsx"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43.xml.rels><?xml version="1.0" encoding="UTF-8" standalone="yes"?>
<Relationships xmlns="http://schemas.openxmlformats.org/package/2006/relationships"><Relationship Id="rId3" Type="http://schemas.microsoft.com/office/2011/relationships/chartStyle" Target="style37.xml"/><Relationship Id="rId2" Type="http://schemas.microsoft.com/office/2011/relationships/chartColorStyle" Target="colors37.xml"/><Relationship Id="rId1" Type="http://schemas.openxmlformats.org/officeDocument/2006/relationships/oleObject" Target="file:///L:\BUSINESS%20CENTER%202020\CEDEAO2020\Pais-por-Pais\Estatisticas%20paises\CEDEAO%20PAIS%20POR%20PAIS%20VPT%202020.xlsx" TargetMode="External"/></Relationships>
</file>

<file path=ppt/charts/_rels/chart44.xml.rels><?xml version="1.0" encoding="UTF-8" standalone="yes"?>
<Relationships xmlns="http://schemas.openxmlformats.org/package/2006/relationships"><Relationship Id="rId3" Type="http://schemas.microsoft.com/office/2011/relationships/chartStyle" Target="style38.xml"/><Relationship Id="rId2" Type="http://schemas.microsoft.com/office/2011/relationships/chartColorStyle" Target="colors38.xml"/><Relationship Id="rId1" Type="http://schemas.openxmlformats.org/officeDocument/2006/relationships/oleObject" Target="file:///L:\BUSINESS%20CENTER%202020\CEDEAO2020\Pais-por-Pais\Estatisticas%20paises\CEDEAO%20PAIS%20POR%20PAIS%20VPT%202020.xlsx" TargetMode="External"/></Relationships>
</file>

<file path=ppt/charts/_rels/chart45.xml.rels><?xml version="1.0" encoding="UTF-8" standalone="yes"?>
<Relationships xmlns="http://schemas.openxmlformats.org/package/2006/relationships"><Relationship Id="rId3" Type="http://schemas.microsoft.com/office/2011/relationships/chartStyle" Target="style39.xml"/><Relationship Id="rId2" Type="http://schemas.microsoft.com/office/2011/relationships/chartColorStyle" Target="colors39.xml"/><Relationship Id="rId1" Type="http://schemas.openxmlformats.org/officeDocument/2006/relationships/oleObject" Target="file:///L:\BUSINESS%20CENTER%202020\CEDEAO2020\Pais-por-Pais\Estatisticas%20paises\CEDEAO%20PAIS%20POR%20PAIS%20VPT%202020.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48.xml.rels><?xml version="1.0" encoding="UTF-8" standalone="yes"?>
<Relationships xmlns="http://schemas.openxmlformats.org/package/2006/relationships"><Relationship Id="rId3" Type="http://schemas.microsoft.com/office/2011/relationships/chartStyle" Target="style42.xml"/><Relationship Id="rId2" Type="http://schemas.microsoft.com/office/2011/relationships/chartColorStyle" Target="colors42.xml"/><Relationship Id="rId1" Type="http://schemas.openxmlformats.org/officeDocument/2006/relationships/oleObject" Target="file:///L:\BUSINESS%20CENTER%202020\CEDEAO2020\Pais-por-Pais\Estatisticas%20paises\CEDEAO%20PAIS%20POR%20PAIS%20VPT%202020.xlsx" TargetMode="External"/></Relationships>
</file>

<file path=ppt/charts/_rels/chart49.xml.rels><?xml version="1.0" encoding="UTF-8" standalone="yes"?>
<Relationships xmlns="http://schemas.openxmlformats.org/package/2006/relationships"><Relationship Id="rId3" Type="http://schemas.microsoft.com/office/2011/relationships/chartStyle" Target="style43.xml"/><Relationship Id="rId2" Type="http://schemas.microsoft.com/office/2011/relationships/chartColorStyle" Target="colors43.xml"/><Relationship Id="rId1" Type="http://schemas.openxmlformats.org/officeDocument/2006/relationships/oleObject" Target="file:///L:\BUSINESS%20CENTER%202020\CEDEAO2020\Pais-por-Pais\Estatisticas%20paises\CEDEAO%20PAIS%20POR%20PAIS%20VPT%20202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DOSSIER%202020\BUSINESS%20CENTER%202020\ABC\CEDEAO\PT\Dados%20CEDEAO%20Estaisticas%202020.xlsx" TargetMode="External"/></Relationships>
</file>

<file path=ppt/charts/_rels/chart50.xml.rels><?xml version="1.0" encoding="UTF-8" standalone="yes"?>
<Relationships xmlns="http://schemas.openxmlformats.org/package/2006/relationships"><Relationship Id="rId3" Type="http://schemas.microsoft.com/office/2011/relationships/chartStyle" Target="style44.xml"/><Relationship Id="rId2" Type="http://schemas.microsoft.com/office/2011/relationships/chartColorStyle" Target="colors44.xml"/><Relationship Id="rId1" Type="http://schemas.openxmlformats.org/officeDocument/2006/relationships/oleObject" Target="file:///L:\BUSINESS%20CENTER%202020\CEDEAO2020\Pais-por-Pais\Estatisticas%20paises\CEDEAO%20PAIS%20POR%20PAIS%20VPT%202020.xlsx" TargetMode="External"/></Relationships>
</file>

<file path=ppt/charts/_rels/chart51.xml.rels><?xml version="1.0" encoding="UTF-8" standalone="yes"?>
<Relationships xmlns="http://schemas.openxmlformats.org/package/2006/relationships"><Relationship Id="rId3" Type="http://schemas.microsoft.com/office/2011/relationships/chartStyle" Target="style45.xml"/><Relationship Id="rId2" Type="http://schemas.microsoft.com/office/2011/relationships/chartColorStyle" Target="colors45.xml"/><Relationship Id="rId1" Type="http://schemas.openxmlformats.org/officeDocument/2006/relationships/oleObject" Target="file:///L:\BUSINESS%20CENTER%202020\CEDEAO2020\Pais-por-Pais\Estatisticas%20paises\CEDEAO%20PAIS%20POR%20PAIS%20VPT%202020.xlsx" TargetMode="External"/></Relationships>
</file>

<file path=ppt/charts/_rels/chart52.xml.rels><?xml version="1.0" encoding="UTF-8" standalone="yes"?>
<Relationships xmlns="http://schemas.openxmlformats.org/package/2006/relationships"><Relationship Id="rId3" Type="http://schemas.microsoft.com/office/2011/relationships/chartStyle" Target="style46.xml"/><Relationship Id="rId2" Type="http://schemas.microsoft.com/office/2011/relationships/chartColorStyle" Target="colors46.xml"/><Relationship Id="rId1" Type="http://schemas.openxmlformats.org/officeDocument/2006/relationships/oleObject" Target="file:///L:\BUSINESS%20CENTER%202020\CEDEAO2020\Pais-por-Pais\Estatisticas%20paises\CEDEAO%20PAIS%20POR%20PAIS%20VPT%202020.xlsx" TargetMode="External"/></Relationships>
</file>

<file path=ppt/charts/_rels/chart53.xml.rels><?xml version="1.0" encoding="UTF-8" standalone="yes"?>
<Relationships xmlns="http://schemas.openxmlformats.org/package/2006/relationships"><Relationship Id="rId3" Type="http://schemas.microsoft.com/office/2011/relationships/chartStyle" Target="style47.xml"/><Relationship Id="rId2" Type="http://schemas.microsoft.com/office/2011/relationships/chartColorStyle" Target="colors47.xml"/><Relationship Id="rId1" Type="http://schemas.openxmlformats.org/officeDocument/2006/relationships/oleObject" Target="file:///L:\BUSINESS%20CENTER%202020\CEDEAO2020\Pais-por-Pais\Estatisticas%20paises\CEDEAO%20PAIS%20POR%20PAIS%20VPT%202020.xlsx" TargetMode="External"/></Relationships>
</file>

<file path=ppt/charts/_rels/chart54.xml.rels><?xml version="1.0" encoding="UTF-8" standalone="yes"?>
<Relationships xmlns="http://schemas.openxmlformats.org/package/2006/relationships"><Relationship Id="rId3" Type="http://schemas.microsoft.com/office/2011/relationships/chartStyle" Target="style48.xml"/><Relationship Id="rId2" Type="http://schemas.microsoft.com/office/2011/relationships/chartColorStyle" Target="colors48.xml"/><Relationship Id="rId1" Type="http://schemas.openxmlformats.org/officeDocument/2006/relationships/oleObject" Target="file:///L:\BUSINESS%20CENTER%202020\CEDEAO2020\Pais-por-Pais\Estatisticas%20paises\CEDEAO%20PAIS%20POR%20PAIS%20VPT%202020.xlsx" TargetMode="External"/></Relationships>
</file>

<file path=ppt/charts/_rels/chart55.xml.rels><?xml version="1.0" encoding="UTF-8" standalone="yes"?>
<Relationships xmlns="http://schemas.openxmlformats.org/package/2006/relationships"><Relationship Id="rId3" Type="http://schemas.microsoft.com/office/2011/relationships/chartStyle" Target="style49.xml"/><Relationship Id="rId2" Type="http://schemas.microsoft.com/office/2011/relationships/chartColorStyle" Target="colors49.xml"/><Relationship Id="rId1" Type="http://schemas.openxmlformats.org/officeDocument/2006/relationships/oleObject" Target="file:///L:\BUSINESS%20CENTER%202020\CEDEAO2020\Pais-por-Pais\Estatisticas%20paises\CEDEAO%20PAIS%20POR%20PAIS%20VPT%202020.xlsx" TargetMode="External"/></Relationships>
</file>

<file path=ppt/charts/_rels/chart56.xml.rels><?xml version="1.0" encoding="UTF-8" standalone="yes"?>
<Relationships xmlns="http://schemas.openxmlformats.org/package/2006/relationships"><Relationship Id="rId3" Type="http://schemas.microsoft.com/office/2011/relationships/chartStyle" Target="style50.xml"/><Relationship Id="rId2" Type="http://schemas.microsoft.com/office/2011/relationships/chartColorStyle" Target="colors50.xml"/><Relationship Id="rId1" Type="http://schemas.openxmlformats.org/officeDocument/2006/relationships/oleObject" Target="file:///L:\BUSINESS%20CENTER%202020\CEDEAO2020\Pais-por-Pais\Estatisticas%20paises\CEDEAO%20PAIS%20POR%20PAIS%20VPT%202020.xlsx" TargetMode="External"/></Relationships>
</file>

<file path=ppt/charts/_rels/chart57.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58.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59.xml.rels><?xml version="1.0" encoding="UTF-8" standalone="yes"?>
<Relationships xmlns="http://schemas.openxmlformats.org/package/2006/relationships"><Relationship Id="rId3" Type="http://schemas.microsoft.com/office/2011/relationships/chartStyle" Target="style53.xml"/><Relationship Id="rId2" Type="http://schemas.microsoft.com/office/2011/relationships/chartColorStyle" Target="colors53.xml"/><Relationship Id="rId1" Type="http://schemas.openxmlformats.org/officeDocument/2006/relationships/oleObject" Target="file:///L:\BUSINESS%20CENTER%202020\CEDEAO2020\Pais-por-Pais\Estatisticas%20paises\CEDEAO%20PAIS%20POR%20PAIS%20VPT%202020.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DOSSIER%202020\BUSINESS%20CENTER%202020\ABC\CEDEAO\PT\Dados%20CEDEAO%20Estaisticas%202020.xlsx" TargetMode="External"/></Relationships>
</file>

<file path=ppt/charts/_rels/chart60.xml.rels><?xml version="1.0" encoding="UTF-8" standalone="yes"?>
<Relationships xmlns="http://schemas.openxmlformats.org/package/2006/relationships"><Relationship Id="rId3" Type="http://schemas.microsoft.com/office/2011/relationships/chartStyle" Target="style54.xml"/><Relationship Id="rId2" Type="http://schemas.microsoft.com/office/2011/relationships/chartColorStyle" Target="colors54.xml"/><Relationship Id="rId1" Type="http://schemas.openxmlformats.org/officeDocument/2006/relationships/oleObject" Target="file:///L:\BUSINESS%20CENTER%202020\CEDEAO2020\Pais-por-Pais\Estatisticas%20paises\CEDEAO%20PAIS%20POR%20PAIS%20VPT%202020.xlsx" TargetMode="External"/></Relationships>
</file>

<file path=ppt/charts/_rels/chart61.xml.rels><?xml version="1.0" encoding="UTF-8" standalone="yes"?>
<Relationships xmlns="http://schemas.openxmlformats.org/package/2006/relationships"><Relationship Id="rId3" Type="http://schemas.microsoft.com/office/2011/relationships/chartStyle" Target="style55.xml"/><Relationship Id="rId2" Type="http://schemas.microsoft.com/office/2011/relationships/chartColorStyle" Target="colors55.xml"/><Relationship Id="rId1" Type="http://schemas.openxmlformats.org/officeDocument/2006/relationships/oleObject" Target="file:///L:\BUSINESS%20CENTER%202020\CEDEAO2020\Pais-por-Pais\Estatisticas%20paises\CEDEAO%20PAIS%20POR%20PAIS%20VPT%202020.xlsx" TargetMode="External"/></Relationships>
</file>

<file path=ppt/charts/_rels/chart62.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63.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64.xml.rels><?xml version="1.0" encoding="UTF-8" standalone="yes"?>
<Relationships xmlns="http://schemas.openxmlformats.org/package/2006/relationships"><Relationship Id="rId3" Type="http://schemas.microsoft.com/office/2011/relationships/chartStyle" Target="style58.xml"/><Relationship Id="rId2" Type="http://schemas.microsoft.com/office/2011/relationships/chartColorStyle" Target="colors58.xml"/><Relationship Id="rId1" Type="http://schemas.openxmlformats.org/officeDocument/2006/relationships/oleObject" Target="file:///L:\BUSINESS%20CENTER%202020\CEDEAO2020\Pais-por-Pais\Estatisticas%20paises\CEDEAO%20PAIS%20POR%20PAIS%20VPT%202020.xlsx" TargetMode="External"/></Relationships>
</file>

<file path=ppt/charts/_rels/chart65.xml.rels><?xml version="1.0" encoding="UTF-8" standalone="yes"?>
<Relationships xmlns="http://schemas.openxmlformats.org/package/2006/relationships"><Relationship Id="rId3" Type="http://schemas.microsoft.com/office/2011/relationships/chartStyle" Target="style59.xml"/><Relationship Id="rId2" Type="http://schemas.microsoft.com/office/2011/relationships/chartColorStyle" Target="colors59.xml"/><Relationship Id="rId1" Type="http://schemas.openxmlformats.org/officeDocument/2006/relationships/oleObject" Target="file:///L:\BUSINESS%20CENTER%202020\CEDEAO2020\Pais-por-Pais\Estatisticas%20paises\CEDEAO%20PAIS%20POR%20PAIS%20VPT%202020.xlsx" TargetMode="External"/></Relationships>
</file>

<file path=ppt/charts/_rels/chart66.xml.rels><?xml version="1.0" encoding="UTF-8" standalone="yes"?>
<Relationships xmlns="http://schemas.openxmlformats.org/package/2006/relationships"><Relationship Id="rId3" Type="http://schemas.microsoft.com/office/2011/relationships/chartStyle" Target="style60.xml"/><Relationship Id="rId2" Type="http://schemas.microsoft.com/office/2011/relationships/chartColorStyle" Target="colors60.xml"/><Relationship Id="rId1" Type="http://schemas.openxmlformats.org/officeDocument/2006/relationships/oleObject" Target="file:///L:\BUSINESS%20CENTER%202020\CEDEAO2020\Pais-por-Pais\Estatisticas%20paises\CEDEAO%20PAIS%20POR%20PAIS%20VPT%202020.xlsx" TargetMode="External"/></Relationships>
</file>

<file path=ppt/charts/_rels/chart67.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68.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69.xml.rels><?xml version="1.0" encoding="UTF-8" standalone="yes"?>
<Relationships xmlns="http://schemas.openxmlformats.org/package/2006/relationships"><Relationship Id="rId3" Type="http://schemas.microsoft.com/office/2011/relationships/chartStyle" Target="style63.xml"/><Relationship Id="rId2" Type="http://schemas.microsoft.com/office/2011/relationships/chartColorStyle" Target="colors63.xml"/><Relationship Id="rId1" Type="http://schemas.openxmlformats.org/officeDocument/2006/relationships/oleObject" Target="file:///L:\BUSINESS%20CENTER%202020\CEDEAO2020\Pais-por-Pais\Estatisticas%20paises\CEDEAO%20PAIS%20POR%20PAIS%20VPT%202020.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E:\DOSSIER%202020\BUSINESS%20CENTER%202020\ABC\CEDEAO\PT\Dados%20CEDEAO%20Estaisticas%202020.xlsx" TargetMode="External"/></Relationships>
</file>

<file path=ppt/charts/_rels/chart70.xml.rels><?xml version="1.0" encoding="UTF-8" standalone="yes"?>
<Relationships xmlns="http://schemas.openxmlformats.org/package/2006/relationships"><Relationship Id="rId3" Type="http://schemas.microsoft.com/office/2011/relationships/chartStyle" Target="style64.xml"/><Relationship Id="rId2" Type="http://schemas.microsoft.com/office/2011/relationships/chartColorStyle" Target="colors64.xml"/><Relationship Id="rId1" Type="http://schemas.openxmlformats.org/officeDocument/2006/relationships/oleObject" Target="file:///L:\BUSINESS%20CENTER%202020\CEDEAO2020\Pais-por-Pais\Estatisticas%20paises\CEDEAO%20PAIS%20POR%20PAIS%20VPT%202020.xlsx" TargetMode="External"/></Relationships>
</file>

<file path=ppt/charts/_rels/chart71.xml.rels><?xml version="1.0" encoding="UTF-8" standalone="yes"?>
<Relationships xmlns="http://schemas.openxmlformats.org/package/2006/relationships"><Relationship Id="rId3" Type="http://schemas.microsoft.com/office/2011/relationships/chartStyle" Target="style65.xml"/><Relationship Id="rId2" Type="http://schemas.microsoft.com/office/2011/relationships/chartColorStyle" Target="colors65.xml"/><Relationship Id="rId1" Type="http://schemas.openxmlformats.org/officeDocument/2006/relationships/oleObject" Target="file:///L:\BUSINESS%20CENTER%202020\CEDEAO2020\Pais-por-Pais\Estatisticas%20paises\CEDEAO%20PAIS%20POR%20PAIS%20VPT%202020.xlsx" TargetMode="External"/></Relationships>
</file>

<file path=ppt/charts/_rels/chart72.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73.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74.xml.rels><?xml version="1.0" encoding="UTF-8" standalone="yes"?>
<Relationships xmlns="http://schemas.openxmlformats.org/package/2006/relationships"><Relationship Id="rId3" Type="http://schemas.microsoft.com/office/2011/relationships/chartStyle" Target="style68.xml"/><Relationship Id="rId2" Type="http://schemas.microsoft.com/office/2011/relationships/chartColorStyle" Target="colors68.xml"/><Relationship Id="rId1" Type="http://schemas.openxmlformats.org/officeDocument/2006/relationships/oleObject" Target="file:///L:\BUSINESS%20CENTER%202020\CEDEAO2020\Pais-por-Pais\Estatisticas%20paises\CEDEAO%20PAIS%20POR%20PAIS%20VPT%202020.xlsx" TargetMode="External"/></Relationships>
</file>

<file path=ppt/charts/_rels/chart75.xml.rels><?xml version="1.0" encoding="UTF-8" standalone="yes"?>
<Relationships xmlns="http://schemas.openxmlformats.org/package/2006/relationships"><Relationship Id="rId3" Type="http://schemas.microsoft.com/office/2011/relationships/chartStyle" Target="style69.xml"/><Relationship Id="rId2" Type="http://schemas.microsoft.com/office/2011/relationships/chartColorStyle" Target="colors69.xml"/><Relationship Id="rId1" Type="http://schemas.openxmlformats.org/officeDocument/2006/relationships/oleObject" Target="file:///L:\BUSINESS%20CENTER%202020\CEDEAO2020\Pais-por-Pais\Estatisticas%20paises\CEDEAO%20PAIS%20POR%20PAIS%20VPT%202020.xlsx" TargetMode="External"/></Relationships>
</file>

<file path=ppt/charts/_rels/chart76.xml.rels><?xml version="1.0" encoding="UTF-8" standalone="yes"?>
<Relationships xmlns="http://schemas.openxmlformats.org/package/2006/relationships"><Relationship Id="rId3" Type="http://schemas.microsoft.com/office/2011/relationships/chartStyle" Target="style70.xml"/><Relationship Id="rId2" Type="http://schemas.microsoft.com/office/2011/relationships/chartColorStyle" Target="colors70.xml"/><Relationship Id="rId1" Type="http://schemas.openxmlformats.org/officeDocument/2006/relationships/oleObject" Target="file:///L:\BUSINESS%20CENTER%202020\CEDEAO2020\Pais-por-Pais\Estatisticas%20paises\CEDEAO%20PAIS%20POR%20PAIS%20VPT%202020.xlsx" TargetMode="External"/></Relationships>
</file>

<file path=ppt/charts/_rels/chart77.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78.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79.xml.rels><?xml version="1.0" encoding="UTF-8" standalone="yes"?>
<Relationships xmlns="http://schemas.openxmlformats.org/package/2006/relationships"><Relationship Id="rId3" Type="http://schemas.microsoft.com/office/2011/relationships/chartStyle" Target="style73.xml"/><Relationship Id="rId2" Type="http://schemas.microsoft.com/office/2011/relationships/chartColorStyle" Target="colors73.xml"/><Relationship Id="rId1" Type="http://schemas.openxmlformats.org/officeDocument/2006/relationships/oleObject" Target="file:///L:\BUSINESS%20CENTER%202020\CEDEAO2020\Pais-por-Pais\Estatisticas%20paises\CEDEAO%20PAIS%20POR%20PAIS%20VPT%202020.xlsx" TargetMode="External"/></Relationships>
</file>

<file path=ppt/charts/_rels/chart8.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C:\Users\pigos\Desktop\EMERGYS\CABO%20VERDE\BUSINESS%20CENTER%202020\CEDEAO2020\Pais-por-Pais\CEDEAO%20PAIS%20POR%20PAIS%20VPT.xlsx" TargetMode="External"/></Relationships>
</file>

<file path=ppt/charts/_rels/chart80.xml.rels><?xml version="1.0" encoding="UTF-8" standalone="yes"?>
<Relationships xmlns="http://schemas.openxmlformats.org/package/2006/relationships"><Relationship Id="rId3" Type="http://schemas.microsoft.com/office/2011/relationships/chartStyle" Target="style74.xml"/><Relationship Id="rId2" Type="http://schemas.microsoft.com/office/2011/relationships/chartColorStyle" Target="colors74.xml"/><Relationship Id="rId1" Type="http://schemas.openxmlformats.org/officeDocument/2006/relationships/oleObject" Target="file:///L:\BUSINESS%20CENTER%202020\CEDEAO2020\Pais-por-Pais\Estatisticas%20paises\CEDEAO%20PAIS%20POR%20PAIS%20VPT%202020.xlsx" TargetMode="External"/></Relationships>
</file>

<file path=ppt/charts/_rels/chart81.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82.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83.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84.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85.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E:\DOSSIER%202020\BUSINESS%20CENTER%202020\ABC\CEDEAO\PT\Fiscalidad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'[CEDEAO PAIS POR PAIS VPT 2020.xlsx]CEDEAO Estatisticas'!$A$7</c:f>
              <c:strCache>
                <c:ptCount val="1"/>
                <c:pt idx="0">
                  <c:v>Exportação de bens e serviços [ Constante ]</c:v>
                </c:pt>
              </c:strCache>
            </c:strRef>
          </c:tx>
          <c:spPr>
            <a:solidFill>
              <a:schemeClr val="accent1"/>
            </a:solidFill>
            <a:ln>
              <a:noFill/>
            </a:ln>
            <a:effectLst/>
          </c:spPr>
          <c:invertIfNegative val="0"/>
          <c:dLbls>
            <c:spPr>
              <a:noFill/>
              <a:ln>
                <a:noFill/>
              </a:ln>
              <a:effectLst/>
            </c:spPr>
            <c:txPr>
              <a:bodyPr rot="-5400000" spcFirstLastPara="0" vertOverflow="ellipsis" wrap="square" lIns="575945"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2020.xlsx]CEDEAO Estatisticas'!$B$7:$K$7</c:f>
              <c:numCache>
                <c:formatCode>"$"#,##0_);[Red]\("$"#,##0\)</c:formatCode>
                <c:ptCount val="10"/>
                <c:pt idx="0">
                  <c:v>119269455520</c:v>
                </c:pt>
                <c:pt idx="1">
                  <c:v>131263602377</c:v>
                </c:pt>
                <c:pt idx="2">
                  <c:v>161680456876</c:v>
                </c:pt>
                <c:pt idx="3">
                  <c:v>161700201725</c:v>
                </c:pt>
                <c:pt idx="4">
                  <c:v>137243637734</c:v>
                </c:pt>
                <c:pt idx="5">
                  <c:v>160013859840</c:v>
                </c:pt>
                <c:pt idx="6">
                  <c:v>159699663438</c:v>
                </c:pt>
                <c:pt idx="7">
                  <c:v>176432765609</c:v>
                </c:pt>
                <c:pt idx="8">
                  <c:v>196634191643</c:v>
                </c:pt>
                <c:pt idx="9">
                  <c:v>197993787997</c:v>
                </c:pt>
              </c:numCache>
            </c:numRef>
          </c:val>
          <c:extLst xmlns:c16r2="http://schemas.microsoft.com/office/drawing/2015/06/chart">
            <c:ext xmlns:c16="http://schemas.microsoft.com/office/drawing/2014/chart" uri="{C3380CC4-5D6E-409C-BE32-E72D297353CC}">
              <c16:uniqueId val="{00000000-2D99-4001-A56D-2BEF839C9910}"/>
            </c:ext>
          </c:extLst>
        </c:ser>
        <c:ser>
          <c:idx val="1"/>
          <c:order val="1"/>
          <c:tx>
            <c:strRef>
              <c:f>'[CEDEAO PAIS POR PAIS VPT 2020.xlsx]CEDEAO Estatisticas'!$A$8</c:f>
              <c:strCache>
                <c:ptCount val="1"/>
                <c:pt idx="0">
                  <c:v>Exportação de bens e serviços [ Corrente ]</c:v>
                </c:pt>
              </c:strCache>
            </c:strRef>
          </c:tx>
          <c:spPr>
            <a:gradFill>
              <a:gsLst>
                <a:gs pos="0">
                  <a:srgbClr val="14CD68"/>
                </a:gs>
                <a:gs pos="100000">
                  <a:srgbClr val="0B6E38"/>
                </a:gs>
              </a:gsLst>
              <a:lin scaled="0"/>
            </a:gradFill>
            <a:ln>
              <a:noFill/>
            </a:ln>
            <a:effectLst/>
          </c:spPr>
          <c:invertIfNegative val="0"/>
          <c:dLbls>
            <c:spPr>
              <a:noFill/>
              <a:ln>
                <a:noFill/>
              </a:ln>
              <a:effectLst/>
            </c:spPr>
            <c:txPr>
              <a:bodyPr rot="-5400000" spcFirstLastPara="0" vertOverflow="ellipsis" wrap="square" lIns="683895"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2020.xlsx]CEDEAO Estatisticas'!$B$8:$K$8</c:f>
              <c:numCache>
                <c:formatCode>"$"#,##0_);[Red]\("$"#,##0\)</c:formatCode>
                <c:ptCount val="10"/>
                <c:pt idx="0">
                  <c:v>87982424754</c:v>
                </c:pt>
                <c:pt idx="1">
                  <c:v>131263602377</c:v>
                </c:pt>
                <c:pt idx="2">
                  <c:v>177083515182</c:v>
                </c:pt>
                <c:pt idx="3">
                  <c:v>196861687421</c:v>
                </c:pt>
                <c:pt idx="4">
                  <c:v>145537885441</c:v>
                </c:pt>
                <c:pt idx="5">
                  <c:v>158127655100</c:v>
                </c:pt>
                <c:pt idx="6">
                  <c:v>101001877803</c:v>
                </c:pt>
                <c:pt idx="7">
                  <c:v>88838747408</c:v>
                </c:pt>
                <c:pt idx="8">
                  <c:v>109171925668</c:v>
                </c:pt>
                <c:pt idx="9">
                  <c:v>125541897759</c:v>
                </c:pt>
              </c:numCache>
            </c:numRef>
          </c:val>
          <c:extLst xmlns:c16r2="http://schemas.microsoft.com/office/drawing/2015/06/chart">
            <c:ext xmlns:c16="http://schemas.microsoft.com/office/drawing/2014/chart" uri="{C3380CC4-5D6E-409C-BE32-E72D297353CC}">
              <c16:uniqueId val="{00000001-2D99-4001-A56D-2BEF839C9910}"/>
            </c:ext>
          </c:extLst>
        </c:ser>
        <c:ser>
          <c:idx val="2"/>
          <c:order val="2"/>
          <c:tx>
            <c:strRef>
              <c:f>'[CEDEAO PAIS POR PAIS VPT 2020.xlsx]CEDEAO Estatisticas'!$A$9</c:f>
              <c:strCache>
                <c:ptCount val="1"/>
                <c:pt idx="0">
                  <c:v>Importações de bens e serviços [ Constante ]</c:v>
                </c:pt>
              </c:strCache>
            </c:strRef>
          </c:tx>
          <c:spPr>
            <a:gradFill>
              <a:gsLst>
                <a:gs pos="0">
                  <a:srgbClr val="FBFB11"/>
                </a:gs>
                <a:gs pos="100000">
                  <a:srgbClr val="838309"/>
                </a:gs>
              </a:gsLst>
              <a:lin scaled="0"/>
            </a:gradFill>
            <a:ln>
              <a:noFill/>
            </a:ln>
            <a:effectLst/>
          </c:spPr>
          <c:invertIfNegative val="0"/>
          <c:dLbls>
            <c:dLbl>
              <c:idx val="0"/>
              <c:spPr>
                <a:noFill/>
                <a:ln>
                  <a:noFill/>
                </a:ln>
                <a:effectLst/>
              </c:spPr>
              <c:txPr>
                <a:bodyPr rot="-5400000" spcFirstLastPara="0" vertOverflow="ellipsis" wrap="square" lIns="791845"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1"/>
              <c:spPr>
                <a:noFill/>
                <a:ln>
                  <a:noFill/>
                </a:ln>
                <a:effectLst/>
              </c:spPr>
              <c:txPr>
                <a:bodyPr rot="-5400000" spcFirstLastPara="0" vertOverflow="ellipsis" wrap="square" lIns="791845" tIns="36195" rIns="36195"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2"/>
              <c:spPr>
                <a:noFill/>
                <a:ln>
                  <a:noFill/>
                </a:ln>
                <a:effectLst/>
              </c:spPr>
              <c:txPr>
                <a:bodyPr rot="-5400000" spcFirstLastPara="0" vertOverflow="ellipsis" wrap="square" lIns="756285"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3"/>
              <c:spPr>
                <a:noFill/>
                <a:ln>
                  <a:noFill/>
                </a:ln>
                <a:effectLst/>
              </c:spPr>
              <c:txPr>
                <a:bodyPr rot="-5400000" spcFirstLastPara="0" vertOverflow="ellipsis" wrap="square" lIns="791845"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4"/>
              <c:spPr>
                <a:noFill/>
                <a:ln>
                  <a:noFill/>
                </a:ln>
                <a:effectLst/>
              </c:spPr>
              <c:txPr>
                <a:bodyPr rot="-5400000" spcFirstLastPara="0" vertOverflow="ellipsis" wrap="square" lIns="791845"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5"/>
              <c:spPr>
                <a:noFill/>
                <a:ln>
                  <a:noFill/>
                </a:ln>
                <a:effectLst/>
              </c:spPr>
              <c:txPr>
                <a:bodyPr rot="-5400000" spcFirstLastPara="0" vertOverflow="ellipsis" wrap="square" lIns="791845"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6"/>
              <c:spPr>
                <a:noFill/>
                <a:ln>
                  <a:noFill/>
                </a:ln>
                <a:effectLst/>
              </c:spPr>
              <c:txPr>
                <a:bodyPr rot="-5400000" spcFirstLastPara="0" vertOverflow="ellipsis" wrap="square" lIns="756285"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7"/>
              <c:spPr>
                <a:noFill/>
                <a:ln>
                  <a:noFill/>
                </a:ln>
                <a:effectLst/>
              </c:spPr>
              <c:txPr>
                <a:bodyPr rot="-5400000" spcFirstLastPara="0" vertOverflow="ellipsis" wrap="square" lIns="756285"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8"/>
              <c:spPr>
                <a:noFill/>
                <a:ln>
                  <a:noFill/>
                </a:ln>
                <a:effectLst/>
              </c:spPr>
              <c:txPr>
                <a:bodyPr rot="-5400000" spcFirstLastPara="0" vertOverflow="ellipsis" wrap="square" lIns="756285"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9"/>
              <c:layout>
                <c:manualLayout>
                  <c:x val="2.0724674520298999E-4"/>
                  <c:y val="-3.7620297462817198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2D99-4001-A56D-2BEF839C9910}"/>
                </c:ext>
              </c:extLst>
            </c:dLbl>
            <c:spPr>
              <a:noFill/>
              <a:ln>
                <a:noFill/>
              </a:ln>
              <a:effectLst/>
            </c:spPr>
            <c:txPr>
              <a:bodyPr rot="-5400000" spcFirstLastPara="0" vertOverflow="ellipsis" wrap="square" lIns="53975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'[CEDEAO PAIS POR PAIS VPT 2020.xlsx]CEDEAO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2020.xlsx]CEDEAO Estatisticas'!$B$9:$K$9</c:f>
              <c:numCache>
                <c:formatCode>"$"#,##0_);[Red]\("$"#,##0\)</c:formatCode>
                <c:ptCount val="10"/>
                <c:pt idx="0">
                  <c:v>120948954855</c:v>
                </c:pt>
                <c:pt idx="1">
                  <c:v>116116040310</c:v>
                </c:pt>
                <c:pt idx="2">
                  <c:v>117813278848</c:v>
                </c:pt>
                <c:pt idx="3">
                  <c:v>105487671014</c:v>
                </c:pt>
                <c:pt idx="4">
                  <c:v>113278638743</c:v>
                </c:pt>
                <c:pt idx="5">
                  <c:v>116402409242</c:v>
                </c:pt>
                <c:pt idx="6">
                  <c:v>111833435373</c:v>
                </c:pt>
                <c:pt idx="7">
                  <c:v>113955469419</c:v>
                </c:pt>
                <c:pt idx="8">
                  <c:v>118920361672</c:v>
                </c:pt>
                <c:pt idx="9">
                  <c:v>138363847400</c:v>
                </c:pt>
              </c:numCache>
            </c:numRef>
          </c:val>
          <c:extLst xmlns:c16r2="http://schemas.microsoft.com/office/drawing/2015/06/chart">
            <c:ext xmlns:c16="http://schemas.microsoft.com/office/drawing/2014/chart" uri="{C3380CC4-5D6E-409C-BE32-E72D297353CC}">
              <c16:uniqueId val="{0000000C-2D99-4001-A56D-2BEF839C9910}"/>
            </c:ext>
          </c:extLst>
        </c:ser>
        <c:ser>
          <c:idx val="3"/>
          <c:order val="3"/>
          <c:tx>
            <c:strRef>
              <c:f>'[CEDEAO PAIS POR PAIS VPT 2020.xlsx]CEDEAO Estatisticas'!$A$10</c:f>
              <c:strCache>
                <c:ptCount val="1"/>
                <c:pt idx="0">
                  <c:v>Importações de bens e serviços [ Corrente ]</c:v>
                </c:pt>
              </c:strCache>
            </c:strRef>
          </c:tx>
          <c:spPr>
            <a:solidFill>
              <a:srgbClr val="0070C0"/>
            </a:solidFill>
            <a:ln>
              <a:noFill/>
            </a:ln>
            <a:effectLst/>
          </c:spPr>
          <c:invertIfNegative val="0"/>
          <c:dLbls>
            <c:dLbl>
              <c:idx val="5"/>
              <c:layout>
                <c:manualLayout>
                  <c:x val="9.8922267923153007E-4"/>
                  <c:y val="2.1872265966754699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2D99-4001-A56D-2BEF839C9910}"/>
                </c:ext>
              </c:extLst>
            </c:dLbl>
            <c:dLbl>
              <c:idx val="9"/>
              <c:layout>
                <c:manualLayout>
                  <c:x val="-9.8922267923153007E-4"/>
                  <c:y val="-2.9308836395450701E-2"/>
                </c:manualLayout>
              </c:layout>
              <c:spPr>
                <a:noFill/>
                <a:ln>
                  <a:noFill/>
                </a:ln>
                <a:effectLst/>
              </c:spPr>
              <c:txPr>
                <a:bodyPr rot="-5400000" spcFirstLastPara="0" vertOverflow="ellipsis" wrap="square" lIns="504190"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0E-2D99-4001-A56D-2BEF839C9910}"/>
                </c:ext>
              </c:extLst>
            </c:dLbl>
            <c:spPr>
              <a:noFill/>
              <a:ln>
                <a:noFill/>
              </a:ln>
              <a:effectLst/>
            </c:spPr>
            <c:txPr>
              <a:bodyPr rot="-5400000" spcFirstLastPara="0" vertOverflow="ellipsis" wrap="square" lIns="683895"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2020.xlsx]CEDEAO Estatisticas'!$B$10:$K$10</c:f>
              <c:numCache>
                <c:formatCode>"$"#,##0_);[Red]\("$"#,##0\)</c:formatCode>
                <c:ptCount val="10"/>
                <c:pt idx="0">
                  <c:v>95888479511</c:v>
                </c:pt>
                <c:pt idx="1">
                  <c:v>116116040310</c:v>
                </c:pt>
                <c:pt idx="2">
                  <c:v>149975525182</c:v>
                </c:pt>
                <c:pt idx="3">
                  <c:v>127364769774</c:v>
                </c:pt>
                <c:pt idx="4">
                  <c:v>139373021858</c:v>
                </c:pt>
                <c:pt idx="5">
                  <c:v>140799744807</c:v>
                </c:pt>
                <c:pt idx="6">
                  <c:v>122046120342</c:v>
                </c:pt>
                <c:pt idx="7">
                  <c:v>116387598643</c:v>
                </c:pt>
                <c:pt idx="8">
                  <c:v>123687024113</c:v>
                </c:pt>
                <c:pt idx="9">
                  <c:v>149036040087</c:v>
                </c:pt>
              </c:numCache>
            </c:numRef>
          </c:val>
          <c:extLst xmlns:c16r2="http://schemas.microsoft.com/office/drawing/2015/06/chart">
            <c:ext xmlns:c16="http://schemas.microsoft.com/office/drawing/2014/chart" uri="{C3380CC4-5D6E-409C-BE32-E72D297353CC}">
              <c16:uniqueId val="{0000000F-2D99-4001-A56D-2BEF839C9910}"/>
            </c:ext>
          </c:extLst>
        </c:ser>
        <c:ser>
          <c:idx val="4"/>
          <c:order val="4"/>
          <c:tx>
            <c:strRef>
              <c:f>'[CEDEAO PAIS POR PAIS VPT 2020.xlsx]CEDEAO Estatisticas'!$A$11</c:f>
              <c:strCache>
                <c:ptCount val="1"/>
                <c:pt idx="0">
                  <c:v>Balança comercial [ incluindo serviços a preços contante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125984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683895"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683895"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683895"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683895"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683895"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683895"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683895"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683895"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0" bIns="0" anchor="b"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1259840" tIns="0" rIns="0" bIns="0" anchor="t" anchorCtr="0">
                <a:noAutofit/>
              </a:bodyPr>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'[CEDEAO PAIS POR PAIS VPT 2020.xlsx]CEDEAO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2020.xlsx]CEDEAO Estatisticas'!$B$11:$K$11</c:f>
              <c:numCache>
                <c:formatCode>"$"#,##0_);[Red]\("$"#,##0\)</c:formatCode>
                <c:ptCount val="10"/>
                <c:pt idx="0">
                  <c:v>-1679499335</c:v>
                </c:pt>
                <c:pt idx="1">
                  <c:v>15147562067</c:v>
                </c:pt>
                <c:pt idx="2">
                  <c:v>43867178028</c:v>
                </c:pt>
                <c:pt idx="3">
                  <c:v>56212530711</c:v>
                </c:pt>
                <c:pt idx="4">
                  <c:v>23964998991</c:v>
                </c:pt>
                <c:pt idx="5">
                  <c:v>43611450598</c:v>
                </c:pt>
                <c:pt idx="6">
                  <c:v>47866228065</c:v>
                </c:pt>
                <c:pt idx="7">
                  <c:v>62477296190</c:v>
                </c:pt>
                <c:pt idx="8">
                  <c:v>77713829971</c:v>
                </c:pt>
                <c:pt idx="9">
                  <c:v>59629940597</c:v>
                </c:pt>
              </c:numCache>
            </c:numRef>
          </c:val>
          <c:extLst xmlns:c16r2="http://schemas.microsoft.com/office/drawing/2015/06/chart">
            <c:ext xmlns:c16="http://schemas.microsoft.com/office/drawing/2014/chart" uri="{C3380CC4-5D6E-409C-BE32-E72D297353CC}">
              <c16:uniqueId val="{0000001A-2D99-4001-A56D-2BEF839C9910}"/>
            </c:ext>
          </c:extLst>
        </c:ser>
        <c:ser>
          <c:idx val="5"/>
          <c:order val="5"/>
          <c:tx>
            <c:strRef>
              <c:f>'[CEDEAO PAIS POR PAIS VPT 2020.xlsx]CEDEAO Estatisticas'!$A$12</c:f>
              <c:strCache>
                <c:ptCount val="1"/>
                <c:pt idx="0">
                  <c:v>Balança comercial [ incluindo serviços a preços corrente ]</c:v>
                </c:pt>
              </c:strCache>
            </c:strRef>
          </c:tx>
          <c:spPr>
            <a:gradFill>
              <a:gsLst>
                <a:gs pos="0">
                  <a:srgbClr val="9EE256"/>
                </a:gs>
                <a:gs pos="100000">
                  <a:srgbClr val="52762D"/>
                </a:gs>
              </a:gsLst>
              <a:lin scaled="0"/>
            </a:gradFill>
            <a:ln>
              <a:noFill/>
            </a:ln>
            <a:effectLst/>
          </c:spPr>
          <c:invertIfNegative val="0"/>
          <c:dLbls>
            <c:dLbl>
              <c:idx val="9"/>
              <c:spPr>
                <a:noFill/>
                <a:ln>
                  <a:noFill/>
                </a:ln>
                <a:effectLst/>
              </c:spPr>
              <c:txPr>
                <a:bodyPr rot="-5400000" spcFirstLastPara="0" vertOverflow="ellipsis" wrap="square" lIns="0" tIns="215900" rIns="71755"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0"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'[CEDEAO PAIS POR PAIS VPT 2020.xlsx]CEDEAO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2020.xlsx]CEDEAO Estatisticas'!$B$12:$K$12</c:f>
              <c:numCache>
                <c:formatCode>"$"#,##0_);[Red]\("$"#,##0\)</c:formatCode>
                <c:ptCount val="10"/>
                <c:pt idx="0">
                  <c:v>-7906054757</c:v>
                </c:pt>
                <c:pt idx="1">
                  <c:v>15147562067</c:v>
                </c:pt>
                <c:pt idx="2">
                  <c:v>27107990000</c:v>
                </c:pt>
                <c:pt idx="3">
                  <c:v>69496917647</c:v>
                </c:pt>
                <c:pt idx="4">
                  <c:v>6164863583</c:v>
                </c:pt>
                <c:pt idx="5">
                  <c:v>17327910293</c:v>
                </c:pt>
                <c:pt idx="6">
                  <c:v>-21044242539</c:v>
                </c:pt>
                <c:pt idx="7">
                  <c:v>-27548851235</c:v>
                </c:pt>
                <c:pt idx="8">
                  <c:v>-14515098445</c:v>
                </c:pt>
                <c:pt idx="9">
                  <c:v>-23494142328</c:v>
                </c:pt>
              </c:numCache>
            </c:numRef>
          </c:val>
          <c:extLst xmlns:c16r2="http://schemas.microsoft.com/office/drawing/2015/06/chart">
            <c:ext xmlns:c16="http://schemas.microsoft.com/office/drawing/2014/chart" uri="{C3380CC4-5D6E-409C-BE32-E72D297353CC}">
              <c16:uniqueId val="{00000025-2D99-4001-A56D-2BEF839C9910}"/>
            </c:ext>
          </c:extLst>
        </c:ser>
        <c:ser>
          <c:idx val="6"/>
          <c:order val="6"/>
          <c:tx>
            <c:strRef>
              <c:f>'[CEDEAO PAIS POR PAIS VPT 2020.xlsx]CEDEAO Estatisticas'!$A$13</c:f>
              <c:strCache>
                <c:ptCount val="1"/>
                <c:pt idx="0">
                  <c:v>Investimentos estrangeiros directos [ entradas líquidas ]</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252095"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720090"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0"/>
              </c:ext>
            </c:extLst>
          </c:dLbls>
          <c:cat>
            <c:numRef>
              <c:f>'[CEDEAO PAIS POR PAIS VPT 2020.xlsx]CEDEAO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2020.xlsx]CEDEAO Estatisticas'!$B$13:$K$13</c:f>
              <c:numCache>
                <c:formatCode>"$"#,##0_);[Red]\("$"#,##0\)</c:formatCode>
                <c:ptCount val="10"/>
                <c:pt idx="0">
                  <c:v>13534563572.200001</c:v>
                </c:pt>
                <c:pt idx="1">
                  <c:v>13153807931.6</c:v>
                </c:pt>
                <c:pt idx="2">
                  <c:v>19542420011.200001</c:v>
                </c:pt>
                <c:pt idx="3">
                  <c:v>16756110854.799999</c:v>
                </c:pt>
                <c:pt idx="4">
                  <c:v>14176177811</c:v>
                </c:pt>
                <c:pt idx="5">
                  <c:v>11719376240.4</c:v>
                </c:pt>
                <c:pt idx="6">
                  <c:v>9238161619.8400002</c:v>
                </c:pt>
                <c:pt idx="7">
                  <c:v>12325533707.1</c:v>
                </c:pt>
                <c:pt idx="8">
                  <c:v>10601421938.700001</c:v>
                </c:pt>
                <c:pt idx="9">
                  <c:v>8477040158.6999998</c:v>
                </c:pt>
              </c:numCache>
            </c:numRef>
          </c:val>
          <c:extLst xmlns:c16r2="http://schemas.microsoft.com/office/drawing/2015/06/chart">
            <c:ext xmlns:c16="http://schemas.microsoft.com/office/drawing/2014/chart" uri="{C3380CC4-5D6E-409C-BE32-E72D297353CC}">
              <c16:uniqueId val="{00000029-2D99-4001-A56D-2BEF839C9910}"/>
            </c:ext>
          </c:extLst>
        </c:ser>
        <c:dLbls>
          <c:showLegendKey val="0"/>
          <c:showVal val="0"/>
          <c:showCatName val="0"/>
          <c:showSerName val="0"/>
          <c:showPercent val="0"/>
          <c:showBubbleSize val="0"/>
        </c:dLbls>
        <c:gapWidth val="150"/>
        <c:axId val="514579456"/>
        <c:axId val="166838848"/>
      </c:barChart>
      <c:dateAx>
        <c:axId val="514579456"/>
        <c:scaling>
          <c:orientation val="minMax"/>
        </c:scaling>
        <c:delete val="0"/>
        <c:axPos val="b"/>
        <c:title>
          <c:tx>
            <c:rich>
              <a:bodyPr rot="0" spcFirstLastPara="0" vertOverflow="ellipsis" vert="horz" wrap="square" anchor="ctr" anchorCtr="1"/>
              <a:lstStyle/>
              <a:p>
                <a:pPr>
                  <a:defRPr lang="pt-PT" sz="1000" b="0" i="0" u="none" strike="noStrike" kern="1200" baseline="0">
                    <a:solidFill>
                      <a:srgbClr val="008CBA"/>
                    </a:solidFill>
                    <a:latin typeface="+mn-lt"/>
                    <a:ea typeface="+mn-ea"/>
                    <a:cs typeface="+mn-cs"/>
                  </a:defRPr>
                </a:pPr>
                <a:r>
                  <a:rPr lang="en-US">
                    <a:solidFill>
                      <a:srgbClr val="008CBA"/>
                    </a:solidFill>
                  </a:rPr>
                  <a:t>INDICADORES ECONÓMICOS D</a:t>
                </a:r>
                <a:r>
                  <a:rPr lang="en-US" altLang="en-US">
                    <a:solidFill>
                      <a:srgbClr val="008CBA"/>
                    </a:solidFill>
                  </a:rPr>
                  <a:t>A CEDEAO</a:t>
                </a: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66838848"/>
        <c:crosses val="autoZero"/>
        <c:auto val="0"/>
        <c:lblOffset val="100"/>
        <c:baseTimeUnit val="days"/>
      </c:dateAx>
      <c:valAx>
        <c:axId val="16683884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000" b="0" i="0" u="none" strike="noStrike" kern="1200" baseline="0">
                    <a:solidFill>
                      <a:srgbClr val="00B0F0"/>
                    </a:solidFill>
                    <a:latin typeface="+mn-lt"/>
                    <a:ea typeface="+mn-ea"/>
                    <a:cs typeface="+mn-cs"/>
                  </a:defRPr>
                </a:pPr>
                <a:r>
                  <a:rPr lang="en-US">
                    <a:solidFill>
                      <a:srgbClr val="00B0F0"/>
                    </a:solidFill>
                  </a:rPr>
                  <a:t>VALORES</a:t>
                </a: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514579456"/>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solidFill>
        <a:schemeClr val="tx1">
          <a:lumMod val="15000"/>
          <a:lumOff val="85000"/>
        </a:schemeClr>
      </a:solidFill>
      <a:round/>
    </a:ln>
    <a:effectLst/>
  </c:spPr>
  <c:txPr>
    <a:bodyPr rot="5400000" vert="horz" anchor="b" anchorCtr="0"/>
    <a:lstStyle/>
    <a:p>
      <a:pPr>
        <a:defRPr lang="pt-PT"/>
      </a:pPr>
      <a:endParaRPr lang="pt-PT"/>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200" b="0" i="1" u="none" strike="noStrike" kern="1200" baseline="0">
                <a:solidFill>
                  <a:srgbClr val="00B0F0"/>
                </a:solidFill>
                <a:latin typeface="+mn-lt"/>
                <a:ea typeface="+mn-ea"/>
                <a:cs typeface="+mn-cs"/>
              </a:defRPr>
            </a:pPr>
            <a:r>
              <a:rPr lang="pt-PT" sz="1200" b="0" i="1" dirty="0">
                <a:solidFill>
                  <a:srgbClr val="00B0F0"/>
                </a:solidFill>
              </a:rPr>
              <a:t>Assinantes de Internet móvel na África </a:t>
            </a:r>
            <a:r>
              <a:rPr lang="pt-PT" sz="1200" b="0" i="1" dirty="0" smtClean="0">
                <a:solidFill>
                  <a:srgbClr val="00B0F0"/>
                </a:solidFill>
              </a:rPr>
              <a:t>Ocidental</a:t>
            </a:r>
          </a:p>
          <a:p>
            <a:pPr marL="0" marR="0" indent="0" algn="ctr" defTabSz="914400" rtl="0" eaLnBrk="1" fontAlgn="auto" latinLnBrk="0" hangingPunct="1">
              <a:lnSpc>
                <a:spcPct val="100000"/>
              </a:lnSpc>
              <a:spcBef>
                <a:spcPts val="0"/>
              </a:spcBef>
              <a:spcAft>
                <a:spcPts val="0"/>
              </a:spcAft>
              <a:buClrTx/>
              <a:buSzTx/>
              <a:buFontTx/>
              <a:buNone/>
              <a:tabLst/>
              <a:defRPr sz="1200" b="0" i="1" u="none" strike="noStrike" kern="1200" baseline="0">
                <a:solidFill>
                  <a:srgbClr val="00B0F0"/>
                </a:solidFill>
                <a:latin typeface="+mn-lt"/>
                <a:ea typeface="+mn-ea"/>
                <a:cs typeface="+mn-cs"/>
              </a:defRPr>
            </a:pPr>
            <a:r>
              <a:rPr lang="pt-PT" sz="900" b="0" i="1" baseline="0" dirty="0" smtClean="0">
                <a:effectLst/>
              </a:rPr>
              <a:t>Percentagem da população </a:t>
            </a:r>
            <a:r>
              <a:rPr lang="pt-PT" sz="900" b="0" i="1" baseline="0" dirty="0" smtClean="0">
                <a:effectLst/>
                <a:latin typeface="Calibri"/>
              </a:rPr>
              <a:t>[</a:t>
            </a:r>
            <a:r>
              <a:rPr lang="pt-PT" sz="900" b="0" i="1" baseline="0" dirty="0" smtClean="0">
                <a:effectLst/>
              </a:rPr>
              <a:t> 2018 </a:t>
            </a:r>
            <a:r>
              <a:rPr lang="pt-PT" sz="900" b="0" i="1" baseline="0" dirty="0" smtClean="0">
                <a:effectLst/>
                <a:latin typeface="Calibri"/>
              </a:rPr>
              <a:t>]</a:t>
            </a:r>
            <a:endParaRPr lang="pt-PT" sz="900" dirty="0" smtClean="0">
              <a:effectLst/>
            </a:endParaRPr>
          </a:p>
        </c:rich>
      </c:tx>
      <c:layout>
        <c:manualLayout>
          <c:xMode val="edge"/>
          <c:yMode val="edge"/>
          <c:x val="0.34156040384462505"/>
          <c:y val="2.9356818788364023E-2"/>
        </c:manualLayout>
      </c:layout>
      <c:overlay val="1"/>
    </c:title>
    <c:autoTitleDeleted val="0"/>
    <c:plotArea>
      <c:layout/>
      <c:barChart>
        <c:barDir val="col"/>
        <c:grouping val="clustered"/>
        <c:varyColors val="0"/>
        <c:ser>
          <c:idx val="0"/>
          <c:order val="0"/>
          <c:tx>
            <c:strRef>
              <c:f>'TIC IN CEDEAO'!$B$37</c:f>
              <c:strCache>
                <c:ptCount val="1"/>
                <c:pt idx="0">
                  <c:v>Assinantes de internet móvel</c:v>
                </c:pt>
              </c:strCache>
            </c:strRef>
          </c:tx>
          <c:invertIfNegative val="0"/>
          <c:dLbls>
            <c:dLbl>
              <c:idx val="0"/>
              <c:layout>
                <c:manualLayout>
                  <c:x val="3.1322482052669946E-3"/>
                  <c:y val="-1.6013020390065334E-2"/>
                </c:manualLayout>
              </c:layout>
              <c:dLblPos val="outEnd"/>
              <c:showLegendKey val="0"/>
              <c:showVal val="1"/>
              <c:showCatName val="0"/>
              <c:showSerName val="0"/>
              <c:showPercent val="0"/>
              <c:showBubbleSize val="0"/>
            </c:dLbl>
            <c:dLbl>
              <c:idx val="6"/>
              <c:layout>
                <c:manualLayout>
                  <c:x val="-1.0440827350889981E-3"/>
                  <c:y val="-2.4019215372297838E-2"/>
                </c:manualLayout>
              </c:layout>
              <c:dLblPos val="outEnd"/>
              <c:showLegendKey val="0"/>
              <c:showVal val="1"/>
              <c:showCatName val="0"/>
              <c:showSerName val="0"/>
              <c:showPercent val="0"/>
              <c:showBubbleSize val="0"/>
            </c:dLbl>
            <c:txPr>
              <a:bodyPr anchor="t" anchorCtr="0"/>
              <a:lstStyle/>
              <a:p>
                <a:pPr>
                  <a:defRPr sz="800">
                    <a:latin typeface="Arial Narrow" panose="020B0606020202030204" pitchFamily="34" charset="0"/>
                  </a:defRPr>
                </a:pPr>
                <a:endParaRPr lang="pt-PT"/>
              </a:p>
            </c:txPr>
            <c:dLblPos val="outEnd"/>
            <c:showLegendKey val="0"/>
            <c:showVal val="1"/>
            <c:showCatName val="0"/>
            <c:showSerName val="0"/>
            <c:showPercent val="0"/>
            <c:showBubbleSize val="0"/>
            <c:showLeaderLines val="0"/>
          </c:dLbls>
          <c:cat>
            <c:strRef>
              <c:f>'TIC IN CEDEAO'!$A$38:$A$53</c:f>
              <c:strCache>
                <c:ptCount val="16"/>
                <c:pt idx="0">
                  <c:v>Benin</c:v>
                </c:pt>
                <c:pt idx="1">
                  <c:v>Burkina Faso</c:v>
                </c:pt>
                <c:pt idx="2">
                  <c:v>Cabo Verde</c:v>
                </c:pt>
                <c:pt idx="3">
                  <c:v>Côte d'Ivoire</c:v>
                </c:pt>
                <c:pt idx="4">
                  <c:v>Gambia</c:v>
                </c:pt>
                <c:pt idx="5">
                  <c:v>Ghana</c:v>
                </c:pt>
                <c:pt idx="6">
                  <c:v>Guinea</c:v>
                </c:pt>
                <c:pt idx="7">
                  <c:v>Guinea-Bissau</c:v>
                </c:pt>
                <c:pt idx="8">
                  <c:v>Liberia</c:v>
                </c:pt>
                <c:pt idx="9">
                  <c:v>Mali</c:v>
                </c:pt>
                <c:pt idx="10">
                  <c:v>Niger</c:v>
                </c:pt>
                <c:pt idx="11">
                  <c:v>Nigeria</c:v>
                </c:pt>
                <c:pt idx="12">
                  <c:v>Senegal</c:v>
                </c:pt>
                <c:pt idx="13">
                  <c:v>Sierra Leone</c:v>
                </c:pt>
                <c:pt idx="14">
                  <c:v>Togo</c:v>
                </c:pt>
                <c:pt idx="15">
                  <c:v>África Ocidental</c:v>
                </c:pt>
              </c:strCache>
            </c:strRef>
          </c:cat>
          <c:val>
            <c:numRef>
              <c:f>'TIC IN CEDEAO'!$B$38:$B$53</c:f>
              <c:numCache>
                <c:formatCode>0%</c:formatCode>
                <c:ptCount val="16"/>
                <c:pt idx="0">
                  <c:v>0.24</c:v>
                </c:pt>
                <c:pt idx="1">
                  <c:v>0.21</c:v>
                </c:pt>
                <c:pt idx="2">
                  <c:v>0.34</c:v>
                </c:pt>
                <c:pt idx="3">
                  <c:v>0.26</c:v>
                </c:pt>
                <c:pt idx="4">
                  <c:v>0.16</c:v>
                </c:pt>
                <c:pt idx="5">
                  <c:v>0.33</c:v>
                </c:pt>
                <c:pt idx="6">
                  <c:v>0.18</c:v>
                </c:pt>
                <c:pt idx="7">
                  <c:v>0.1</c:v>
                </c:pt>
                <c:pt idx="8">
                  <c:v>0.12</c:v>
                </c:pt>
                <c:pt idx="9">
                  <c:v>0.23</c:v>
                </c:pt>
                <c:pt idx="10">
                  <c:v>0.11</c:v>
                </c:pt>
                <c:pt idx="11">
                  <c:v>0.28999999999999998</c:v>
                </c:pt>
                <c:pt idx="12">
                  <c:v>0.28000000000000003</c:v>
                </c:pt>
                <c:pt idx="13">
                  <c:v>0.24</c:v>
                </c:pt>
                <c:pt idx="14">
                  <c:v>0.24</c:v>
                </c:pt>
                <c:pt idx="15">
                  <c:v>0.26</c:v>
                </c:pt>
              </c:numCache>
            </c:numRef>
          </c:val>
        </c:ser>
        <c:ser>
          <c:idx val="1"/>
          <c:order val="1"/>
          <c:tx>
            <c:strRef>
              <c:f>'TIC IN CEDEAO'!$C$37</c:f>
              <c:strCache>
                <c:ptCount val="1"/>
                <c:pt idx="0">
                  <c:v>População coberta</c:v>
                </c:pt>
              </c:strCache>
            </c:strRef>
          </c:tx>
          <c:spPr>
            <a:solidFill>
              <a:srgbClr val="7030A0"/>
            </a:solidFill>
          </c:spPr>
          <c:invertIfNegative val="0"/>
          <c:dLbls>
            <c:dLbl>
              <c:idx val="4"/>
              <c:layout>
                <c:manualLayout>
                  <c:x val="-1.0440827350889981E-3"/>
                  <c:y val="-2.6688017080330979E-2"/>
                </c:manualLayout>
              </c:layout>
              <c:dLblPos val="outEnd"/>
              <c:showLegendKey val="0"/>
              <c:showVal val="1"/>
              <c:showCatName val="0"/>
              <c:showSerName val="0"/>
              <c:showPercent val="0"/>
              <c:showBubbleSize val="0"/>
            </c:dLbl>
            <c:txPr>
              <a:bodyPr/>
              <a:lstStyle/>
              <a:p>
                <a:pPr>
                  <a:defRPr sz="800">
                    <a:latin typeface="Arial Narrow" panose="020B0606020202030204" pitchFamily="34" charset="0"/>
                  </a:defRPr>
                </a:pPr>
                <a:endParaRPr lang="pt-PT"/>
              </a:p>
            </c:txPr>
            <c:dLblPos val="outEnd"/>
            <c:showLegendKey val="0"/>
            <c:showVal val="1"/>
            <c:showCatName val="0"/>
            <c:showSerName val="0"/>
            <c:showPercent val="0"/>
            <c:showBubbleSize val="0"/>
            <c:showLeaderLines val="0"/>
          </c:dLbls>
          <c:cat>
            <c:strRef>
              <c:f>'TIC IN CEDEAO'!$A$38:$A$53</c:f>
              <c:strCache>
                <c:ptCount val="16"/>
                <c:pt idx="0">
                  <c:v>Benin</c:v>
                </c:pt>
                <c:pt idx="1">
                  <c:v>Burkina Faso</c:v>
                </c:pt>
                <c:pt idx="2">
                  <c:v>Cabo Verde</c:v>
                </c:pt>
                <c:pt idx="3">
                  <c:v>Côte d'Ivoire</c:v>
                </c:pt>
                <c:pt idx="4">
                  <c:v>Gambia</c:v>
                </c:pt>
                <c:pt idx="5">
                  <c:v>Ghana</c:v>
                </c:pt>
                <c:pt idx="6">
                  <c:v>Guinea</c:v>
                </c:pt>
                <c:pt idx="7">
                  <c:v>Guinea-Bissau</c:v>
                </c:pt>
                <c:pt idx="8">
                  <c:v>Liberia</c:v>
                </c:pt>
                <c:pt idx="9">
                  <c:v>Mali</c:v>
                </c:pt>
                <c:pt idx="10">
                  <c:v>Niger</c:v>
                </c:pt>
                <c:pt idx="11">
                  <c:v>Nigeria</c:v>
                </c:pt>
                <c:pt idx="12">
                  <c:v>Senegal</c:v>
                </c:pt>
                <c:pt idx="13">
                  <c:v>Sierra Leone</c:v>
                </c:pt>
                <c:pt idx="14">
                  <c:v>Togo</c:v>
                </c:pt>
                <c:pt idx="15">
                  <c:v>África Ocidental</c:v>
                </c:pt>
              </c:strCache>
            </c:strRef>
          </c:cat>
          <c:val>
            <c:numRef>
              <c:f>'TIC IN CEDEAO'!$C$38:$C$53</c:f>
              <c:numCache>
                <c:formatCode>0%</c:formatCode>
                <c:ptCount val="16"/>
                <c:pt idx="0">
                  <c:v>0.23</c:v>
                </c:pt>
                <c:pt idx="1">
                  <c:v>0.44</c:v>
                </c:pt>
                <c:pt idx="2">
                  <c:v>0.3</c:v>
                </c:pt>
                <c:pt idx="3">
                  <c:v>0.69</c:v>
                </c:pt>
                <c:pt idx="4">
                  <c:v>0.42</c:v>
                </c:pt>
                <c:pt idx="5">
                  <c:v>0.52</c:v>
                </c:pt>
                <c:pt idx="6">
                  <c:v>0.18</c:v>
                </c:pt>
                <c:pt idx="7">
                  <c:v>0.27</c:v>
                </c:pt>
                <c:pt idx="8">
                  <c:v>0.37</c:v>
                </c:pt>
                <c:pt idx="9">
                  <c:v>0.13</c:v>
                </c:pt>
                <c:pt idx="10">
                  <c:v>7.0000000000000007E-2</c:v>
                </c:pt>
                <c:pt idx="11">
                  <c:v>0.41</c:v>
                </c:pt>
                <c:pt idx="12">
                  <c:v>0.22</c:v>
                </c:pt>
                <c:pt idx="13">
                  <c:v>0.16</c:v>
                </c:pt>
                <c:pt idx="14">
                  <c:v>0.16</c:v>
                </c:pt>
                <c:pt idx="15">
                  <c:v>0.43</c:v>
                </c:pt>
              </c:numCache>
            </c:numRef>
          </c:val>
        </c:ser>
        <c:ser>
          <c:idx val="2"/>
          <c:order val="2"/>
          <c:tx>
            <c:strRef>
              <c:f>'TIC IN CEDEAO'!$D$37</c:f>
              <c:strCache>
                <c:ptCount val="1"/>
                <c:pt idx="0">
                  <c:v>Diferença de utilização</c:v>
                </c:pt>
              </c:strCache>
            </c:strRef>
          </c:tx>
          <c:spPr>
            <a:solidFill>
              <a:srgbClr val="92D050"/>
            </a:solidFill>
          </c:spPr>
          <c:invertIfNegative val="0"/>
          <c:dLbls>
            <c:dLbl>
              <c:idx val="1"/>
              <c:layout>
                <c:manualLayout>
                  <c:x val="3.1322482052669946E-3"/>
                  <c:y val="0"/>
                </c:manualLayout>
              </c:layout>
              <c:dLblPos val="outEnd"/>
              <c:showLegendKey val="0"/>
              <c:showVal val="1"/>
              <c:showCatName val="0"/>
              <c:showSerName val="0"/>
              <c:showPercent val="0"/>
              <c:showBubbleSize val="0"/>
            </c:dLbl>
            <c:txPr>
              <a:bodyPr/>
              <a:lstStyle/>
              <a:p>
                <a:pPr>
                  <a:defRPr sz="800">
                    <a:latin typeface="Arial Narrow" panose="020B0606020202030204" pitchFamily="34" charset="0"/>
                  </a:defRPr>
                </a:pPr>
                <a:endParaRPr lang="pt-PT"/>
              </a:p>
            </c:txPr>
            <c:dLblPos val="outEnd"/>
            <c:showLegendKey val="0"/>
            <c:showVal val="1"/>
            <c:showCatName val="0"/>
            <c:showSerName val="0"/>
            <c:showPercent val="0"/>
            <c:showBubbleSize val="0"/>
            <c:showLeaderLines val="0"/>
          </c:dLbls>
          <c:cat>
            <c:strRef>
              <c:f>'TIC IN CEDEAO'!$A$38:$A$53</c:f>
              <c:strCache>
                <c:ptCount val="16"/>
                <c:pt idx="0">
                  <c:v>Benin</c:v>
                </c:pt>
                <c:pt idx="1">
                  <c:v>Burkina Faso</c:v>
                </c:pt>
                <c:pt idx="2">
                  <c:v>Cabo Verde</c:v>
                </c:pt>
                <c:pt idx="3">
                  <c:v>Côte d'Ivoire</c:v>
                </c:pt>
                <c:pt idx="4">
                  <c:v>Gambia</c:v>
                </c:pt>
                <c:pt idx="5">
                  <c:v>Ghana</c:v>
                </c:pt>
                <c:pt idx="6">
                  <c:v>Guinea</c:v>
                </c:pt>
                <c:pt idx="7">
                  <c:v>Guinea-Bissau</c:v>
                </c:pt>
                <c:pt idx="8">
                  <c:v>Liberia</c:v>
                </c:pt>
                <c:pt idx="9">
                  <c:v>Mali</c:v>
                </c:pt>
                <c:pt idx="10">
                  <c:v>Niger</c:v>
                </c:pt>
                <c:pt idx="11">
                  <c:v>Nigeria</c:v>
                </c:pt>
                <c:pt idx="12">
                  <c:v>Senegal</c:v>
                </c:pt>
                <c:pt idx="13">
                  <c:v>Sierra Leone</c:v>
                </c:pt>
                <c:pt idx="14">
                  <c:v>Togo</c:v>
                </c:pt>
                <c:pt idx="15">
                  <c:v>África Ocidental</c:v>
                </c:pt>
              </c:strCache>
            </c:strRef>
          </c:cat>
          <c:val>
            <c:numRef>
              <c:f>'TIC IN CEDEAO'!$D$38:$D$53</c:f>
              <c:numCache>
                <c:formatCode>0%</c:formatCode>
                <c:ptCount val="16"/>
                <c:pt idx="0">
                  <c:v>0.54</c:v>
                </c:pt>
                <c:pt idx="1">
                  <c:v>0.35</c:v>
                </c:pt>
                <c:pt idx="2">
                  <c:v>0.36</c:v>
                </c:pt>
                <c:pt idx="3">
                  <c:v>0.06</c:v>
                </c:pt>
                <c:pt idx="4">
                  <c:v>0.42</c:v>
                </c:pt>
                <c:pt idx="5">
                  <c:v>0.15</c:v>
                </c:pt>
                <c:pt idx="6">
                  <c:v>0.64</c:v>
                </c:pt>
                <c:pt idx="7">
                  <c:v>0.62</c:v>
                </c:pt>
                <c:pt idx="8">
                  <c:v>0.51</c:v>
                </c:pt>
                <c:pt idx="9">
                  <c:v>0.64</c:v>
                </c:pt>
                <c:pt idx="10">
                  <c:v>0.82</c:v>
                </c:pt>
                <c:pt idx="11">
                  <c:v>0.3</c:v>
                </c:pt>
                <c:pt idx="12">
                  <c:v>0.5</c:v>
                </c:pt>
                <c:pt idx="13">
                  <c:v>0.6</c:v>
                </c:pt>
                <c:pt idx="14">
                  <c:v>0.6</c:v>
                </c:pt>
                <c:pt idx="15">
                  <c:v>0.3</c:v>
                </c:pt>
              </c:numCache>
            </c:numRef>
          </c:val>
        </c:ser>
        <c:dLbls>
          <c:dLblPos val="inEnd"/>
          <c:showLegendKey val="0"/>
          <c:showVal val="1"/>
          <c:showCatName val="0"/>
          <c:showSerName val="0"/>
          <c:showPercent val="0"/>
          <c:showBubbleSize val="0"/>
        </c:dLbls>
        <c:gapWidth val="150"/>
        <c:axId val="519077376"/>
        <c:axId val="163701312"/>
      </c:barChart>
      <c:catAx>
        <c:axId val="519077376"/>
        <c:scaling>
          <c:orientation val="minMax"/>
        </c:scaling>
        <c:delete val="0"/>
        <c:axPos val="b"/>
        <c:majorTickMark val="out"/>
        <c:minorTickMark val="none"/>
        <c:tickLblPos val="nextTo"/>
        <c:crossAx val="163701312"/>
        <c:crosses val="autoZero"/>
        <c:auto val="1"/>
        <c:lblAlgn val="ctr"/>
        <c:lblOffset val="100"/>
        <c:noMultiLvlLbl val="0"/>
      </c:catAx>
      <c:valAx>
        <c:axId val="163701312"/>
        <c:scaling>
          <c:orientation val="minMax"/>
        </c:scaling>
        <c:delete val="0"/>
        <c:axPos val="l"/>
        <c:majorGridlines/>
        <c:numFmt formatCode="0%" sourceLinked="1"/>
        <c:majorTickMark val="out"/>
        <c:minorTickMark val="none"/>
        <c:tickLblPos val="nextTo"/>
        <c:crossAx val="519077376"/>
        <c:crosses val="autoZero"/>
        <c:crossBetween val="between"/>
      </c:valAx>
      <c:spPr>
        <a:scene3d>
          <a:camera prst="orthographicFront"/>
          <a:lightRig rig="threePt" dir="t"/>
        </a:scene3d>
        <a:sp3d>
          <a:bevelT w="38100"/>
        </a:sp3d>
      </c:spPr>
    </c:plotArea>
    <c:legend>
      <c:legendPos val="b"/>
      <c:layout>
        <c:manualLayout>
          <c:xMode val="edge"/>
          <c:yMode val="edge"/>
          <c:x val="0"/>
          <c:y val="0.9357274796214925"/>
          <c:w val="1"/>
          <c:h val="4.8259710130308969E-2"/>
        </c:manualLayout>
      </c:layout>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'Benin Estatisticas'!$A$7</c:f>
              <c:strCache>
                <c:ptCount val="1"/>
                <c:pt idx="0">
                  <c:v>Exportação de bens e serviços [ Constante ]</c:v>
                </c:pt>
              </c:strCache>
            </c:strRef>
          </c:tx>
          <c:spPr>
            <a:solidFill>
              <a:schemeClr val="accent1"/>
            </a:solidFill>
            <a:ln>
              <a:noFill/>
            </a:ln>
            <a:effectLst/>
          </c:spPr>
          <c:invertIfNegative val="0"/>
          <c:cat>
            <c:numRef>
              <c:f>'Benin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'Benin Estatisticas'!$B$7:$K$7</c:f>
              <c:numCache>
                <c:formatCode>"$"#,##0_);[Red]\("$"#,##0\)</c:formatCode>
                <c:ptCount val="10"/>
                <c:pt idx="0">
                  <c:v>2099280184</c:v>
                </c:pt>
                <c:pt idx="1">
                  <c:v>2199999216</c:v>
                </c:pt>
                <c:pt idx="2">
                  <c:v>1986364091</c:v>
                </c:pt>
                <c:pt idx="3">
                  <c:v>2464992367</c:v>
                </c:pt>
                <c:pt idx="4">
                  <c:v>3025339819</c:v>
                </c:pt>
                <c:pt idx="5">
                  <c:v>3779940964</c:v>
                </c:pt>
                <c:pt idx="6">
                  <c:v>3020327543</c:v>
                </c:pt>
                <c:pt idx="7">
                  <c:v>3427506360</c:v>
                </c:pt>
                <c:pt idx="8">
                  <c:v>3667431805</c:v>
                </c:pt>
                <c:pt idx="9">
                  <c:v>3850803396</c:v>
                </c:pt>
              </c:numCache>
            </c:numRef>
          </c:val>
          <c:extLst xmlns:c16r2="http://schemas.microsoft.com/office/drawing/2015/06/chart">
            <c:ext xmlns:c16="http://schemas.microsoft.com/office/drawing/2014/chart" uri="{C3380CC4-5D6E-409C-BE32-E72D297353CC}">
              <c16:uniqueId val="{00000000-4D23-414E-A07B-21BB34622CAC}"/>
            </c:ext>
          </c:extLst>
        </c:ser>
        <c:ser>
          <c:idx val="1"/>
          <c:order val="1"/>
          <c:tx>
            <c:strRef>
              <c:f>'Benin Estatisticas'!$A$8</c:f>
              <c:strCache>
                <c:ptCount val="1"/>
                <c:pt idx="0">
                  <c:v>Exportação de bens e serviços [ Corrente ]</c:v>
                </c:pt>
              </c:strCache>
            </c:strRef>
          </c:tx>
          <c:spPr>
            <a:solidFill>
              <a:schemeClr val="accent2"/>
            </a:solidFill>
            <a:ln>
              <a:noFill/>
            </a:ln>
            <a:effectLst/>
          </c:spPr>
          <c:invertIfNegative val="0"/>
          <c:cat>
            <c:numRef>
              <c:f>'Benin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'Benin Estatisticas'!$B$8:$K$8</c:f>
              <c:numCache>
                <c:formatCode>"$"#,##0_);[Red]\("$"#,##0\)</c:formatCode>
                <c:ptCount val="10"/>
                <c:pt idx="0">
                  <c:v>1932930440</c:v>
                </c:pt>
                <c:pt idx="1">
                  <c:v>2199999216</c:v>
                </c:pt>
                <c:pt idx="2">
                  <c:v>2229520361</c:v>
                </c:pt>
                <c:pt idx="3">
                  <c:v>2662421231</c:v>
                </c:pt>
                <c:pt idx="4">
                  <c:v>3451240834</c:v>
                </c:pt>
                <c:pt idx="5">
                  <c:v>4175439095</c:v>
                </c:pt>
                <c:pt idx="6">
                  <c:v>2815204774</c:v>
                </c:pt>
                <c:pt idx="7">
                  <c:v>3263416681</c:v>
                </c:pt>
                <c:pt idx="8">
                  <c:v>3455561315</c:v>
                </c:pt>
                <c:pt idx="9">
                  <c:v>3889961780</c:v>
                </c:pt>
              </c:numCache>
            </c:numRef>
          </c:val>
          <c:extLst xmlns:c16r2="http://schemas.microsoft.com/office/drawing/2015/06/chart">
            <c:ext xmlns:c16="http://schemas.microsoft.com/office/drawing/2014/chart" uri="{C3380CC4-5D6E-409C-BE32-E72D297353CC}">
              <c16:uniqueId val="{00000001-4D23-414E-A07B-21BB34622CAC}"/>
            </c:ext>
          </c:extLst>
        </c:ser>
        <c:ser>
          <c:idx val="2"/>
          <c:order val="2"/>
          <c:tx>
            <c:strRef>
              <c:f>'Benin Estatisticas'!$A$9</c:f>
              <c:strCache>
                <c:ptCount val="1"/>
                <c:pt idx="0">
                  <c:v>Importações de bens e serviços [ Constante ]</c:v>
                </c:pt>
              </c:strCache>
            </c:strRef>
          </c:tx>
          <c:spPr>
            <a:solidFill>
              <a:srgbClr val="CCE9AD"/>
            </a:solidFill>
            <a:ln>
              <a:noFill/>
            </a:ln>
            <a:effectLst/>
          </c:spPr>
          <c:invertIfNegative val="0"/>
          <c:cat>
            <c:numRef>
              <c:f>'Benin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'Benin Estatisticas'!$B$9:$K$9</c:f>
              <c:numCache>
                <c:formatCode>"$"#,##0_);[Red]\("$"#,##0\)</c:formatCode>
                <c:ptCount val="10"/>
                <c:pt idx="0">
                  <c:v>2518975215</c:v>
                </c:pt>
                <c:pt idx="1">
                  <c:v>2704110348</c:v>
                </c:pt>
                <c:pt idx="2">
                  <c:v>2580624529</c:v>
                </c:pt>
                <c:pt idx="3">
                  <c:v>2873842558</c:v>
                </c:pt>
                <c:pt idx="4">
                  <c:v>3758152798</c:v>
                </c:pt>
                <c:pt idx="5">
                  <c:v>4310289179</c:v>
                </c:pt>
                <c:pt idx="6">
                  <c:v>4268575357</c:v>
                </c:pt>
                <c:pt idx="7">
                  <c:v>4409580448</c:v>
                </c:pt>
                <c:pt idx="8">
                  <c:v>5041174901</c:v>
                </c:pt>
                <c:pt idx="9">
                  <c:v>5285101533</c:v>
                </c:pt>
              </c:numCache>
            </c:numRef>
          </c:val>
          <c:extLst xmlns:c16r2="http://schemas.microsoft.com/office/drawing/2015/06/chart">
            <c:ext xmlns:c16="http://schemas.microsoft.com/office/drawing/2014/chart" uri="{C3380CC4-5D6E-409C-BE32-E72D297353CC}">
              <c16:uniqueId val="{00000002-4D23-414E-A07B-21BB34622CAC}"/>
            </c:ext>
          </c:extLst>
        </c:ser>
        <c:ser>
          <c:idx val="3"/>
          <c:order val="3"/>
          <c:tx>
            <c:strRef>
              <c:f>'Benin Estatisticas'!$A$10</c:f>
              <c:strCache>
                <c:ptCount val="1"/>
                <c:pt idx="0">
                  <c:v>Importações de bens e serviços [ Corrente ]</c:v>
                </c:pt>
              </c:strCache>
            </c:strRef>
          </c:tx>
          <c:spPr>
            <a:solidFill>
              <a:schemeClr val="accent4"/>
            </a:solidFill>
            <a:ln>
              <a:noFill/>
            </a:ln>
            <a:effectLst/>
          </c:spPr>
          <c:invertIfNegative val="0"/>
          <c:cat>
            <c:numRef>
              <c:f>'Benin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'Benin Estatisticas'!$B$10:$K$10</c:f>
              <c:numCache>
                <c:formatCode>"$"#,##0_);[Red]\("$"#,##0\)</c:formatCode>
                <c:ptCount val="10"/>
                <c:pt idx="0">
                  <c:v>2403039865</c:v>
                </c:pt>
                <c:pt idx="1">
                  <c:v>2704110348</c:v>
                </c:pt>
                <c:pt idx="2">
                  <c:v>2819548546</c:v>
                </c:pt>
                <c:pt idx="3">
                  <c:v>2990340731</c:v>
                </c:pt>
                <c:pt idx="4">
                  <c:v>3959347853</c:v>
                </c:pt>
                <c:pt idx="5">
                  <c:v>4495143591</c:v>
                </c:pt>
                <c:pt idx="6">
                  <c:v>3648295526</c:v>
                </c:pt>
                <c:pt idx="7">
                  <c:v>3709467140</c:v>
                </c:pt>
                <c:pt idx="8">
                  <c:v>4352985123</c:v>
                </c:pt>
                <c:pt idx="9">
                  <c:v>4923520372</c:v>
                </c:pt>
              </c:numCache>
            </c:numRef>
          </c:val>
          <c:extLst xmlns:c16r2="http://schemas.microsoft.com/office/drawing/2015/06/chart">
            <c:ext xmlns:c16="http://schemas.microsoft.com/office/drawing/2014/chart" uri="{C3380CC4-5D6E-409C-BE32-E72D297353CC}">
              <c16:uniqueId val="{00000003-4D23-414E-A07B-21BB34622CAC}"/>
            </c:ext>
          </c:extLst>
        </c:ser>
        <c:ser>
          <c:idx val="4"/>
          <c:order val="4"/>
          <c:tx>
            <c:strRef>
              <c:f>'Benin Estatisticas'!$A$11</c:f>
              <c:strCache>
                <c:ptCount val="1"/>
                <c:pt idx="0">
                  <c:v>Balança comercial [ incluindo serviços a preços contante ]</c:v>
                </c:pt>
              </c:strCache>
            </c:strRef>
          </c:tx>
          <c:spPr>
            <a:solidFill>
              <a:srgbClr val="C00000"/>
            </a:solidFill>
            <a:ln>
              <a:noFill/>
            </a:ln>
            <a:effectLst/>
          </c:spPr>
          <c:invertIfNegative val="0"/>
          <c:dLbls>
            <c:spPr>
              <a:noFill/>
              <a:ln>
                <a:noFill/>
              </a:ln>
              <a:effectLst/>
            </c:spPr>
            <c:txPr>
              <a:bodyPr rot="-540000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'Benin Estatisticas'!$B$11:$K$11</c:f>
              <c:numCache>
                <c:formatCode>"$"#,##0_);[Red]\("$"#,##0\)</c:formatCode>
                <c:ptCount val="10"/>
                <c:pt idx="0">
                  <c:v>-419695031</c:v>
                </c:pt>
                <c:pt idx="1">
                  <c:v>-504111132</c:v>
                </c:pt>
                <c:pt idx="2">
                  <c:v>-594260438</c:v>
                </c:pt>
                <c:pt idx="3">
                  <c:v>-408850191</c:v>
                </c:pt>
                <c:pt idx="4">
                  <c:v>-732812979</c:v>
                </c:pt>
                <c:pt idx="5">
                  <c:v>-530348215</c:v>
                </c:pt>
                <c:pt idx="6">
                  <c:v>-1248247814</c:v>
                </c:pt>
                <c:pt idx="7">
                  <c:v>-982074088</c:v>
                </c:pt>
                <c:pt idx="8">
                  <c:v>-1373743096</c:v>
                </c:pt>
                <c:pt idx="9">
                  <c:v>-1434298137</c:v>
                </c:pt>
              </c:numCache>
            </c:numRef>
          </c:val>
          <c:extLst xmlns:c16r2="http://schemas.microsoft.com/office/drawing/2015/06/chart">
            <c:ext xmlns:c16="http://schemas.microsoft.com/office/drawing/2014/chart" uri="{C3380CC4-5D6E-409C-BE32-E72D297353CC}">
              <c16:uniqueId val="{0000000E-4D23-414E-A07B-21BB34622CAC}"/>
            </c:ext>
          </c:extLst>
        </c:ser>
        <c:ser>
          <c:idx val="5"/>
          <c:order val="5"/>
          <c:tx>
            <c:strRef>
              <c:f>'Benin Estatisticas'!$A$12</c:f>
              <c:strCache>
                <c:ptCount val="1"/>
                <c:pt idx="0">
                  <c:v>Balança comercial [ incluindo serviços a preços corrente ]</c:v>
                </c:pt>
              </c:strCache>
            </c:strRef>
          </c:tx>
          <c:spPr>
            <a:solidFill>
              <a:srgbClr val="92D050"/>
            </a:solidFill>
            <a:ln>
              <a:noFill/>
            </a:ln>
            <a:effectLst/>
          </c:spPr>
          <c:invertIfNegative val="0"/>
          <c:dLbls>
            <c:spPr>
              <a:noFill/>
              <a:ln>
                <a:noFill/>
              </a:ln>
              <a:effectLst/>
            </c:spPr>
            <c:txPr>
              <a:bodyPr rot="-540000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'Benin Estatisticas'!$B$12:$K$12</c:f>
              <c:numCache>
                <c:formatCode>"$"#,##0_);[Red]\("$"#,##0\)</c:formatCode>
                <c:ptCount val="10"/>
                <c:pt idx="0">
                  <c:v>-470109425</c:v>
                </c:pt>
                <c:pt idx="1">
                  <c:v>-504111132</c:v>
                </c:pt>
                <c:pt idx="2">
                  <c:v>-590028185</c:v>
                </c:pt>
                <c:pt idx="3">
                  <c:v>-327919500</c:v>
                </c:pt>
                <c:pt idx="4">
                  <c:v>-508107019</c:v>
                </c:pt>
                <c:pt idx="5">
                  <c:v>-319704496</c:v>
                </c:pt>
                <c:pt idx="6">
                  <c:v>-833090752</c:v>
                </c:pt>
                <c:pt idx="7">
                  <c:v>-446050459</c:v>
                </c:pt>
                <c:pt idx="8">
                  <c:v>-897423808</c:v>
                </c:pt>
                <c:pt idx="9">
                  <c:v>-1033558592</c:v>
                </c:pt>
              </c:numCache>
            </c:numRef>
          </c:val>
          <c:extLst xmlns:c16r2="http://schemas.microsoft.com/office/drawing/2015/06/chart">
            <c:ext xmlns:c16="http://schemas.microsoft.com/office/drawing/2014/chart" uri="{C3380CC4-5D6E-409C-BE32-E72D297353CC}">
              <c16:uniqueId val="{00000019-4D23-414E-A07B-21BB34622CAC}"/>
            </c:ext>
          </c:extLst>
        </c:ser>
        <c:ser>
          <c:idx val="6"/>
          <c:order val="6"/>
          <c:tx>
            <c:strRef>
              <c:f>'Benin Estatisticas'!$A$13</c:f>
              <c:strCache>
                <c:ptCount val="1"/>
                <c:pt idx="0">
                  <c:v>Investimentos estrangeiros directos [ entradas líquidas ]</c:v>
                </c:pt>
              </c:strCache>
            </c:strRef>
          </c:tx>
          <c:spPr>
            <a:solidFill>
              <a:schemeClr val="accent1">
                <a:lumMod val="60000"/>
              </a:schemeClr>
            </a:solidFill>
            <a:ln>
              <a:noFill/>
            </a:ln>
            <a:effectLst/>
          </c:spPr>
          <c:invertIfNegative val="0"/>
          <c:dLbls>
            <c:dLbl>
              <c:idx val="0"/>
              <c:layout>
                <c:manualLayout>
                  <c:x val="4.1124057573680402E-3"/>
                  <c:y val="-3.982582837723019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A-4D23-414E-A07B-21BB34622CAC}"/>
                </c:ext>
              </c:extLst>
            </c:dLbl>
            <c:spPr>
              <a:noFill/>
              <a:ln>
                <a:noFill/>
              </a:ln>
              <a:effectLst/>
            </c:spPr>
            <c:txPr>
              <a:bodyPr rot="-5400000" spcFirstLastPara="0" vertOverflow="ellipsis" wrap="square" lIns="431800"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'Benin Estatisticas'!$B$13:$K$13</c:f>
              <c:numCache>
                <c:formatCode>"$"#,##0_);[Red]\("$"#,##0\)</c:formatCode>
                <c:ptCount val="10"/>
                <c:pt idx="0">
                  <c:v>-18807407</c:v>
                </c:pt>
                <c:pt idx="1">
                  <c:v>53507088</c:v>
                </c:pt>
                <c:pt idx="2">
                  <c:v>161302391</c:v>
                </c:pt>
                <c:pt idx="3">
                  <c:v>281548556</c:v>
                </c:pt>
                <c:pt idx="4">
                  <c:v>360343380</c:v>
                </c:pt>
                <c:pt idx="5">
                  <c:v>405737329</c:v>
                </c:pt>
                <c:pt idx="6">
                  <c:v>132101581</c:v>
                </c:pt>
                <c:pt idx="7">
                  <c:v>131790854</c:v>
                </c:pt>
                <c:pt idx="8">
                  <c:v>134502871</c:v>
                </c:pt>
                <c:pt idx="9">
                  <c:v>140607612</c:v>
                </c:pt>
              </c:numCache>
            </c:numRef>
          </c:val>
          <c:extLst xmlns:c16r2="http://schemas.microsoft.com/office/drawing/2015/06/chart">
            <c:ext xmlns:c16="http://schemas.microsoft.com/office/drawing/2014/chart" uri="{C3380CC4-5D6E-409C-BE32-E72D297353CC}">
              <c16:uniqueId val="{0000001B-4D23-414E-A07B-21BB34622CAC}"/>
            </c:ext>
          </c:extLst>
        </c:ser>
        <c:dLbls>
          <c:showLegendKey val="0"/>
          <c:showVal val="0"/>
          <c:showCatName val="0"/>
          <c:showSerName val="0"/>
          <c:showPercent val="0"/>
          <c:showBubbleSize val="0"/>
        </c:dLbls>
        <c:gapWidth val="150"/>
        <c:axId val="519293952"/>
        <c:axId val="163704768"/>
      </c:barChart>
      <c:dateAx>
        <c:axId val="519293952"/>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INDICADORES ECONÓMICOS DO B</a:t>
                </a:r>
                <a:r>
                  <a:rPr lang="en-US" altLang="en-US"/>
                  <a:t>E</a:t>
                </a:r>
                <a:r>
                  <a:rPr lang="en-US"/>
                  <a:t>NI</a:t>
                </a:r>
                <a:r>
                  <a:rPr lang="en-US" altLang="en-US"/>
                  <a:t>M</a:t>
                </a: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63704768"/>
        <c:crosses val="autoZero"/>
        <c:auto val="0"/>
        <c:lblOffset val="100"/>
        <c:baseTimeUnit val="days"/>
      </c:dateAx>
      <c:valAx>
        <c:axId val="16370476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000" b="0" i="0" u="none" strike="noStrike" kern="1200" baseline="0">
                    <a:solidFill>
                      <a:srgbClr val="00B0F0"/>
                    </a:solidFill>
                    <a:latin typeface="+mn-lt"/>
                    <a:ea typeface="+mn-ea"/>
                    <a:cs typeface="+mn-cs"/>
                  </a:defRPr>
                </a:pPr>
                <a:r>
                  <a:rPr lang="en-US">
                    <a:solidFill>
                      <a:srgbClr val="00B0F0"/>
                    </a:solidFill>
                  </a:rPr>
                  <a:t>VALORES</a:t>
                </a: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519293952"/>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en-US" sz="1200">
                <a:solidFill>
                  <a:srgbClr val="00B0F0"/>
                </a:solidFill>
              </a:rPr>
              <a:t>As importações do Benim</a:t>
            </a:r>
          </a:p>
          <a:p>
            <a:pPr defTabSz="914400">
              <a:defRPr lang="pt-PT" sz="1200" b="0" i="0" u="none" strike="noStrike" kern="1200" spc="0" baseline="0">
                <a:solidFill>
                  <a:srgbClr val="00B0F0"/>
                </a:solidFill>
                <a:latin typeface="+mn-lt"/>
                <a:ea typeface="+mn-ea"/>
                <a:cs typeface="+mn-cs"/>
              </a:defRPr>
            </a:pPr>
            <a:r>
              <a:rPr lang="en-US" sz="1200">
                <a:solidFill>
                  <a:srgbClr val="00B0F0"/>
                </a:solidFill>
              </a:rPr>
              <a:t>2015</a:t>
            </a:r>
          </a:p>
        </c:rich>
      </c:tx>
      <c:layout>
        <c:manualLayout>
          <c:xMode val="edge"/>
          <c:yMode val="edge"/>
          <c:x val="0.472129748186086"/>
          <c:y val="4.2559228259327602E-3"/>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DE19-40F2-AB8D-7BE8FDB5962A}"/>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DE19-40F2-AB8D-7BE8FDB5962A}"/>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DE19-40F2-AB8D-7BE8FDB5962A}"/>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DE19-40F2-AB8D-7BE8FDB5962A}"/>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DE19-40F2-AB8D-7BE8FDB5962A}"/>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DE19-40F2-AB8D-7BE8FDB5962A}"/>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DE19-40F2-AB8D-7BE8FDB5962A}"/>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DE19-40F2-AB8D-7BE8FDB5962A}"/>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DE19-40F2-AB8D-7BE8FDB5962A}"/>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DE19-40F2-AB8D-7BE8FDB5962A}"/>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DE19-40F2-AB8D-7BE8FDB5962A}"/>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DE19-40F2-AB8D-7BE8FDB5962A}"/>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DE19-40F2-AB8D-7BE8FDB5962A}"/>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DE19-40F2-AB8D-7BE8FDB5962A}"/>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DE19-40F2-AB8D-7BE8FDB5962A}"/>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DE19-40F2-AB8D-7BE8FDB5962A}"/>
              </c:ext>
            </c:extLst>
          </c:dPt>
          <c:dLbls>
            <c:dLbl>
              <c:idx val="0"/>
              <c:layout>
                <c:manualLayout>
                  <c:x val="3.167701708431471E-2"/>
                  <c:y val="1.3155972863475187E-2"/>
                </c:manualLayout>
              </c:layout>
              <c:dLblPos val="bestFit"/>
              <c:showLegendKey val="1"/>
              <c:showVal val="0"/>
              <c:showCatName val="0"/>
              <c:showSerName val="0"/>
              <c:showPercent val="1"/>
              <c:showBubbleSize val="0"/>
              <c:separator>.</c:separator>
            </c:dLbl>
            <c:dLbl>
              <c:idx val="1"/>
              <c:layout>
                <c:manualLayout>
                  <c:x val="0"/>
                  <c:y val="-2.6311945726950375E-2"/>
                </c:manualLayout>
              </c:layout>
              <c:dLblPos val="bestFit"/>
              <c:showLegendKey val="1"/>
              <c:showVal val="0"/>
              <c:showCatName val="0"/>
              <c:showSerName val="0"/>
              <c:showPercent val="1"/>
              <c:showBubbleSize val="0"/>
              <c:separator>.</c:separator>
            </c:dLbl>
            <c:dLbl>
              <c:idx val="2"/>
              <c:layout>
                <c:manualLayout>
                  <c:x val="-9.3167697306808656E-3"/>
                  <c:y val="2.192662143912515E-2"/>
                </c:manualLayout>
              </c:layout>
              <c:dLblPos val="bestFit"/>
              <c:showLegendKey val="1"/>
              <c:showVal val="0"/>
              <c:showCatName val="0"/>
              <c:showSerName val="0"/>
              <c:showPercent val="1"/>
              <c:showBubbleSize val="0"/>
              <c:separator>.</c:separator>
            </c:dLbl>
            <c:dLbl>
              <c:idx val="3"/>
              <c:layout>
                <c:manualLayout>
                  <c:x val="2.2360247353633914E-2"/>
                  <c:y val="2.8504607870862904E-2"/>
                </c:manualLayout>
              </c:layout>
              <c:dLblPos val="bestFit"/>
              <c:showLegendKey val="1"/>
              <c:showVal val="0"/>
              <c:showCatName val="0"/>
              <c:showSerName val="0"/>
              <c:showPercent val="1"/>
              <c:showBubbleSize val="0"/>
              <c:separator>.</c:separator>
            </c:dLbl>
            <c:dLbl>
              <c:idx val="4"/>
              <c:layout>
                <c:manualLayout>
                  <c:x val="-7.453415784544672E-3"/>
                  <c:y val="2.192662143912523E-2"/>
                </c:manualLayout>
              </c:layout>
              <c:dLblPos val="bestFit"/>
              <c:showLegendKey val="1"/>
              <c:showVal val="0"/>
              <c:showCatName val="0"/>
              <c:showSerName val="0"/>
              <c:showPercent val="1"/>
              <c:showBubbleSize val="0"/>
              <c:separator>.</c:separator>
            </c:dLbl>
            <c:dLbl>
              <c:idx val="5"/>
              <c:layout>
                <c:manualLayout>
                  <c:x val="-1.1180123676816957E-2"/>
                  <c:y val="1.7541297151300168E-2"/>
                </c:manualLayout>
              </c:layout>
              <c:dLblPos val="bestFit"/>
              <c:showLegendKey val="1"/>
              <c:showVal val="0"/>
              <c:showCatName val="0"/>
              <c:showSerName val="0"/>
              <c:showPercent val="1"/>
              <c:showBubbleSize val="0"/>
              <c:separator>.</c:separator>
            </c:dLbl>
            <c:dLbl>
              <c:idx val="6"/>
              <c:layout>
                <c:manualLayout>
                  <c:x val="-4.0993786814995513E-2"/>
                  <c:y val="-4.0198341597057348E-17"/>
                </c:manualLayout>
              </c:layout>
              <c:dLblPos val="bestFit"/>
              <c:showLegendKey val="1"/>
              <c:showVal val="0"/>
              <c:showCatName val="0"/>
              <c:showSerName val="0"/>
              <c:showPercent val="1"/>
              <c:showBubbleSize val="0"/>
              <c:separator>.</c:separator>
            </c:dLbl>
            <c:dLbl>
              <c:idx val="7"/>
              <c:layout>
                <c:manualLayout>
                  <c:x val="-1.8633539461361936E-3"/>
                  <c:y val="-1.9733959295212739E-2"/>
                </c:manualLayout>
              </c:layout>
              <c:dLblPos val="bestFit"/>
              <c:showLegendKey val="1"/>
              <c:showVal val="0"/>
              <c:showCatName val="0"/>
              <c:showSerName val="0"/>
              <c:showPercent val="1"/>
              <c:showBubbleSize val="0"/>
              <c:separator>.</c:separator>
            </c:dLbl>
            <c:dLbl>
              <c:idx val="8"/>
              <c:layout>
                <c:manualLayout>
                  <c:x val="-3.7267078922723192E-2"/>
                  <c:y val="1.3155972863475187E-2"/>
                </c:manualLayout>
              </c:layout>
              <c:dLblPos val="bestFit"/>
              <c:showLegendKey val="1"/>
              <c:showVal val="0"/>
              <c:showCatName val="0"/>
              <c:showSerName val="0"/>
              <c:showPercent val="1"/>
              <c:showBubbleSize val="0"/>
              <c:separator>.</c:separator>
            </c:dLbl>
            <c:dLbl>
              <c:idx val="9"/>
              <c:layout>
                <c:manualLayout>
                  <c:x val="-2.9449423815621E-2"/>
                  <c:y val="-1.2767768477798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DE19-40F2-AB8D-7BE8FDB5962A}"/>
                </c:ext>
              </c:extLst>
            </c:dLbl>
            <c:dLbl>
              <c:idx val="10"/>
              <c:layout>
                <c:manualLayout>
                  <c:x val="-6.2740076824583907E-2"/>
                  <c:y val="2.76634983685629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DE19-40F2-AB8D-7BE8FDB5962A}"/>
                </c:ext>
              </c:extLst>
            </c:dLbl>
            <c:dLbl>
              <c:idx val="11"/>
              <c:layout>
                <c:manualLayout>
                  <c:x val="-3.7131882202304699E-2"/>
                  <c:y val="-4.46871896722939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DE19-40F2-AB8D-7BE8FDB5962A}"/>
                </c:ext>
              </c:extLst>
            </c:dLbl>
            <c:dLbl>
              <c:idx val="14"/>
              <c:layout>
                <c:manualLayout>
                  <c:x val="8.9628681177976992E-3"/>
                  <c:y val="-5.1071073911193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DE19-40F2-AB8D-7BE8FDB5962A}"/>
                </c:ext>
              </c:extLst>
            </c:dLbl>
            <c:dLbl>
              <c:idx val="15"/>
              <c:layout>
                <c:manualLayout>
                  <c:x val="6.5300896286811794E-2"/>
                  <c:y val="-2.12796141296638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DE19-40F2-AB8D-7BE8FDB5962A}"/>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'Benin Estatisticas'!$A$115:$A$130</c:f>
              <c:strCache>
                <c:ptCount val="16"/>
                <c:pt idx="0">
                  <c:v>Produtos agrícolas</c:v>
                </c:pt>
                <c:pt idx="1">
                  <c:v>Apenas alimentos</c:v>
                </c:pt>
                <c:pt idx="2">
                  <c:v>Petróleo e produtos de mineração</c:v>
                </c:pt>
                <c:pt idx="3">
                  <c:v>Apenas petróleos</c:v>
                </c:pt>
                <c:pt idx="4">
                  <c:v>Produtos manufaturados</c:v>
                </c:pt>
                <c:pt idx="5">
                  <c:v>Ferro e aço</c:v>
                </c:pt>
                <c:pt idx="6">
                  <c:v>Produtos química e farmacêuticos</c:v>
                </c:pt>
                <c:pt idx="7">
                  <c:v>Produtos farmacêuticos</c:v>
                </c:pt>
                <c:pt idx="8">
                  <c:v>Máquinas e equipamentos de transporte</c:v>
                </c:pt>
                <c:pt idx="9">
                  <c:v>Equipamentos de escritório e telecomunicações</c:v>
                </c:pt>
                <c:pt idx="10">
                  <c:v>Informática e equipamento de escritório</c:v>
                </c:pt>
                <c:pt idx="11">
                  <c:v>Equipamento de telecomunicação</c:v>
                </c:pt>
                <c:pt idx="12">
                  <c:v>Equipamento de transporte</c:v>
                </c:pt>
                <c:pt idx="13">
                  <c:v>Automóveis e peças</c:v>
                </c:pt>
                <c:pt idx="14">
                  <c:v>Têxteis</c:v>
                </c:pt>
                <c:pt idx="15">
                  <c:v>Vestuários</c:v>
                </c:pt>
              </c:strCache>
            </c:strRef>
          </c:cat>
          <c:val>
            <c:numRef>
              <c:f>'Benin Estatisticas'!$B$115:$B$130</c:f>
              <c:numCache>
                <c:formatCode>"$"#,##0</c:formatCode>
                <c:ptCount val="16"/>
                <c:pt idx="0">
                  <c:v>1085204703</c:v>
                </c:pt>
                <c:pt idx="1">
                  <c:v>1021315092</c:v>
                </c:pt>
                <c:pt idx="2">
                  <c:v>446239411</c:v>
                </c:pt>
                <c:pt idx="3">
                  <c:v>430074136</c:v>
                </c:pt>
                <c:pt idx="4">
                  <c:v>942117648</c:v>
                </c:pt>
                <c:pt idx="5">
                  <c:v>72765550</c:v>
                </c:pt>
                <c:pt idx="6">
                  <c:v>151768338</c:v>
                </c:pt>
                <c:pt idx="7">
                  <c:v>78835663</c:v>
                </c:pt>
                <c:pt idx="8">
                  <c:v>450505776</c:v>
                </c:pt>
                <c:pt idx="9">
                  <c:v>41086993</c:v>
                </c:pt>
                <c:pt idx="10">
                  <c:v>8793131</c:v>
                </c:pt>
                <c:pt idx="11">
                  <c:v>26555629</c:v>
                </c:pt>
                <c:pt idx="12">
                  <c:v>242285651</c:v>
                </c:pt>
                <c:pt idx="13">
                  <c:v>127928202</c:v>
                </c:pt>
                <c:pt idx="14">
                  <c:v>50666595</c:v>
                </c:pt>
                <c:pt idx="15">
                  <c:v>5979574</c:v>
                </c:pt>
              </c:numCache>
            </c:numRef>
          </c:val>
          <c:extLst xmlns:c16r2="http://schemas.microsoft.com/office/drawing/2015/06/chart">
            <c:ext xmlns:c16="http://schemas.microsoft.com/office/drawing/2014/chart" uri="{C3380CC4-5D6E-409C-BE32-E72D297353CC}">
              <c16:uniqueId val="{00000020-DE19-40F2-AB8D-7BE8FDB5962A}"/>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9727620939140298"/>
          <c:w val="0.99487836107554395"/>
          <c:h val="0.198467867782664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mn-lt"/>
                <a:ea typeface="+mn-ea"/>
                <a:cs typeface="+mn-cs"/>
              </a:defRPr>
            </a:pPr>
            <a:r>
              <a:rPr lang="en-US" sz="1200" i="1">
                <a:solidFill>
                  <a:srgbClr val="00B0F0"/>
                </a:solidFill>
              </a:rPr>
              <a:t>As Exportações do Benim</a:t>
            </a:r>
          </a:p>
          <a:p>
            <a:pPr defTabSz="914400">
              <a:defRPr lang="pt-PT" sz="1200" b="0" i="1" u="none" strike="noStrike" kern="1200" spc="0" baseline="0">
                <a:solidFill>
                  <a:srgbClr val="00B0F0"/>
                </a:solidFill>
                <a:latin typeface="+mn-lt"/>
                <a:ea typeface="+mn-ea"/>
                <a:cs typeface="+mn-cs"/>
              </a:defRPr>
            </a:pPr>
            <a:r>
              <a:rPr lang="en-US" sz="1200" i="1">
                <a:solidFill>
                  <a:srgbClr val="00B0F0"/>
                </a:solidFill>
              </a:rPr>
              <a:t>2015</a:t>
            </a:r>
          </a:p>
        </c:rich>
      </c:tx>
      <c:layout>
        <c:manualLayout>
          <c:xMode val="edge"/>
          <c:yMode val="edge"/>
          <c:x val="0.53128996504390802"/>
          <c:y val="1.41176470588235E-2"/>
        </c:manualLayout>
      </c:layout>
      <c:overlay val="0"/>
      <c:spPr>
        <a:noFill/>
        <a:ln>
          <a:noFill/>
        </a:ln>
        <a:effectLst/>
      </c:spPr>
    </c:title>
    <c:autoTitleDeleted val="0"/>
    <c:plotArea>
      <c:layout>
        <c:manualLayout>
          <c:layoutTarget val="inner"/>
          <c:xMode val="edge"/>
          <c:yMode val="edge"/>
          <c:x val="0.24800891995454563"/>
          <c:y val="0.14353587032491077"/>
          <c:w val="0.51287829820380315"/>
          <c:h val="0.50416957882450963"/>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BBDE-43B8-A106-CBF61D973817}"/>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BBDE-43B8-A106-CBF61D973817}"/>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BBDE-43B8-A106-CBF61D973817}"/>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BBDE-43B8-A106-CBF61D973817}"/>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BBDE-43B8-A106-CBF61D973817}"/>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BBDE-43B8-A106-CBF61D973817}"/>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BBDE-43B8-A106-CBF61D973817}"/>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BBDE-43B8-A106-CBF61D973817}"/>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BBDE-43B8-A106-CBF61D973817}"/>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BBDE-43B8-A106-CBF61D973817}"/>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BBDE-43B8-A106-CBF61D973817}"/>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BBDE-43B8-A106-CBF61D973817}"/>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BBDE-43B8-A106-CBF61D973817}"/>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BBDE-43B8-A106-CBF61D973817}"/>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BBDE-43B8-A106-CBF61D973817}"/>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BBDE-43B8-A106-CBF61D973817}"/>
              </c:ext>
            </c:extLst>
          </c:dPt>
          <c:dLbls>
            <c:dLbl>
              <c:idx val="0"/>
              <c:layout>
                <c:manualLayout>
                  <c:x val="8.8961381128944451E-3"/>
                  <c:y val="3.279405334499344E-2"/>
                </c:manualLayout>
              </c:layout>
              <c:dLblPos val="bestFit"/>
              <c:showLegendKey val="1"/>
              <c:showVal val="0"/>
              <c:showCatName val="0"/>
              <c:showSerName val="0"/>
              <c:showPercent val="1"/>
              <c:showBubbleSize val="0"/>
            </c:dLbl>
            <c:dLbl>
              <c:idx val="1"/>
              <c:layout>
                <c:manualLayout>
                  <c:x val="-2.0016310754012581E-2"/>
                  <c:y val="1.74901617839965E-2"/>
                </c:manualLayout>
              </c:layout>
              <c:dLblPos val="bestFit"/>
              <c:showLegendKey val="1"/>
              <c:showVal val="0"/>
              <c:showCatName val="0"/>
              <c:showSerName val="0"/>
              <c:showPercent val="1"/>
              <c:showBubbleSize val="0"/>
            </c:dLbl>
            <c:dLbl>
              <c:idx val="2"/>
              <c:layout>
                <c:manualLayout>
                  <c:x val="4.4480690564472226E-3"/>
                  <c:y val="2.6235242675994672E-2"/>
                </c:manualLayout>
              </c:layout>
              <c:dLblPos val="bestFit"/>
              <c:showLegendKey val="1"/>
              <c:showVal val="0"/>
              <c:showCatName val="0"/>
              <c:showSerName val="0"/>
              <c:showPercent val="1"/>
              <c:showBubbleSize val="0"/>
            </c:dLbl>
            <c:dLbl>
              <c:idx val="3"/>
              <c:layout>
                <c:manualLayout>
                  <c:x val="-2.2240345282236132E-2"/>
                  <c:y val="8.7450808919981703E-3"/>
                </c:manualLayout>
              </c:layout>
              <c:dLblPos val="bestFit"/>
              <c:showLegendKey val="1"/>
              <c:showVal val="0"/>
              <c:showCatName val="0"/>
              <c:showSerName val="0"/>
              <c:showPercent val="1"/>
              <c:showBubbleSize val="0"/>
            </c:dLbl>
            <c:dLbl>
              <c:idx val="4"/>
              <c:layout>
                <c:manualLayout>
                  <c:x val="-2.6688414338683332E-2"/>
                  <c:y val="-2.4048972452995272E-2"/>
                </c:manualLayout>
              </c:layout>
              <c:dLblPos val="bestFit"/>
              <c:showLegendKey val="1"/>
              <c:showVal val="0"/>
              <c:showCatName val="0"/>
              <c:showSerName val="0"/>
              <c:showPercent val="1"/>
              <c:showBubbleSize val="0"/>
            </c:dLbl>
            <c:dLbl>
              <c:idx val="5"/>
              <c:layout>
                <c:manualLayout>
                  <c:x val="-4.4480690564472425E-3"/>
                  <c:y val="1.3117621337997376E-2"/>
                </c:manualLayout>
              </c:layout>
              <c:dLblPos val="bestFit"/>
              <c:showLegendKey val="1"/>
              <c:showVal val="0"/>
              <c:showCatName val="0"/>
              <c:showSerName val="0"/>
              <c:showPercent val="1"/>
              <c:showBubbleSize val="0"/>
            </c:dLbl>
            <c:dLbl>
              <c:idx val="6"/>
              <c:layout>
                <c:manualLayout>
                  <c:x val="-5.6517691309823502E-2"/>
                  <c:y val="-6.9943091740513001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BBDE-43B8-A106-CBF61D973817}"/>
                </c:ext>
              </c:extLst>
            </c:dLbl>
            <c:dLbl>
              <c:idx val="7"/>
              <c:layout>
                <c:manualLayout>
                  <c:x val="-9.3580561107991095E-2"/>
                  <c:y val="-6.30294255106623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6.1203363651965E-2"/>
                      <c:h val="4.11279015422963E-2"/>
                    </c:manualLayout>
                  </c15:layout>
                </c:ext>
                <c:ext xmlns:c16="http://schemas.microsoft.com/office/drawing/2014/chart" uri="{C3380CC4-5D6E-409C-BE32-E72D297353CC}">
                  <c16:uniqueId val="{0000000F-BBDE-43B8-A106-CBF61D973817}"/>
                </c:ext>
              </c:extLst>
            </c:dLbl>
            <c:dLbl>
              <c:idx val="8"/>
              <c:layout>
                <c:manualLayout>
                  <c:x val="-4.0773495331868791E-17"/>
                  <c:y val="6.558810668998688E-3"/>
                </c:manualLayout>
              </c:layout>
              <c:dLblPos val="bestFit"/>
              <c:showLegendKey val="1"/>
              <c:showVal val="0"/>
              <c:showCatName val="0"/>
              <c:showSerName val="0"/>
              <c:showPercent val="1"/>
              <c:showBubbleSize val="0"/>
            </c:dLbl>
            <c:dLbl>
              <c:idx val="9"/>
              <c:layout>
                <c:manualLayout>
                  <c:x val="-1.02968937703793E-2"/>
                  <c:y val="-9.8146128680479797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BBDE-43B8-A106-CBF61D973817}"/>
                </c:ext>
              </c:extLst>
            </c:dLbl>
            <c:dLbl>
              <c:idx val="10"/>
              <c:layout>
                <c:manualLayout>
                  <c:x val="-8.2375150163034094E-2"/>
                  <c:y val="2.3368125876304701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BBDE-43B8-A106-CBF61D973817}"/>
                </c:ext>
              </c:extLst>
            </c:dLbl>
            <c:dLbl>
              <c:idx val="11"/>
              <c:layout>
                <c:manualLayout>
                  <c:x val="-6.9504032950060093E-2"/>
                  <c:y val="-4.20626265773485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BBDE-43B8-A106-CBF61D973817}"/>
                </c:ext>
              </c:extLst>
            </c:dLbl>
            <c:dLbl>
              <c:idx val="12"/>
              <c:layout>
                <c:manualLayout>
                  <c:x val="3.1136483395130556E-2"/>
                  <c:y val="-8.7450808919982501E-3"/>
                </c:manualLayout>
              </c:layout>
              <c:dLblPos val="bestFit"/>
              <c:showLegendKey val="1"/>
              <c:showVal val="0"/>
              <c:showCatName val="0"/>
              <c:showSerName val="0"/>
              <c:showPercent val="1"/>
              <c:showBubbleSize val="0"/>
            </c:dLbl>
            <c:dLbl>
              <c:idx val="13"/>
              <c:layout>
                <c:manualLayout>
                  <c:x val="-1.9306675819461099E-2"/>
                  <c:y val="-3.0378563639196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BBDE-43B8-A106-CBF61D973817}"/>
                </c:ext>
              </c:extLst>
            </c:dLbl>
            <c:dLbl>
              <c:idx val="14"/>
              <c:layout>
                <c:manualLayout>
                  <c:x val="1.9306675819461099E-2"/>
                  <c:y val="-6.0757127278392303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BBDE-43B8-A106-CBF61D973817}"/>
                </c:ext>
              </c:extLst>
            </c:dLbl>
            <c:dLbl>
              <c:idx val="15"/>
              <c:layout>
                <c:manualLayout>
                  <c:x val="6.3068474343573003E-2"/>
                  <c:y val="-2.10313132886741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BBDE-43B8-A106-CBF61D973817}"/>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'Benin Estatisticas'!$A$133:$A$148</c:f>
              <c:strCache>
                <c:ptCount val="16"/>
                <c:pt idx="0">
                  <c:v>Produtos agrícolas</c:v>
                </c:pt>
                <c:pt idx="1">
                  <c:v>Apenas alimentos</c:v>
                </c:pt>
                <c:pt idx="2">
                  <c:v>Petróleo e produtos de mineração</c:v>
                </c:pt>
                <c:pt idx="3">
                  <c:v>Apenas petróleos</c:v>
                </c:pt>
                <c:pt idx="4">
                  <c:v>Produtos manufaturados</c:v>
                </c:pt>
                <c:pt idx="5">
                  <c:v>Ferro e aço</c:v>
                </c:pt>
                <c:pt idx="6">
                  <c:v>Produtos química e farmacêuticos</c:v>
                </c:pt>
                <c:pt idx="7">
                  <c:v>Produtos farmacêuticos</c:v>
                </c:pt>
                <c:pt idx="8">
                  <c:v>Máquinas e equipamentos de transporte</c:v>
                </c:pt>
                <c:pt idx="9">
                  <c:v>Equipamentos de escritório e telecomunicações</c:v>
                </c:pt>
                <c:pt idx="10">
                  <c:v>Informática e equipamento de escritório</c:v>
                </c:pt>
                <c:pt idx="11">
                  <c:v>Equipamento de telecomunicação</c:v>
                </c:pt>
                <c:pt idx="12">
                  <c:v>Equipamento de transporte</c:v>
                </c:pt>
                <c:pt idx="13">
                  <c:v>Automóveis e peças</c:v>
                </c:pt>
                <c:pt idx="14">
                  <c:v>Têxteis</c:v>
                </c:pt>
                <c:pt idx="15">
                  <c:v>Vestuários</c:v>
                </c:pt>
              </c:strCache>
            </c:strRef>
          </c:cat>
          <c:val>
            <c:numRef>
              <c:f>'Benin Estatisticas'!$B$133:$B$148</c:f>
              <c:numCache>
                <c:formatCode>"$"#,##0;\-"$"#,##0</c:formatCode>
                <c:ptCount val="16"/>
                <c:pt idx="0">
                  <c:v>416646669</c:v>
                </c:pt>
                <c:pt idx="1">
                  <c:v>141907123</c:v>
                </c:pt>
                <c:pt idx="2">
                  <c:v>31985080</c:v>
                </c:pt>
                <c:pt idx="3">
                  <c:v>22730666</c:v>
                </c:pt>
                <c:pt idx="4">
                  <c:v>161938169</c:v>
                </c:pt>
                <c:pt idx="5">
                  <c:v>27707330</c:v>
                </c:pt>
                <c:pt idx="6">
                  <c:v>5046755</c:v>
                </c:pt>
                <c:pt idx="7">
                  <c:v>810797</c:v>
                </c:pt>
                <c:pt idx="8">
                  <c:v>72496101</c:v>
                </c:pt>
                <c:pt idx="9">
                  <c:v>226624</c:v>
                </c:pt>
                <c:pt idx="10">
                  <c:v>142595</c:v>
                </c:pt>
                <c:pt idx="11">
                  <c:v>84029</c:v>
                </c:pt>
                <c:pt idx="12">
                  <c:v>50545133</c:v>
                </c:pt>
                <c:pt idx="13">
                  <c:v>5271832</c:v>
                </c:pt>
                <c:pt idx="14">
                  <c:v>10866500</c:v>
                </c:pt>
                <c:pt idx="15">
                  <c:v>493566</c:v>
                </c:pt>
              </c:numCache>
            </c:numRef>
          </c:val>
          <c:extLst xmlns:c16r2="http://schemas.microsoft.com/office/drawing/2015/06/chart">
            <c:ext xmlns:c16="http://schemas.microsoft.com/office/drawing/2014/chart" uri="{C3380CC4-5D6E-409C-BE32-E72D297353CC}">
              <c16:uniqueId val="{00000020-BBDE-43B8-A106-CBF61D973817}"/>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a:solidFill>
                  <a:srgbClr val="00B0F0"/>
                </a:solidFill>
                <a:latin typeface="Arial Narrow" panose="020B0606020202030204" pitchFamily="34" charset="0"/>
              </a:defRPr>
            </a:pPr>
            <a:r>
              <a:rPr lang="pt-PT" sz="1400" b="0" i="0" dirty="0" smtClean="0">
                <a:solidFill>
                  <a:srgbClr val="00B0F0"/>
                </a:solidFill>
                <a:latin typeface="Arial Narrow" panose="020B0606020202030204" pitchFamily="34" charset="0"/>
              </a:rPr>
              <a:t>Principais clientes do Benim</a:t>
            </a:r>
            <a:endParaRPr lang="pt-PT" sz="1400" b="0" i="0" dirty="0">
              <a:solidFill>
                <a:srgbClr val="00B0F0"/>
              </a:solidFill>
              <a:latin typeface="Arial Narrow" panose="020B0606020202030204" pitchFamily="34" charset="0"/>
            </a:endParaRP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Pt>
            <c:idx val="8"/>
            <c:bubble3D val="0"/>
            <c:spPr>
              <a:solidFill>
                <a:srgbClr val="FF0000"/>
              </a:solidFill>
            </c:spPr>
          </c:dPt>
          <c:dLbls>
            <c:dLbl>
              <c:idx val="0"/>
              <c:layout>
                <c:manualLayout>
                  <c:x val="2.5759917568262836E-3"/>
                  <c:y val="-4.5948203842940682E-2"/>
                </c:manualLayout>
              </c:layout>
              <c:dLblPos val="bestFit"/>
              <c:showLegendKey val="1"/>
              <c:showVal val="1"/>
              <c:showCatName val="1"/>
              <c:showSerName val="0"/>
              <c:showPercent val="0"/>
              <c:showBubbleSize val="0"/>
            </c:dLbl>
            <c:dLbl>
              <c:idx val="1"/>
              <c:layout>
                <c:manualLayout>
                  <c:x val="2.0607934054611025E-2"/>
                  <c:y val="4.1770765496418213E-2"/>
                </c:manualLayout>
              </c:layout>
              <c:tx>
                <c:rich>
                  <a:bodyPr/>
                  <a:lstStyle/>
                  <a:p>
                    <a:r>
                      <a:rPr lang="en-US" dirty="0" err="1" smtClean="0"/>
                      <a:t>Índia</a:t>
                    </a:r>
                    <a:r>
                      <a:rPr lang="en-US" dirty="0" smtClean="0"/>
                      <a:t>; </a:t>
                    </a:r>
                    <a:r>
                      <a:rPr lang="en-US" dirty="0"/>
                      <a:t>14,20%</a:t>
                    </a:r>
                  </a:p>
                </c:rich>
              </c:tx>
              <c:dLblPos val="bestFit"/>
              <c:showLegendKey val="1"/>
              <c:showVal val="1"/>
              <c:showCatName val="1"/>
              <c:showSerName val="0"/>
              <c:showPercent val="0"/>
              <c:showBubbleSize val="0"/>
            </c:dLbl>
            <c:dLbl>
              <c:idx val="2"/>
              <c:layout>
                <c:manualLayout>
                  <c:x val="5.6671818650180318E-2"/>
                  <c:y val="2.5062656641604009E-2"/>
                </c:manualLayout>
              </c:layout>
              <c:tx>
                <c:rich>
                  <a:bodyPr/>
                  <a:lstStyle/>
                  <a:p>
                    <a:r>
                      <a:rPr lang="en-US" dirty="0" err="1" smtClean="0"/>
                      <a:t>Vietname</a:t>
                    </a:r>
                    <a:r>
                      <a:rPr lang="en-US" dirty="0" smtClean="0"/>
                      <a:t>; </a:t>
                    </a:r>
                    <a:r>
                      <a:rPr lang="en-US" dirty="0"/>
                      <a:t>10,40%</a:t>
                    </a:r>
                  </a:p>
                </c:rich>
              </c:tx>
              <c:dLblPos val="bestFit"/>
              <c:showLegendKey val="1"/>
              <c:showVal val="1"/>
              <c:showCatName val="1"/>
              <c:showSerName val="0"/>
              <c:showPercent val="0"/>
              <c:showBubbleSize val="0"/>
            </c:dLbl>
            <c:dLbl>
              <c:idx val="3"/>
              <c:layout>
                <c:manualLayout>
                  <c:x val="2.0607934054610977E-2"/>
                  <c:y val="4.594820384294053E-2"/>
                </c:manualLayout>
              </c:layout>
              <c:tx>
                <c:rich>
                  <a:bodyPr/>
                  <a:lstStyle/>
                  <a:p>
                    <a:r>
                      <a:rPr lang="en-US" dirty="0" smtClean="0"/>
                      <a:t>China; </a:t>
                    </a:r>
                    <a:r>
                      <a:rPr lang="en-US" dirty="0"/>
                      <a:t>7,40%</a:t>
                    </a:r>
                  </a:p>
                </c:rich>
              </c:tx>
              <c:dLblPos val="bestFit"/>
              <c:showLegendKey val="1"/>
              <c:showVal val="1"/>
              <c:showCatName val="1"/>
              <c:showSerName val="0"/>
              <c:showPercent val="0"/>
              <c:showBubbleSize val="0"/>
            </c:dLbl>
            <c:dLbl>
              <c:idx val="4"/>
              <c:layout>
                <c:manualLayout>
                  <c:x val="0"/>
                  <c:y val="9.1896407685881365E-2"/>
                </c:manualLayout>
              </c:layout>
              <c:dLblPos val="bestFit"/>
              <c:showLegendKey val="1"/>
              <c:showVal val="1"/>
              <c:showCatName val="1"/>
              <c:showSerName val="0"/>
              <c:showPercent val="0"/>
              <c:showBubbleSize val="0"/>
            </c:dLbl>
            <c:dLbl>
              <c:idx val="5"/>
              <c:layout>
                <c:manualLayout>
                  <c:x val="0"/>
                  <c:y val="5.0125313283208017E-2"/>
                </c:manualLayout>
              </c:layout>
              <c:tx>
                <c:rich>
                  <a:bodyPr/>
                  <a:lstStyle/>
                  <a:p>
                    <a:r>
                      <a:rPr lang="pt-PT" sz="800" b="0" i="0" u="none" strike="noStrike" baseline="0" dirty="0" smtClean="0">
                        <a:effectLst/>
                      </a:rPr>
                      <a:t>Dinamarca</a:t>
                    </a:r>
                    <a:r>
                      <a:rPr lang="en-US" dirty="0" smtClean="0"/>
                      <a:t>; </a:t>
                    </a:r>
                    <a:r>
                      <a:rPr lang="en-US" dirty="0"/>
                      <a:t>3,60%</a:t>
                    </a:r>
                  </a:p>
                </c:rich>
              </c:tx>
              <c:dLblPos val="bestFit"/>
              <c:showLegendKey val="1"/>
              <c:showVal val="1"/>
              <c:showCatName val="1"/>
              <c:showSerName val="0"/>
              <c:showPercent val="0"/>
              <c:showBubbleSize val="0"/>
            </c:dLbl>
            <c:dLbl>
              <c:idx val="6"/>
              <c:layout>
                <c:manualLayout>
                  <c:x val="0"/>
                  <c:y val="7.6579455085834541E-17"/>
                </c:manualLayout>
              </c:layout>
              <c:tx>
                <c:rich>
                  <a:bodyPr/>
                  <a:lstStyle/>
                  <a:p>
                    <a:r>
                      <a:rPr lang="pt-PT" sz="800" b="0" i="0" u="none" strike="noStrike" baseline="0" dirty="0" smtClean="0">
                        <a:effectLst/>
                      </a:rPr>
                      <a:t>Egito</a:t>
                    </a:r>
                    <a:r>
                      <a:rPr lang="en-US" dirty="0" smtClean="0"/>
                      <a:t>; </a:t>
                    </a:r>
                    <a:r>
                      <a:rPr lang="en-US" dirty="0"/>
                      <a:t>3,40%</a:t>
                    </a:r>
                  </a:p>
                </c:rich>
              </c:tx>
              <c:dLblPos val="bestFit"/>
              <c:showLegendKey val="1"/>
              <c:showVal val="1"/>
              <c:showCatName val="1"/>
              <c:showSerName val="0"/>
              <c:showPercent val="0"/>
              <c:showBubbleSize val="0"/>
            </c:dLbl>
            <c:dLbl>
              <c:idx val="7"/>
              <c:layout>
                <c:manualLayout>
                  <c:x val="0"/>
                  <c:y val="-9.5352786784004995E-2"/>
                </c:manualLayout>
              </c:layout>
              <c:tx>
                <c:rich>
                  <a:bodyPr/>
                  <a:lstStyle/>
                  <a:p>
                    <a:r>
                      <a:rPr lang="en-US" dirty="0" err="1" smtClean="0"/>
                      <a:t>Níger</a:t>
                    </a:r>
                    <a:r>
                      <a:rPr lang="en-US" dirty="0"/>
                      <a:t>; 3,10%</a:t>
                    </a:r>
                  </a:p>
                </c:rich>
              </c:tx>
              <c:dLblPos val="bestFit"/>
              <c:showLegendKey val="1"/>
              <c:showVal val="1"/>
              <c:showCatName val="1"/>
              <c:showSerName val="0"/>
              <c:showPercent val="0"/>
              <c:showBubbleSize val="0"/>
            </c:dLbl>
            <c:dLbl>
              <c:idx val="8"/>
              <c:layout>
                <c:manualLayout>
                  <c:x val="0"/>
                  <c:y val="3.6253638229861791E-3"/>
                </c:manualLayout>
              </c:layout>
              <c:tx>
                <c:rich>
                  <a:bodyPr/>
                  <a:lstStyle/>
                  <a:p>
                    <a:r>
                      <a:rPr lang="en-US" dirty="0" err="1" smtClean="0"/>
                      <a:t>Maláisia</a:t>
                    </a:r>
                    <a:r>
                      <a:rPr lang="en-US" dirty="0" smtClean="0"/>
                      <a:t>; </a:t>
                    </a:r>
                    <a:r>
                      <a:rPr lang="en-US" dirty="0"/>
                      <a:t>3,00%</a:t>
                    </a:r>
                  </a:p>
                </c:rich>
              </c:tx>
              <c:dLblPos val="bestFit"/>
              <c:showLegendKey val="1"/>
              <c:showVal val="1"/>
              <c:showCatName val="1"/>
              <c:showSerName val="0"/>
              <c:showPercent val="0"/>
              <c:showBubbleSize val="0"/>
            </c:dLbl>
            <c:dLbl>
              <c:idx val="9"/>
              <c:layout>
                <c:manualLayout>
                  <c:x val="0"/>
                  <c:y val="-8.9712315372343213E-2"/>
                </c:manualLayout>
              </c:layout>
              <c:dLblPos val="bestFit"/>
              <c:showLegendKey val="1"/>
              <c:showVal val="1"/>
              <c:showCatName val="1"/>
              <c:showSerName val="0"/>
              <c:showPercent val="0"/>
              <c:showBubbleSize val="0"/>
            </c:dLbl>
            <c:dLbl>
              <c:idx val="10"/>
              <c:layout/>
              <c:tx>
                <c:rich>
                  <a:bodyPr/>
                  <a:lstStyle/>
                  <a:p>
                    <a:r>
                      <a:rPr lang="en-US" dirty="0" smtClean="0"/>
                      <a:t>Outros</a:t>
                    </a:r>
                    <a:r>
                      <a:rPr lang="en-US" dirty="0"/>
                      <a:t>; 20,00%</a:t>
                    </a:r>
                  </a:p>
                </c:rich>
              </c:tx>
              <c:dLblPos val="outEnd"/>
              <c:showLegendKey val="1"/>
              <c:showVal val="1"/>
              <c:showCatName val="1"/>
              <c:showSerName val="0"/>
              <c:showPercent val="0"/>
              <c:showBubbleSize val="0"/>
            </c:dLbl>
            <c:txPr>
              <a:bodyPr/>
              <a:lstStyle/>
              <a:p>
                <a:pPr>
                  <a:defRPr sz="800">
                    <a:latin typeface="Arial Narrow" panose="020B0606020202030204" pitchFamily="34" charset="0"/>
                  </a:defRPr>
                </a:pPr>
                <a:endParaRPr lang="pt-PT"/>
              </a:p>
            </c:txPr>
            <c:dLblPos val="outEnd"/>
            <c:showLegendKey val="1"/>
            <c:showVal val="1"/>
            <c:showCatName val="1"/>
            <c:showSerName val="0"/>
            <c:showPercent val="0"/>
            <c:showBubbleSize val="0"/>
            <c:showLeaderLines val="1"/>
          </c:dLbls>
          <c:cat>
            <c:strRef>
              <c:f>'Benin Estatisticas'!$B$176:$B$186</c:f>
              <c:strCache>
                <c:ptCount val="11"/>
                <c:pt idx="0">
                  <c:v>Bangladesh</c:v>
                </c:pt>
                <c:pt idx="1">
                  <c:v>Inde</c:v>
                </c:pt>
                <c:pt idx="2">
                  <c:v>Vietnam</c:v>
                </c:pt>
                <c:pt idx="3">
                  <c:v>Chine</c:v>
                </c:pt>
                <c:pt idx="4">
                  <c:v>Nigéria</c:v>
                </c:pt>
                <c:pt idx="5">
                  <c:v>Danemark</c:v>
                </c:pt>
                <c:pt idx="6">
                  <c:v>Egypte</c:v>
                </c:pt>
                <c:pt idx="7">
                  <c:v>Niger</c:v>
                </c:pt>
                <c:pt idx="8">
                  <c:v>Malaisie</c:v>
                </c:pt>
                <c:pt idx="9">
                  <c:v>Burkina Faso</c:v>
                </c:pt>
                <c:pt idx="10">
                  <c:v>Autres</c:v>
                </c:pt>
              </c:strCache>
            </c:strRef>
          </c:cat>
          <c:val>
            <c:numRef>
              <c:f>'Benin Estatisticas'!$C$176:$C$186</c:f>
              <c:numCache>
                <c:formatCode>0.00%</c:formatCode>
                <c:ptCount val="11"/>
                <c:pt idx="0">
                  <c:v>0.26900000000000002</c:v>
                </c:pt>
                <c:pt idx="1">
                  <c:v>0.14199999999999999</c:v>
                </c:pt>
                <c:pt idx="2">
                  <c:v>0.104</c:v>
                </c:pt>
                <c:pt idx="3">
                  <c:v>7.3999999999999996E-2</c:v>
                </c:pt>
                <c:pt idx="4">
                  <c:v>5.7000000000000002E-2</c:v>
                </c:pt>
                <c:pt idx="5">
                  <c:v>3.5999999999999997E-2</c:v>
                </c:pt>
                <c:pt idx="6">
                  <c:v>3.4000000000000002E-2</c:v>
                </c:pt>
                <c:pt idx="7">
                  <c:v>3.1E-2</c:v>
                </c:pt>
                <c:pt idx="8">
                  <c:v>0.03</c:v>
                </c:pt>
                <c:pt idx="9">
                  <c:v>2.3E-2</c:v>
                </c:pt>
                <c:pt idx="10">
                  <c:v>0.19999999999999984</c:v>
                </c:pt>
              </c:numCache>
            </c:numRef>
          </c:val>
        </c:ser>
        <c:dLbls>
          <c:showLegendKey val="0"/>
          <c:showVal val="1"/>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a:solidFill>
                  <a:srgbClr val="00B0F0"/>
                </a:solidFill>
                <a:latin typeface="Arial Narrow" panose="020B0606020202030204" pitchFamily="34" charset="0"/>
              </a:defRPr>
            </a:pPr>
            <a:r>
              <a:rPr lang="pt-PT" sz="1400" b="0" dirty="0" smtClean="0">
                <a:solidFill>
                  <a:srgbClr val="00B0F0"/>
                </a:solidFill>
                <a:latin typeface="Arial Narrow" panose="020B0606020202030204" pitchFamily="34" charset="0"/>
              </a:rPr>
              <a:t>Principais fornecedores do Benim</a:t>
            </a:r>
            <a:endParaRPr lang="pt-PT" sz="1400" b="0" dirty="0">
              <a:solidFill>
                <a:srgbClr val="00B0F0"/>
              </a:solidFill>
              <a:latin typeface="Arial Narrow" panose="020B0606020202030204" pitchFamily="34" charset="0"/>
            </a:endParaRPr>
          </a:p>
        </c:rich>
      </c:tx>
      <c:layout/>
      <c:overlay val="1"/>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dLbl>
              <c:idx val="0"/>
              <c:layout>
                <c:manualLayout>
                  <c:x val="6.1111111111111109E-2"/>
                  <c:y val="-3.7783375314861471E-2"/>
                </c:manualLayout>
              </c:layout>
              <c:tx>
                <c:rich>
                  <a:bodyPr/>
                  <a:lstStyle/>
                  <a:p>
                    <a:r>
                      <a:rPr lang="en-US" dirty="0" err="1" smtClean="0"/>
                      <a:t>Índia</a:t>
                    </a:r>
                    <a:r>
                      <a:rPr lang="en-US" dirty="0" smtClean="0"/>
                      <a:t>; </a:t>
                    </a:r>
                    <a:r>
                      <a:rPr lang="en-US" dirty="0"/>
                      <a:t>13,70%</a:t>
                    </a:r>
                  </a:p>
                </c:rich>
              </c:tx>
              <c:dLblPos val="bestFit"/>
              <c:showLegendKey val="0"/>
              <c:showVal val="1"/>
              <c:showCatName val="1"/>
              <c:showSerName val="0"/>
              <c:showPercent val="0"/>
              <c:showBubbleSize val="0"/>
            </c:dLbl>
            <c:dLbl>
              <c:idx val="1"/>
              <c:layout>
                <c:manualLayout>
                  <c:x val="-2.0370135052831988E-16"/>
                  <c:y val="-5.8774139378673422E-2"/>
                </c:manualLayout>
              </c:layout>
              <c:tx>
                <c:rich>
                  <a:bodyPr/>
                  <a:lstStyle/>
                  <a:p>
                    <a:r>
                      <a:rPr lang="en-US" dirty="0" smtClean="0"/>
                      <a:t>China; </a:t>
                    </a:r>
                    <a:r>
                      <a:rPr lang="en-US" dirty="0"/>
                      <a:t>11,10%</a:t>
                    </a:r>
                  </a:p>
                </c:rich>
              </c:tx>
              <c:dLblPos val="bestFit"/>
              <c:showLegendKey val="0"/>
              <c:showVal val="1"/>
              <c:showCatName val="1"/>
              <c:showSerName val="0"/>
              <c:showPercent val="0"/>
              <c:showBubbleSize val="0"/>
            </c:dLbl>
            <c:dLbl>
              <c:idx val="2"/>
              <c:layout>
                <c:manualLayout>
                  <c:x val="-1.0185067526415994E-16"/>
                  <c:y val="0.15533165407220823"/>
                </c:manualLayout>
              </c:layout>
              <c:dLblPos val="bestFit"/>
              <c:showLegendKey val="0"/>
              <c:showVal val="1"/>
              <c:showCatName val="1"/>
              <c:showSerName val="0"/>
              <c:showPercent val="0"/>
              <c:showBubbleSize val="0"/>
            </c:dLbl>
            <c:dLbl>
              <c:idx val="3"/>
              <c:layout>
                <c:manualLayout>
                  <c:x val="-1.0185067526415994E-16"/>
                  <c:y val="0.10075566750629723"/>
                </c:manualLayout>
              </c:layout>
              <c:tx>
                <c:rich>
                  <a:bodyPr/>
                  <a:lstStyle/>
                  <a:p>
                    <a:r>
                      <a:rPr lang="en-US" dirty="0" err="1" smtClean="0"/>
                      <a:t>França</a:t>
                    </a:r>
                    <a:r>
                      <a:rPr lang="en-US" dirty="0" smtClean="0"/>
                      <a:t>; </a:t>
                    </a:r>
                    <a:r>
                      <a:rPr lang="en-US" dirty="0"/>
                      <a:t>8,80%</a:t>
                    </a:r>
                  </a:p>
                </c:rich>
              </c:tx>
              <c:dLblPos val="bestFit"/>
              <c:showLegendKey val="0"/>
              <c:showVal val="1"/>
              <c:showCatName val="1"/>
              <c:showSerName val="0"/>
              <c:showPercent val="0"/>
              <c:showBubbleSize val="0"/>
            </c:dLbl>
            <c:dLbl>
              <c:idx val="4"/>
              <c:layout>
                <c:manualLayout>
                  <c:x val="-2.777777777777788E-2"/>
                  <c:y val="3.3585222502099076E-2"/>
                </c:manualLayout>
              </c:layout>
              <c:tx>
                <c:rich>
                  <a:bodyPr/>
                  <a:lstStyle/>
                  <a:p>
                    <a:r>
                      <a:rPr lang="en-US" dirty="0" err="1" smtClean="0"/>
                      <a:t>Tailândia</a:t>
                    </a:r>
                    <a:r>
                      <a:rPr lang="en-US" dirty="0" smtClean="0"/>
                      <a:t>; </a:t>
                    </a:r>
                    <a:r>
                      <a:rPr lang="en-US" dirty="0"/>
                      <a:t>5,40%</a:t>
                    </a:r>
                  </a:p>
                </c:rich>
              </c:tx>
              <c:dLblPos val="bestFit"/>
              <c:showLegendKey val="0"/>
              <c:showVal val="1"/>
              <c:showCatName val="1"/>
              <c:showSerName val="0"/>
              <c:showPercent val="0"/>
              <c:showBubbleSize val="0"/>
            </c:dLbl>
            <c:dLbl>
              <c:idx val="5"/>
              <c:layout>
                <c:manualLayout>
                  <c:x val="4.4444444444444446E-2"/>
                  <c:y val="6.7170445004198151E-2"/>
                </c:manualLayout>
              </c:layout>
              <c:tx>
                <c:rich>
                  <a:bodyPr/>
                  <a:lstStyle/>
                  <a:p>
                    <a:r>
                      <a:rPr lang="en-US" dirty="0" err="1" smtClean="0"/>
                      <a:t>Bélgica</a:t>
                    </a:r>
                    <a:r>
                      <a:rPr lang="en-US" dirty="0" smtClean="0"/>
                      <a:t>; </a:t>
                    </a:r>
                    <a:r>
                      <a:rPr lang="en-US" dirty="0"/>
                      <a:t>3,80%</a:t>
                    </a:r>
                  </a:p>
                </c:rich>
              </c:tx>
              <c:dLblPos val="bestFit"/>
              <c:showLegendKey val="0"/>
              <c:showVal val="1"/>
              <c:showCatName val="1"/>
              <c:showSerName val="0"/>
              <c:showPercent val="0"/>
              <c:showBubbleSize val="0"/>
            </c:dLbl>
            <c:dLbl>
              <c:idx val="6"/>
              <c:layout>
                <c:manualLayout>
                  <c:x val="-5.833333333333332E-2"/>
                  <c:y val="3.7783375314861464E-2"/>
                </c:manualLayout>
              </c:layout>
              <c:tx>
                <c:rich>
                  <a:bodyPr/>
                  <a:lstStyle/>
                  <a:p>
                    <a:r>
                      <a:rPr lang="pt-PT" sz="1000" b="0" i="0" u="none" strike="noStrike" baseline="0" dirty="0" smtClean="0">
                        <a:effectLst/>
                      </a:rPr>
                      <a:t>Emirados Árabes Unidos</a:t>
                    </a:r>
                    <a:r>
                      <a:rPr lang="en-US" dirty="0" smtClean="0"/>
                      <a:t>; </a:t>
                    </a:r>
                    <a:r>
                      <a:rPr lang="en-US" dirty="0"/>
                      <a:t>3,40%</a:t>
                    </a:r>
                  </a:p>
                </c:rich>
              </c:tx>
              <c:dLblPos val="bestFit"/>
              <c:showLegendKey val="0"/>
              <c:showVal val="1"/>
              <c:showCatName val="1"/>
              <c:showSerName val="0"/>
              <c:showPercent val="0"/>
              <c:showBubbleSize val="0"/>
            </c:dLbl>
            <c:dLbl>
              <c:idx val="7"/>
              <c:layout>
                <c:manualLayout>
                  <c:x val="-4.4444444444444446E-2"/>
                  <c:y val="2.5188916876574308E-2"/>
                </c:manualLayout>
              </c:layout>
              <c:tx>
                <c:rich>
                  <a:bodyPr/>
                  <a:lstStyle/>
                  <a:p>
                    <a:r>
                      <a:rPr lang="en-US" dirty="0" err="1" smtClean="0"/>
                      <a:t>Marrocos</a:t>
                    </a:r>
                    <a:r>
                      <a:rPr lang="en-US" dirty="0" smtClean="0"/>
                      <a:t>; </a:t>
                    </a:r>
                    <a:r>
                      <a:rPr lang="en-US" dirty="0"/>
                      <a:t>2,90%</a:t>
                    </a:r>
                  </a:p>
                </c:rich>
              </c:tx>
              <c:dLblPos val="bestFit"/>
              <c:showLegendKey val="0"/>
              <c:showVal val="1"/>
              <c:showCatName val="1"/>
              <c:showSerName val="0"/>
              <c:showPercent val="0"/>
              <c:showBubbleSize val="0"/>
            </c:dLbl>
            <c:dLbl>
              <c:idx val="8"/>
              <c:layout>
                <c:manualLayout>
                  <c:x val="0"/>
                  <c:y val="-1.2594458438287154E-2"/>
                </c:manualLayout>
              </c:layout>
              <c:tx>
                <c:rich>
                  <a:bodyPr/>
                  <a:lstStyle/>
                  <a:p>
                    <a:r>
                      <a:rPr lang="en-US" dirty="0" err="1" smtClean="0"/>
                      <a:t>Países-Baixos</a:t>
                    </a:r>
                    <a:r>
                      <a:rPr lang="en-US" dirty="0"/>
                      <a:t>; 2,60%</a:t>
                    </a:r>
                  </a:p>
                </c:rich>
              </c:tx>
              <c:dLblPos val="bestFit"/>
              <c:showLegendKey val="0"/>
              <c:showVal val="1"/>
              <c:showCatName val="1"/>
              <c:showSerName val="0"/>
              <c:showPercent val="0"/>
              <c:showBubbleSize val="0"/>
            </c:dLbl>
            <c:dLbl>
              <c:idx val="9"/>
              <c:layout>
                <c:manualLayout>
                  <c:x val="0"/>
                  <c:y val="-2.938706968933677E-2"/>
                </c:manualLayout>
              </c:layout>
              <c:tx>
                <c:rich>
                  <a:bodyPr/>
                  <a:lstStyle/>
                  <a:p>
                    <a:r>
                      <a:rPr lang="en-US" dirty="0" smtClean="0"/>
                      <a:t>Russia; </a:t>
                    </a:r>
                    <a:r>
                      <a:rPr lang="en-US" dirty="0"/>
                      <a:t>2,60%</a:t>
                    </a:r>
                  </a:p>
                </c:rich>
              </c:tx>
              <c:dLblPos val="bestFit"/>
              <c:showLegendKey val="0"/>
              <c:showVal val="1"/>
              <c:showCatName val="1"/>
              <c:showSerName val="0"/>
              <c:showPercent val="0"/>
              <c:showBubbleSize val="0"/>
            </c:dLbl>
            <c:dLbl>
              <c:idx val="10"/>
              <c:layout>
                <c:manualLayout>
                  <c:x val="1.1111111111111112E-2"/>
                  <c:y val="-0.11335012594458441"/>
                </c:manualLayout>
              </c:layout>
              <c:tx>
                <c:rich>
                  <a:bodyPr/>
                  <a:lstStyle/>
                  <a:p>
                    <a:r>
                      <a:rPr lang="en-US" dirty="0" smtClean="0"/>
                      <a:t>Outros</a:t>
                    </a:r>
                    <a:r>
                      <a:rPr lang="en-US" dirty="0"/>
                      <a:t>; 34,80%</a:t>
                    </a:r>
                  </a:p>
                </c:rich>
              </c:tx>
              <c:dLblPos val="bestFit"/>
              <c:showLegendKey val="0"/>
              <c:showVal val="1"/>
              <c:showCatName val="1"/>
              <c:showSerName val="0"/>
              <c:showPercent val="0"/>
              <c:showBubbleSize val="0"/>
            </c:dLbl>
            <c:dLblPos val="outEnd"/>
            <c:showLegendKey val="0"/>
            <c:showVal val="1"/>
            <c:showCatName val="1"/>
            <c:showSerName val="0"/>
            <c:showPercent val="0"/>
            <c:showBubbleSize val="0"/>
            <c:showLeaderLines val="1"/>
          </c:dLbls>
          <c:cat>
            <c:strRef>
              <c:f>'Benin Estatisticas'!$D$176:$D$186</c:f>
              <c:strCache>
                <c:ptCount val="11"/>
                <c:pt idx="0">
                  <c:v>Inde</c:v>
                </c:pt>
                <c:pt idx="1">
                  <c:v>Chine</c:v>
                </c:pt>
                <c:pt idx="2">
                  <c:v>Togo</c:v>
                </c:pt>
                <c:pt idx="3">
                  <c:v>France</c:v>
                </c:pt>
                <c:pt idx="4">
                  <c:v>Thaïlande</c:v>
                </c:pt>
                <c:pt idx="5">
                  <c:v>Belgique</c:v>
                </c:pt>
                <c:pt idx="6">
                  <c:v>Emirats Arabes Unis</c:v>
                </c:pt>
                <c:pt idx="7">
                  <c:v>Maroc</c:v>
                </c:pt>
                <c:pt idx="8">
                  <c:v>Pays-Bas</c:v>
                </c:pt>
                <c:pt idx="9">
                  <c:v>Russie</c:v>
                </c:pt>
                <c:pt idx="10">
                  <c:v>Autres</c:v>
                </c:pt>
              </c:strCache>
            </c:strRef>
          </c:cat>
          <c:val>
            <c:numRef>
              <c:f>'Benin Estatisticas'!$E$176:$E$186</c:f>
              <c:numCache>
                <c:formatCode>0.00%</c:formatCode>
                <c:ptCount val="11"/>
                <c:pt idx="0">
                  <c:v>0.13700000000000001</c:v>
                </c:pt>
                <c:pt idx="1">
                  <c:v>0.111</c:v>
                </c:pt>
                <c:pt idx="2">
                  <c:v>0.109</c:v>
                </c:pt>
                <c:pt idx="3">
                  <c:v>8.7999999999999995E-2</c:v>
                </c:pt>
                <c:pt idx="4">
                  <c:v>5.3999999999999999E-2</c:v>
                </c:pt>
                <c:pt idx="5">
                  <c:v>3.7999999999999999E-2</c:v>
                </c:pt>
                <c:pt idx="6">
                  <c:v>3.4000000000000002E-2</c:v>
                </c:pt>
                <c:pt idx="7">
                  <c:v>2.9000000000000001E-2</c:v>
                </c:pt>
                <c:pt idx="8">
                  <c:v>2.5999999999999999E-2</c:v>
                </c:pt>
                <c:pt idx="9">
                  <c:v>2.5999999999999999E-2</c:v>
                </c:pt>
                <c:pt idx="10">
                  <c:v>0.34799999999999998</c:v>
                </c:pt>
              </c:numCache>
            </c:numRef>
          </c:val>
        </c:ser>
        <c:dLbls>
          <c:showLegendKey val="0"/>
          <c:showVal val="1"/>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pt-PT" sz="1400" b="0" i="0" u="none" strike="noStrike" kern="1200" spc="0" baseline="0">
              <a:solidFill>
                <a:srgbClr val="00B0F0"/>
              </a:solidFill>
              <a:latin typeface="+mn-lt"/>
              <a:ea typeface="+mn-ea"/>
              <a:cs typeface="+mn-cs"/>
            </a:defRPr>
          </a:pPr>
          <a:endParaRPr lang="pt-PT"/>
        </a:p>
      </c:txPr>
    </c:title>
    <c:autoTitleDeleted val="0"/>
    <c:plotArea>
      <c:layout/>
      <c:lineChart>
        <c:grouping val="standard"/>
        <c:varyColors val="0"/>
        <c:ser>
          <c:idx val="0"/>
          <c:order val="0"/>
          <c:tx>
            <c:strRef>
              <c:f>'[CEDEAO PAIS POR PAIS VPT 2020.xlsx]Benin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5.3509170185672703E-3"/>
                  <c:y val="0.119180744628947"/>
                </c:manualLayout>
              </c:layout>
              <c:spPr>
                <a:noFill/>
                <a:ln>
                  <a:noFill/>
                </a:ln>
                <a:effectLst/>
              </c:spPr>
              <c:txPr>
                <a:bodyPr rot="0" spcFirstLastPara="0" vertOverflow="ellipsis" vert="horz" wrap="square" lIns="107950" tIns="36195" rIns="71755" bIns="0" anchor="ctr" anchorCtr="1"/>
                <a:lstStyle/>
                <a:p>
                  <a:pPr>
                    <a:defRPr lang="pt-PT" sz="900" b="0" i="0" u="none" strike="noStrike" kern="1200" baseline="0">
                      <a:solidFill>
                        <a:srgbClr val="FF0000"/>
                      </a:solidFill>
                      <a:latin typeface="+mn-lt"/>
                      <a:ea typeface="+mn-ea"/>
                      <a:cs typeface="+mn-cs"/>
                    </a:defRPr>
                  </a:pPr>
                  <a:endParaRPr lang="pt-PT"/>
                </a:p>
              </c:txPr>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00-88CE-4FA7-913F-60624980E453}"/>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88CE-4FA7-913F-60624980E453}"/>
                </c:ext>
              </c:extLst>
            </c:dLbl>
            <c:spPr>
              <a:noFill/>
              <a:ln>
                <a:noFill/>
              </a:ln>
              <a:effectLst/>
            </c:spPr>
            <c:txPr>
              <a:bodyPr rot="0" spcFirstLastPara="0" vertOverflow="ellipsis" vert="horz" wrap="square" lIns="71755" tIns="0" rIns="38100" bIns="1079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2020.xlsx]Benin Estatisticas'!$B$91:$K$91</c:f>
              <c:numCache>
                <c:formatCode>"$"#,##0;\-"$"#,##0</c:formatCode>
                <c:ptCount val="10"/>
                <c:pt idx="0">
                  <c:v>-18807407</c:v>
                </c:pt>
                <c:pt idx="1">
                  <c:v>53507088</c:v>
                </c:pt>
                <c:pt idx="2">
                  <c:v>161302391</c:v>
                </c:pt>
                <c:pt idx="3">
                  <c:v>281548556</c:v>
                </c:pt>
                <c:pt idx="4">
                  <c:v>360343380</c:v>
                </c:pt>
                <c:pt idx="5">
                  <c:v>405737329</c:v>
                </c:pt>
                <c:pt idx="6">
                  <c:v>132101581</c:v>
                </c:pt>
                <c:pt idx="7">
                  <c:v>131790854</c:v>
                </c:pt>
                <c:pt idx="8">
                  <c:v>134502871</c:v>
                </c:pt>
                <c:pt idx="9">
                  <c:v>140607612</c:v>
                </c:pt>
              </c:numCache>
            </c:numRef>
          </c:val>
          <c:smooth val="0"/>
          <c:extLst xmlns:c16r2="http://schemas.microsoft.com/office/drawing/2015/06/chart">
            <c:ext xmlns:c16="http://schemas.microsoft.com/office/drawing/2014/chart" uri="{C3380CC4-5D6E-409C-BE32-E72D297353CC}">
              <c16:uniqueId val="{00000002-88CE-4FA7-913F-60624980E453}"/>
            </c:ext>
          </c:extLst>
        </c:ser>
        <c:dLbls>
          <c:showLegendKey val="0"/>
          <c:showVal val="1"/>
          <c:showCatName val="0"/>
          <c:showSerName val="0"/>
          <c:showPercent val="0"/>
          <c:showBubbleSize val="0"/>
        </c:dLbls>
        <c:marker val="1"/>
        <c:smooth val="0"/>
        <c:axId val="211105280"/>
        <c:axId val="167208640"/>
      </c:lineChart>
      <c:catAx>
        <c:axId val="21110528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67208640"/>
        <c:crosses val="autoZero"/>
        <c:auto val="1"/>
        <c:lblAlgn val="ctr"/>
        <c:lblOffset val="100"/>
        <c:noMultiLvlLbl val="0"/>
      </c:catAx>
      <c:valAx>
        <c:axId val="16720864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1110528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chemeClr val="tx1">
                    <a:lumMod val="65000"/>
                    <a:lumOff val="35000"/>
                  </a:schemeClr>
                </a:solidFill>
                <a:latin typeface="+mn-lt"/>
                <a:ea typeface="+mn-ea"/>
                <a:cs typeface="+mn-cs"/>
              </a:defRPr>
            </a:pPr>
            <a:r>
              <a:rPr lang="en-US">
                <a:solidFill>
                  <a:srgbClr val="00B0F0"/>
                </a:solidFill>
              </a:rPr>
              <a:t>EXPORTAÇÃO E IMPORTAÇÃO EM PERCENTAGEM DO PIB</a:t>
            </a:r>
          </a:p>
        </c:rich>
      </c:tx>
      <c:layout/>
      <c:overlay val="0"/>
      <c:spPr>
        <a:noFill/>
        <a:ln>
          <a:noFill/>
        </a:ln>
        <a:effectLst/>
      </c:spPr>
    </c:title>
    <c:autoTitleDeleted val="0"/>
    <c:plotArea>
      <c:layout/>
      <c:barChart>
        <c:barDir val="col"/>
        <c:grouping val="clustered"/>
        <c:varyColors val="0"/>
        <c:ser>
          <c:idx val="0"/>
          <c:order val="0"/>
          <c:tx>
            <c:strRef>
              <c:f>'[CEDEAO PAIS POR PAIS VPT 2020.xlsx]Benin Estatisticas'!$A$14</c:f>
              <c:strCache>
                <c:ptCount val="1"/>
                <c:pt idx="0">
                  <c:v>Exportação de bens e serviços [ % do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2020.xlsx]Benin Estatisticas'!$B$14:$K$14</c:f>
              <c:numCache>
                <c:formatCode>0.00%</c:formatCode>
                <c:ptCount val="10"/>
                <c:pt idx="0">
                  <c:v>0.1993</c:v>
                </c:pt>
                <c:pt idx="1">
                  <c:v>0.23069999999999999</c:v>
                </c:pt>
                <c:pt idx="2">
                  <c:v>0.20849999999999999</c:v>
                </c:pt>
                <c:pt idx="3">
                  <c:v>0.23899999999999999</c:v>
                </c:pt>
                <c:pt idx="4">
                  <c:v>0.2757</c:v>
                </c:pt>
                <c:pt idx="5">
                  <c:v>0.31430000000000002</c:v>
                </c:pt>
                <c:pt idx="6">
                  <c:v>0.2472</c:v>
                </c:pt>
                <c:pt idx="7">
                  <c:v>0.27610000000000001</c:v>
                </c:pt>
                <c:pt idx="8">
                  <c:v>0.27210000000000001</c:v>
                </c:pt>
                <c:pt idx="9">
                  <c:v>0.27300000000000002</c:v>
                </c:pt>
              </c:numCache>
            </c:numRef>
          </c:val>
          <c:extLst xmlns:c16r2="http://schemas.microsoft.com/office/drawing/2015/06/chart">
            <c:ext xmlns:c16="http://schemas.microsoft.com/office/drawing/2014/chart" uri="{C3380CC4-5D6E-409C-BE32-E72D297353CC}">
              <c16:uniqueId val="{00000000-9ECF-46CB-A457-901331D9DE2C}"/>
            </c:ext>
          </c:extLst>
        </c:ser>
        <c:ser>
          <c:idx val="1"/>
          <c:order val="1"/>
          <c:tx>
            <c:strRef>
              <c:f>'[CEDEAO PAIS POR PAIS VPT 2020.xlsx]Benin Estatisticas'!$A$15</c:f>
              <c:strCache>
                <c:ptCount val="1"/>
                <c:pt idx="0">
                  <c:v>Importação de bens e serviços [ % do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2020.xlsx]Benin Estatisticas'!$B$15:$K$15</c:f>
              <c:numCache>
                <c:formatCode>0.00%</c:formatCode>
                <c:ptCount val="10"/>
                <c:pt idx="0">
                  <c:v>0.2477</c:v>
                </c:pt>
                <c:pt idx="1">
                  <c:v>0.28360000000000002</c:v>
                </c:pt>
                <c:pt idx="2">
                  <c:v>0.26369999999999999</c:v>
                </c:pt>
                <c:pt idx="3">
                  <c:v>0.26840000000000003</c:v>
                </c:pt>
                <c:pt idx="4">
                  <c:v>0.31630000000000003</c:v>
                </c:pt>
                <c:pt idx="5">
                  <c:v>0.33839999999999998</c:v>
                </c:pt>
                <c:pt idx="6">
                  <c:v>0.32040000000000002</c:v>
                </c:pt>
                <c:pt idx="7">
                  <c:v>0.31380000000000002</c:v>
                </c:pt>
                <c:pt idx="8">
                  <c:v>0.3427</c:v>
                </c:pt>
                <c:pt idx="9">
                  <c:v>0.34549999999999997</c:v>
                </c:pt>
              </c:numCache>
            </c:numRef>
          </c:val>
          <c:extLst xmlns:c16r2="http://schemas.microsoft.com/office/drawing/2015/06/chart">
            <c:ext xmlns:c16="http://schemas.microsoft.com/office/drawing/2014/chart" uri="{C3380CC4-5D6E-409C-BE32-E72D297353CC}">
              <c16:uniqueId val="{00000001-9ECF-46CB-A457-901331D9DE2C}"/>
            </c:ext>
          </c:extLst>
        </c:ser>
        <c:dLbls>
          <c:showLegendKey val="0"/>
          <c:showVal val="1"/>
          <c:showCatName val="0"/>
          <c:showSerName val="0"/>
          <c:showPercent val="0"/>
          <c:showBubbleSize val="0"/>
        </c:dLbls>
        <c:gapWidth val="219"/>
        <c:overlap val="-27"/>
        <c:axId val="211105792"/>
        <c:axId val="167210368"/>
      </c:barChart>
      <c:catAx>
        <c:axId val="21110579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67210368"/>
        <c:crosses val="autoZero"/>
        <c:auto val="1"/>
        <c:lblAlgn val="ctr"/>
        <c:lblOffset val="100"/>
        <c:noMultiLvlLbl val="0"/>
      </c:catAx>
      <c:valAx>
        <c:axId val="16721036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11105792"/>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rgbClr val="000000">
          <a:alpha val="0"/>
        </a:srgbClr>
      </a:solidFill>
      <a:round/>
    </a:ln>
    <a:effectLst/>
  </c:spPr>
  <c:txPr>
    <a:bodyPr/>
    <a:lstStyle/>
    <a:p>
      <a:pPr>
        <a:defRPr lang="pt-PT"/>
      </a:pPr>
      <a:endParaRPr lang="pt-PT"/>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'[CEDEAO PAIS POR PAIS VPT 2020.xlsx]Burkina Estatisticas'!$A$7</c:f>
              <c:strCache>
                <c:ptCount val="1"/>
                <c:pt idx="0">
                  <c:v>Exportação de bens e serviços [ Constante ]</c:v>
                </c:pt>
              </c:strCache>
            </c:strRef>
          </c:tx>
          <c:spPr>
            <a:solidFill>
              <a:schemeClr val="accent1"/>
            </a:solidFill>
            <a:ln>
              <a:noFill/>
            </a:ln>
            <a:effectLst/>
          </c:spPr>
          <c:invertIfNegative val="0"/>
          <c:cat>
            <c:numRef>
              <c:f>'[CEDEAO PAIS POR PAIS VPT 2020.xlsx]Burkina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2020.xlsx]Burkina Estatisticas'!$B$7:$K$7</c:f>
              <c:numCache>
                <c:formatCode>"$"#,##0_);[Red]\("$"#,##0\)</c:formatCode>
                <c:ptCount val="10"/>
                <c:pt idx="0">
                  <c:v>1189856568</c:v>
                </c:pt>
                <c:pt idx="1">
                  <c:v>1726555039</c:v>
                </c:pt>
                <c:pt idx="2">
                  <c:v>2175591172</c:v>
                </c:pt>
                <c:pt idx="3">
                  <c:v>2266752785</c:v>
                </c:pt>
                <c:pt idx="4">
                  <c:v>2675740110</c:v>
                </c:pt>
                <c:pt idx="5">
                  <c:v>2894697538</c:v>
                </c:pt>
                <c:pt idx="6">
                  <c:v>2934708051</c:v>
                </c:pt>
                <c:pt idx="7">
                  <c:v>3223553807</c:v>
                </c:pt>
                <c:pt idx="8">
                  <c:v>4136339599</c:v>
                </c:pt>
                <c:pt idx="9">
                  <c:v>4470344663</c:v>
                </c:pt>
              </c:numCache>
            </c:numRef>
          </c:val>
          <c:extLst xmlns:c16r2="http://schemas.microsoft.com/office/drawing/2015/06/chart">
            <c:ext xmlns:c16="http://schemas.microsoft.com/office/drawing/2014/chart" uri="{C3380CC4-5D6E-409C-BE32-E72D297353CC}">
              <c16:uniqueId val="{00000000-409A-4C8A-BDDA-6D1687E0087E}"/>
            </c:ext>
          </c:extLst>
        </c:ser>
        <c:ser>
          <c:idx val="1"/>
          <c:order val="1"/>
          <c:tx>
            <c:strRef>
              <c:f>'[CEDEAO PAIS POR PAIS VPT 2020.xlsx]Burkina Estatisticas'!$A$8</c:f>
              <c:strCache>
                <c:ptCount val="1"/>
                <c:pt idx="0">
                  <c:v>Exportação de bens e serviços [ Corrente ]</c:v>
                </c:pt>
              </c:strCache>
            </c:strRef>
          </c:tx>
          <c:spPr>
            <a:gradFill>
              <a:gsLst>
                <a:gs pos="0">
                  <a:srgbClr val="7B32B2"/>
                </a:gs>
                <a:gs pos="100000">
                  <a:srgbClr val="401A5D"/>
                </a:gs>
              </a:gsLst>
              <a:lin scaled="0"/>
            </a:gradFill>
            <a:ln>
              <a:noFill/>
            </a:ln>
            <a:effectLst/>
          </c:spPr>
          <c:invertIfNegative val="0"/>
          <c:cat>
            <c:numRef>
              <c:f>'[CEDEAO PAIS POR PAIS VPT 2020.xlsx]Burkina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2020.xlsx]Burkina Estatisticas'!$B$8:$K$8</c:f>
              <c:numCache>
                <c:formatCode>"$"#,##0_);[Red]\("$"#,##0\)</c:formatCode>
                <c:ptCount val="10"/>
                <c:pt idx="0">
                  <c:v>1062830722</c:v>
                </c:pt>
                <c:pt idx="1">
                  <c:v>1726555039</c:v>
                </c:pt>
                <c:pt idx="2">
                  <c:v>2681411104</c:v>
                </c:pt>
                <c:pt idx="3">
                  <c:v>2849413870</c:v>
                </c:pt>
                <c:pt idx="4">
                  <c:v>2662275761</c:v>
                </c:pt>
                <c:pt idx="5">
                  <c:v>2755410148</c:v>
                </c:pt>
                <c:pt idx="6">
                  <c:v>2713912177</c:v>
                </c:pt>
                <c:pt idx="7">
                  <c:v>3254871612</c:v>
                </c:pt>
                <c:pt idx="8">
                  <c:v>3742253762</c:v>
                </c:pt>
                <c:pt idx="9">
                  <c:v>4349247966</c:v>
                </c:pt>
              </c:numCache>
            </c:numRef>
          </c:val>
          <c:extLst xmlns:c16r2="http://schemas.microsoft.com/office/drawing/2015/06/chart">
            <c:ext xmlns:c16="http://schemas.microsoft.com/office/drawing/2014/chart" uri="{C3380CC4-5D6E-409C-BE32-E72D297353CC}">
              <c16:uniqueId val="{00000001-409A-4C8A-BDDA-6D1687E0087E}"/>
            </c:ext>
          </c:extLst>
        </c:ser>
        <c:ser>
          <c:idx val="2"/>
          <c:order val="2"/>
          <c:tx>
            <c:strRef>
              <c:f>'[CEDEAO PAIS POR PAIS VPT 2020.xlsx]Burkina Estatisticas'!$A$9</c:f>
              <c:strCache>
                <c:ptCount val="1"/>
                <c:pt idx="0">
                  <c:v>Importações de bens e serviços [ Constante ]</c:v>
                </c:pt>
              </c:strCache>
            </c:strRef>
          </c:tx>
          <c:spPr>
            <a:gradFill>
              <a:gsLst>
                <a:gs pos="0">
                  <a:srgbClr val="9EE256"/>
                </a:gs>
                <a:gs pos="100000">
                  <a:srgbClr val="52762D"/>
                </a:gs>
              </a:gsLst>
              <a:lin scaled="0"/>
            </a:gradFill>
            <a:ln>
              <a:noFill/>
            </a:ln>
            <a:effectLst/>
          </c:spPr>
          <c:invertIfNegative val="0"/>
          <c:cat>
            <c:numRef>
              <c:f>'[CEDEAO PAIS POR PAIS VPT 2020.xlsx]Burkina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2020.xlsx]Burkina Estatisticas'!$B$9:$K$9</c:f>
              <c:numCache>
                <c:formatCode>"$"#,##0_);[Red]\("$"#,##0\)</c:formatCode>
                <c:ptCount val="10"/>
                <c:pt idx="0">
                  <c:v>2122569803</c:v>
                </c:pt>
                <c:pt idx="1">
                  <c:v>2661670136</c:v>
                </c:pt>
                <c:pt idx="2">
                  <c:v>3270285949</c:v>
                </c:pt>
                <c:pt idx="3">
                  <c:v>4064748425</c:v>
                </c:pt>
                <c:pt idx="4">
                  <c:v>4621774822</c:v>
                </c:pt>
                <c:pt idx="5">
                  <c:v>4219887459</c:v>
                </c:pt>
                <c:pt idx="6">
                  <c:v>4584483676</c:v>
                </c:pt>
                <c:pt idx="7">
                  <c:v>4763558510</c:v>
                </c:pt>
                <c:pt idx="8">
                  <c:v>5208426771</c:v>
                </c:pt>
                <c:pt idx="9">
                  <c:v>5563274654</c:v>
                </c:pt>
              </c:numCache>
            </c:numRef>
          </c:val>
          <c:extLst xmlns:c16r2="http://schemas.microsoft.com/office/drawing/2015/06/chart">
            <c:ext xmlns:c16="http://schemas.microsoft.com/office/drawing/2014/chart" uri="{C3380CC4-5D6E-409C-BE32-E72D297353CC}">
              <c16:uniqueId val="{00000002-409A-4C8A-BDDA-6D1687E0087E}"/>
            </c:ext>
          </c:extLst>
        </c:ser>
        <c:ser>
          <c:idx val="3"/>
          <c:order val="3"/>
          <c:tx>
            <c:strRef>
              <c:f>'[CEDEAO PAIS POR PAIS VPT 2020.xlsx]Burkina Estatisticas'!$A$10</c:f>
              <c:strCache>
                <c:ptCount val="1"/>
                <c:pt idx="0">
                  <c:v>Importações de bens e serviços [ Corrente ]</c:v>
                </c:pt>
              </c:strCache>
            </c:strRef>
          </c:tx>
          <c:spPr>
            <a:solidFill>
              <a:schemeClr val="accent4"/>
            </a:solidFill>
            <a:ln>
              <a:noFill/>
            </a:ln>
            <a:effectLst/>
          </c:spPr>
          <c:invertIfNegative val="0"/>
          <c:cat>
            <c:numRef>
              <c:f>'[CEDEAO PAIS POR PAIS VPT 2020.xlsx]Burkina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2020.xlsx]Burkina Estatisticas'!$B$10:$K$10</c:f>
              <c:numCache>
                <c:formatCode>"$"#,##0_);[Red]\("$"#,##0\)</c:formatCode>
                <c:ptCount val="10"/>
                <c:pt idx="0">
                  <c:v>2320061450</c:v>
                </c:pt>
                <c:pt idx="1">
                  <c:v>2661670136</c:v>
                </c:pt>
                <c:pt idx="2">
                  <c:v>3555059370</c:v>
                </c:pt>
                <c:pt idx="3">
                  <c:v>4149368368</c:v>
                </c:pt>
                <c:pt idx="4">
                  <c:v>3327991661</c:v>
                </c:pt>
                <c:pt idx="5">
                  <c:v>3015549690</c:v>
                </c:pt>
                <c:pt idx="6">
                  <c:v>3780895918</c:v>
                </c:pt>
                <c:pt idx="7">
                  <c:v>3963626173</c:v>
                </c:pt>
                <c:pt idx="8">
                  <c:v>4465530040</c:v>
                </c:pt>
                <c:pt idx="9">
                  <c:v>5259902823</c:v>
                </c:pt>
              </c:numCache>
            </c:numRef>
          </c:val>
          <c:extLst xmlns:c16r2="http://schemas.microsoft.com/office/drawing/2015/06/chart">
            <c:ext xmlns:c16="http://schemas.microsoft.com/office/drawing/2014/chart" uri="{C3380CC4-5D6E-409C-BE32-E72D297353CC}">
              <c16:uniqueId val="{00000003-409A-4C8A-BDDA-6D1687E0087E}"/>
            </c:ext>
          </c:extLst>
        </c:ser>
        <c:ser>
          <c:idx val="4"/>
          <c:order val="4"/>
          <c:tx>
            <c:strRef>
              <c:f>'[CEDEAO PAIS POR PAIS VPT 2020.xlsx]Burkina Estatisticas'!$A$11</c:f>
              <c:strCache>
                <c:ptCount val="1"/>
                <c:pt idx="0">
                  <c:v>Balança comercial [ incluindo serviços a preços contante ]</c:v>
                </c:pt>
              </c:strCache>
            </c:strRef>
          </c:tx>
          <c:spPr>
            <a:gradFill>
              <a:gsLst>
                <a:gs pos="0">
                  <a:srgbClr val="FE4444"/>
                </a:gs>
                <a:gs pos="100000">
                  <a:srgbClr val="832B2B"/>
                </a:gs>
              </a:gsLst>
              <a:lin scaled="0"/>
            </a:gradFill>
            <a:ln>
              <a:noFill/>
            </a:ln>
            <a:effectLst/>
          </c:spPr>
          <c:invertIfNegative val="0"/>
          <c:dLbls>
            <c:spPr>
              <a:noFill/>
              <a:ln>
                <a:noFill/>
              </a:ln>
              <a:effectLst/>
            </c:spPr>
            <c:txPr>
              <a:bodyPr rot="-5400000" spcFirstLastPara="0" vertOverflow="ellipsis" vert="horz" wrap="square" lIns="38100" tIns="19050" rIns="38100" bIns="19050" anchor="ctr" anchorCtr="1"/>
              <a:lstStyle/>
              <a:p>
                <a:pPr>
                  <a:defRPr lang="pt-PT" sz="8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'[CEDEAO PAIS POR PAIS VPT 2020.xlsx]Burkina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2020.xlsx]Burkina Estatisticas'!$B$11:$K$11</c:f>
              <c:numCache>
                <c:formatCode>"$"#,##0_);[Red]\("$"#,##0\)</c:formatCode>
                <c:ptCount val="10"/>
                <c:pt idx="0">
                  <c:v>-932713235</c:v>
                </c:pt>
                <c:pt idx="1">
                  <c:v>-935115097</c:v>
                </c:pt>
                <c:pt idx="2">
                  <c:v>-1094694777</c:v>
                </c:pt>
                <c:pt idx="3">
                  <c:v>-1797995640</c:v>
                </c:pt>
                <c:pt idx="4">
                  <c:v>-1946034712</c:v>
                </c:pt>
                <c:pt idx="5">
                  <c:v>-1325189921</c:v>
                </c:pt>
                <c:pt idx="6">
                  <c:v>-1649775625</c:v>
                </c:pt>
                <c:pt idx="7">
                  <c:v>-1540004703</c:v>
                </c:pt>
                <c:pt idx="8">
                  <c:v>-1072087172</c:v>
                </c:pt>
                <c:pt idx="9">
                  <c:v>-1092929991</c:v>
                </c:pt>
              </c:numCache>
            </c:numRef>
          </c:val>
          <c:extLst xmlns:c16r2="http://schemas.microsoft.com/office/drawing/2015/06/chart">
            <c:ext xmlns:c16="http://schemas.microsoft.com/office/drawing/2014/chart" uri="{C3380CC4-5D6E-409C-BE32-E72D297353CC}">
              <c16:uniqueId val="{0000000E-409A-4C8A-BDDA-6D1687E0087E}"/>
            </c:ext>
          </c:extLst>
        </c:ser>
        <c:ser>
          <c:idx val="5"/>
          <c:order val="5"/>
          <c:tx>
            <c:strRef>
              <c:f>'[CEDEAO PAIS POR PAIS VPT 2020.xlsx]Burkina Estatisticas'!$A$12</c:f>
              <c:strCache>
                <c:ptCount val="1"/>
                <c:pt idx="0">
                  <c:v>Balança comercial [ incluindo serviços a preços corrente ]</c:v>
                </c:pt>
              </c:strCache>
            </c:strRef>
          </c:tx>
          <c:spPr>
            <a:gradFill>
              <a:gsLst>
                <a:gs pos="0">
                  <a:srgbClr val="14CD68"/>
                </a:gs>
                <a:gs pos="100000">
                  <a:srgbClr val="035C7D"/>
                </a:gs>
              </a:gsLst>
              <a:lin scaled="0"/>
            </a:gradFill>
            <a:ln>
              <a:noFill/>
            </a:ln>
            <a:effectLst/>
          </c:spPr>
          <c:invertIfNegative val="0"/>
          <c:dLbls>
            <c:spPr>
              <a:noFill/>
              <a:ln>
                <a:noFill/>
              </a:ln>
              <a:effectLst/>
            </c:spPr>
            <c:txPr>
              <a:bodyPr rot="-5400000" spcFirstLastPara="0" vertOverflow="ellipsis" vert="horz" wrap="square" lIns="38100" tIns="19050" rIns="38100" bIns="19050" anchor="ctr" anchorCtr="1"/>
              <a:lstStyle/>
              <a:p>
                <a:pPr>
                  <a:defRPr lang="pt-PT" sz="8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'[CEDEAO PAIS POR PAIS VPT 2020.xlsx]Burkina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2020.xlsx]Burkina Estatisticas'!$B$12:$K$12</c:f>
              <c:numCache>
                <c:formatCode>"$"#,##0_);[Red]\("$"#,##0\)</c:formatCode>
                <c:ptCount val="10"/>
                <c:pt idx="0">
                  <c:v>-1257230728</c:v>
                </c:pt>
                <c:pt idx="1">
                  <c:v>-935115097</c:v>
                </c:pt>
                <c:pt idx="2">
                  <c:v>-873648266</c:v>
                </c:pt>
                <c:pt idx="3">
                  <c:v>-1299954498</c:v>
                </c:pt>
                <c:pt idx="4">
                  <c:v>-665715900</c:v>
                </c:pt>
                <c:pt idx="5">
                  <c:v>-260139542</c:v>
                </c:pt>
                <c:pt idx="6">
                  <c:v>-1066983741</c:v>
                </c:pt>
                <c:pt idx="7">
                  <c:v>-708754561</c:v>
                </c:pt>
                <c:pt idx="8">
                  <c:v>-723276278</c:v>
                </c:pt>
                <c:pt idx="9">
                  <c:v>-910654857</c:v>
                </c:pt>
              </c:numCache>
            </c:numRef>
          </c:val>
          <c:extLst xmlns:c16r2="http://schemas.microsoft.com/office/drawing/2015/06/chart">
            <c:ext xmlns:c16="http://schemas.microsoft.com/office/drawing/2014/chart" uri="{C3380CC4-5D6E-409C-BE32-E72D297353CC}">
              <c16:uniqueId val="{00000019-409A-4C8A-BDDA-6D1687E0087E}"/>
            </c:ext>
          </c:extLst>
        </c:ser>
        <c:ser>
          <c:idx val="6"/>
          <c:order val="6"/>
          <c:tx>
            <c:strRef>
              <c:f>'[CEDEAO PAIS POR PAIS VPT 2020.xlsx]Burkina Estatisticas'!$A$13</c:f>
              <c:strCache>
                <c:ptCount val="1"/>
                <c:pt idx="0">
                  <c:v>Investimentos estrangeiros directos [ entradas líquidas ]</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575945" tIns="756285" rIns="0" bIns="36195"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2020.xlsx]Burkina Estatisticas'!$B$13:$K$13</c:f>
              <c:numCache>
                <c:formatCode>"$"#,##0_);[Red]\("$"#,##0\)</c:formatCode>
                <c:ptCount val="10"/>
                <c:pt idx="0">
                  <c:v>56653992</c:v>
                </c:pt>
                <c:pt idx="1">
                  <c:v>38870701</c:v>
                </c:pt>
                <c:pt idx="2">
                  <c:v>143845512</c:v>
                </c:pt>
                <c:pt idx="3">
                  <c:v>329281976</c:v>
                </c:pt>
                <c:pt idx="4">
                  <c:v>490403410</c:v>
                </c:pt>
                <c:pt idx="5">
                  <c:v>357296974</c:v>
                </c:pt>
                <c:pt idx="6">
                  <c:v>231901704</c:v>
                </c:pt>
                <c:pt idx="7">
                  <c:v>390622353</c:v>
                </c:pt>
                <c:pt idx="8">
                  <c:v>2572690</c:v>
                </c:pt>
                <c:pt idx="9">
                  <c:v>268414908</c:v>
                </c:pt>
              </c:numCache>
            </c:numRef>
          </c:val>
          <c:extLst xmlns:c16r2="http://schemas.microsoft.com/office/drawing/2015/06/chart">
            <c:ext xmlns:c16="http://schemas.microsoft.com/office/drawing/2014/chart" uri="{C3380CC4-5D6E-409C-BE32-E72D297353CC}">
              <c16:uniqueId val="{0000001C-409A-4C8A-BDDA-6D1687E0087E}"/>
            </c:ext>
          </c:extLst>
        </c:ser>
        <c:dLbls>
          <c:showLegendKey val="0"/>
          <c:showVal val="0"/>
          <c:showCatName val="0"/>
          <c:showSerName val="0"/>
          <c:showPercent val="0"/>
          <c:showBubbleSize val="0"/>
        </c:dLbls>
        <c:gapWidth val="150"/>
        <c:axId val="213022208"/>
        <c:axId val="167214400"/>
      </c:barChart>
      <c:dateAx>
        <c:axId val="213022208"/>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INDICADORES ECONÓMICOS D</a:t>
                </a:r>
                <a:r>
                  <a:rPr lang="en-US" altLang="en-US"/>
                  <a:t>E </a:t>
                </a:r>
                <a:r>
                  <a:rPr lang="en-US"/>
                  <a:t>B</a:t>
                </a:r>
                <a:r>
                  <a:rPr lang="en-US" altLang="en-US"/>
                  <a:t>URKINA FASO</a:t>
                </a: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67214400"/>
        <c:crosses val="autoZero"/>
        <c:auto val="0"/>
        <c:lblOffset val="100"/>
        <c:baseTimeUnit val="days"/>
      </c:dateAx>
      <c:valAx>
        <c:axId val="16721440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000" b="0" i="0" u="none" strike="noStrike" kern="1200" baseline="0">
                    <a:solidFill>
                      <a:srgbClr val="00B0F0"/>
                    </a:solidFill>
                    <a:latin typeface="+mn-lt"/>
                    <a:ea typeface="+mn-ea"/>
                    <a:cs typeface="+mn-cs"/>
                  </a:defRPr>
                </a:pPr>
                <a:r>
                  <a:rPr lang="en-US">
                    <a:solidFill>
                      <a:srgbClr val="00B0F0"/>
                    </a:solidFill>
                  </a:rPr>
                  <a:t>VALORES</a:t>
                </a: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13022208"/>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a:solidFill>
                  <a:srgbClr val="00B0F0"/>
                </a:solidFill>
                <a:latin typeface="Arial Narrow" panose="020B0606020202030204" pitchFamily="34" charset="0"/>
              </a:rPr>
              <a:t>As Importações de Burkina Faso</a:t>
            </a:r>
          </a:p>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a:solidFill>
                  <a:srgbClr val="00B0F0"/>
                </a:solidFill>
                <a:latin typeface="Arial Narrow" panose="020B0606020202030204" pitchFamily="34" charset="0"/>
              </a:rPr>
              <a:t>2015</a:t>
            </a:r>
          </a:p>
        </c:rich>
      </c:tx>
      <c:layout>
        <c:manualLayout>
          <c:xMode val="edge"/>
          <c:yMode val="edge"/>
          <c:x val="0.64348892522669798"/>
          <c:y val="3.6046860919194998E-2"/>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40A0-4163-9A1D-51C0DDA36C65}"/>
              </c:ext>
            </c:extLst>
          </c:dPt>
          <c:dPt>
            <c:idx val="1"/>
            <c:bubble3D val="0"/>
            <c:spPr>
              <a:solidFill>
                <a:srgbClr val="416D12"/>
              </a:solidFill>
              <a:ln>
                <a:noFill/>
              </a:ln>
              <a:effectLst/>
            </c:spPr>
            <c:extLst xmlns:c16r2="http://schemas.microsoft.com/office/drawing/2015/06/chart">
              <c:ext xmlns:c16="http://schemas.microsoft.com/office/drawing/2014/chart" uri="{C3380CC4-5D6E-409C-BE32-E72D297353CC}">
                <c16:uniqueId val="{00000003-40A0-4163-9A1D-51C0DDA36C65}"/>
              </c:ext>
            </c:extLst>
          </c:dPt>
          <c:dPt>
            <c:idx val="2"/>
            <c:bubble3D val="0"/>
            <c:spPr>
              <a:solidFill>
                <a:srgbClr val="FFC000"/>
              </a:solidFill>
              <a:ln>
                <a:noFill/>
              </a:ln>
              <a:effectLst/>
            </c:spPr>
            <c:extLst xmlns:c16r2="http://schemas.microsoft.com/office/drawing/2015/06/chart">
              <c:ext xmlns:c16="http://schemas.microsoft.com/office/drawing/2014/chart" uri="{C3380CC4-5D6E-409C-BE32-E72D297353CC}">
                <c16:uniqueId val="{00000005-40A0-4163-9A1D-51C0DDA36C65}"/>
              </c:ext>
            </c:extLst>
          </c:dPt>
          <c:dPt>
            <c:idx val="3"/>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7-40A0-4163-9A1D-51C0DDA36C65}"/>
              </c:ext>
            </c:extLst>
          </c:dPt>
          <c:dPt>
            <c:idx val="4"/>
            <c:bubble3D val="0"/>
            <c:spPr>
              <a:gradFill>
                <a:gsLst>
                  <a:gs pos="0">
                    <a:srgbClr val="FE4444"/>
                  </a:gs>
                  <a:gs pos="100000">
                    <a:srgbClr val="832B2B"/>
                  </a:gs>
                </a:gsLst>
                <a:lin scaled="0"/>
              </a:gradFill>
              <a:ln>
                <a:noFill/>
              </a:ln>
              <a:effectLst/>
            </c:spPr>
            <c:extLst xmlns:c16r2="http://schemas.microsoft.com/office/drawing/2015/06/chart">
              <c:ext xmlns:c16="http://schemas.microsoft.com/office/drawing/2014/chart" uri="{C3380CC4-5D6E-409C-BE32-E72D297353CC}">
                <c16:uniqueId val="{00000009-40A0-4163-9A1D-51C0DDA36C65}"/>
              </c:ext>
            </c:extLst>
          </c:dPt>
          <c:dPt>
            <c:idx val="5"/>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B-40A0-4163-9A1D-51C0DDA36C65}"/>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40A0-4163-9A1D-51C0DDA36C65}"/>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40A0-4163-9A1D-51C0DDA36C65}"/>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40A0-4163-9A1D-51C0DDA36C65}"/>
              </c:ext>
            </c:extLst>
          </c:dPt>
          <c:dPt>
            <c:idx val="9"/>
            <c:bubble3D val="0"/>
            <c:spPr>
              <a:solidFill>
                <a:srgbClr val="CCE9AD"/>
              </a:solidFill>
              <a:ln>
                <a:noFill/>
              </a:ln>
              <a:effectLst/>
            </c:spPr>
            <c:extLst xmlns:c16r2="http://schemas.microsoft.com/office/drawing/2015/06/chart">
              <c:ext xmlns:c16="http://schemas.microsoft.com/office/drawing/2014/chart" uri="{C3380CC4-5D6E-409C-BE32-E72D297353CC}">
                <c16:uniqueId val="{00000013-40A0-4163-9A1D-51C0DDA36C65}"/>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40A0-4163-9A1D-51C0DDA36C65}"/>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40A0-4163-9A1D-51C0DDA36C65}"/>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40A0-4163-9A1D-51C0DDA36C65}"/>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40A0-4163-9A1D-51C0DDA36C65}"/>
              </c:ext>
            </c:extLst>
          </c:dPt>
          <c:dPt>
            <c:idx val="14"/>
            <c:bubble3D val="0"/>
            <c:spPr>
              <a:solidFill>
                <a:srgbClr val="7030A0"/>
              </a:solidFill>
              <a:ln>
                <a:noFill/>
              </a:ln>
              <a:effectLst/>
            </c:spPr>
            <c:extLst xmlns:c16r2="http://schemas.microsoft.com/office/drawing/2015/06/chart">
              <c:ext xmlns:c16="http://schemas.microsoft.com/office/drawing/2014/chart" uri="{C3380CC4-5D6E-409C-BE32-E72D297353CC}">
                <c16:uniqueId val="{0000001D-40A0-4163-9A1D-51C0DDA36C65}"/>
              </c:ext>
            </c:extLst>
          </c:dPt>
          <c:dPt>
            <c:idx val="15"/>
            <c:bubble3D val="0"/>
            <c:spPr>
              <a:gradFill>
                <a:gsLst>
                  <a:gs pos="0">
                    <a:srgbClr val="FECF40"/>
                  </a:gs>
                  <a:gs pos="100000">
                    <a:srgbClr val="846C21"/>
                  </a:gs>
                </a:gsLst>
                <a:lin scaled="0"/>
              </a:gradFill>
              <a:ln>
                <a:noFill/>
              </a:ln>
              <a:effectLst/>
            </c:spPr>
            <c:extLst xmlns:c16r2="http://schemas.microsoft.com/office/drawing/2015/06/chart">
              <c:ext xmlns:c16="http://schemas.microsoft.com/office/drawing/2014/chart" uri="{C3380CC4-5D6E-409C-BE32-E72D297353CC}">
                <c16:uniqueId val="{0000001F-40A0-4163-9A1D-51C0DDA36C65}"/>
              </c:ext>
            </c:extLst>
          </c:dPt>
          <c:dPt>
            <c:idx val="16"/>
            <c:bubble3D val="0"/>
            <c:spPr>
              <a:gradFill>
                <a:gsLst>
                  <a:gs pos="0">
                    <a:srgbClr val="14CD68"/>
                  </a:gs>
                  <a:gs pos="100000">
                    <a:srgbClr val="035C7D"/>
                  </a:gs>
                </a:gsLst>
                <a:lin scaled="0"/>
              </a:gradFill>
              <a:ln>
                <a:noFill/>
              </a:ln>
              <a:effectLst/>
            </c:spPr>
            <c:extLst xmlns:c16r2="http://schemas.microsoft.com/office/drawing/2015/06/chart">
              <c:ext xmlns:c16="http://schemas.microsoft.com/office/drawing/2014/chart" uri="{C3380CC4-5D6E-409C-BE32-E72D297353CC}">
                <c16:uniqueId val="{00000021-40A0-4163-9A1D-51C0DDA36C65}"/>
              </c:ext>
            </c:extLst>
          </c:dPt>
          <c:dLbls>
            <c:dLbl>
              <c:idx val="0"/>
              <c:layout>
                <c:manualLayout>
                  <c:x val="3.4562211981566802E-2"/>
                  <c:y val="-6.75878642234905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0A0-4163-9A1D-51C0DDA36C65}"/>
                </c:ext>
              </c:extLst>
            </c:dLbl>
            <c:dLbl>
              <c:idx val="9"/>
              <c:layout>
                <c:manualLayout>
                  <c:x val="-3.5677122045488299E-2"/>
                  <c:y val="4.05527185340942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7.4773301620336005E-2"/>
                      <c:h val="5.6773805947732001E-2"/>
                    </c:manualLayout>
                  </c15:layout>
                </c:ext>
                <c:ext xmlns:c16="http://schemas.microsoft.com/office/drawing/2014/chart" uri="{C3380CC4-5D6E-409C-BE32-E72D297353CC}">
                  <c16:uniqueId val="{00000013-40A0-4163-9A1D-51C0DDA36C65}"/>
                </c:ext>
              </c:extLst>
            </c:dLbl>
            <c:dLbl>
              <c:idx val="10"/>
              <c:layout>
                <c:manualLayout>
                  <c:x val="-4.4596402556860398E-2"/>
                  <c:y val="-9.0117152297987408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40A0-4163-9A1D-51C0DDA36C65}"/>
                </c:ext>
              </c:extLst>
            </c:dLbl>
            <c:dLbl>
              <c:idx val="11"/>
              <c:layout>
                <c:manualLayout>
                  <c:x val="-3.5677122045488299E-2"/>
                  <c:y val="-5.4070291378792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6.1914672216441202E-2"/>
                      <c:h val="5.4520877140282399E-2"/>
                    </c:manualLayout>
                  </c15:layout>
                </c:ext>
                <c:ext xmlns:c16="http://schemas.microsoft.com/office/drawing/2014/chart" uri="{C3380CC4-5D6E-409C-BE32-E72D297353CC}">
                  <c16:uniqueId val="{00000017-40A0-4163-9A1D-51C0DDA36C65}"/>
                </c:ext>
              </c:extLst>
            </c:dLbl>
            <c:dLbl>
              <c:idx val="12"/>
              <c:layout>
                <c:manualLayout>
                  <c:x val="-3.3447301917645298E-3"/>
                  <c:y val="-8.7864223490537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7.2617808830087699E-2"/>
                      <c:h val="7.0591769300090104E-2"/>
                    </c:manualLayout>
                  </c15:layout>
                </c:ext>
                <c:ext xmlns:c16="http://schemas.microsoft.com/office/drawing/2014/chart" uri="{C3380CC4-5D6E-409C-BE32-E72D297353CC}">
                  <c16:uniqueId val="{00000019-40A0-4163-9A1D-51C0DDA36C65}"/>
                </c:ext>
              </c:extLst>
            </c:dLbl>
            <c:dLbl>
              <c:idx val="14"/>
              <c:layout>
                <c:manualLayout>
                  <c:x val="-1.6723650958822701E-2"/>
                  <c:y val="-3.15410033042956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40A0-4163-9A1D-51C0DDA36C65}"/>
                </c:ext>
              </c:extLst>
            </c:dLbl>
            <c:dLbl>
              <c:idx val="15"/>
              <c:layout>
                <c:manualLayout>
                  <c:x val="0"/>
                  <c:y val="-8.7864223490537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40A0-4163-9A1D-51C0DDA36C65}"/>
                </c:ext>
              </c:extLst>
            </c:dLbl>
            <c:dLbl>
              <c:idx val="16"/>
              <c:layout>
                <c:manualLayout>
                  <c:x val="4.7941132748624903E-2"/>
                  <c:y val="-5.18173625713427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40A0-4163-9A1D-51C0DDA36C65}"/>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'Burkina Estatisticas'!$A$115:$A$131</c:f>
              <c:strCache>
                <c:ptCount val="17"/>
                <c:pt idx="0">
                  <c:v>Produtos agrícolas</c:v>
                </c:pt>
                <c:pt idx="1">
                  <c:v>Apenas alimentos</c:v>
                </c:pt>
                <c:pt idx="2">
                  <c:v>Petróleo e produtos de mineração</c:v>
                </c:pt>
                <c:pt idx="3">
                  <c:v>Apenas petróleos</c:v>
                </c:pt>
                <c:pt idx="4">
                  <c:v>Produtos manufaturados</c:v>
                </c:pt>
                <c:pt idx="5">
                  <c:v>Ferro e aço</c:v>
                </c:pt>
                <c:pt idx="6">
                  <c:v>Produtos química e farmacêuticos</c:v>
                </c:pt>
                <c:pt idx="7">
                  <c:v>Produtos farmacêuticos</c:v>
                </c:pt>
                <c:pt idx="8">
                  <c:v>Máquinas e equipamentos de transporte</c:v>
                </c:pt>
                <c:pt idx="9">
                  <c:v>Equipamentos de escritório e telecomunicações</c:v>
                </c:pt>
                <c:pt idx="10">
                  <c:v>Informática e equipamento de escritório</c:v>
                </c:pt>
                <c:pt idx="11">
                  <c:v>Equipamento de telecomunicação</c:v>
                </c:pt>
                <c:pt idx="12">
                  <c:v>Circuitos integrados e componentes eletrônicos</c:v>
                </c:pt>
                <c:pt idx="13">
                  <c:v>Equipamento de transporte</c:v>
                </c:pt>
                <c:pt idx="14">
                  <c:v>Automóveis e peças</c:v>
                </c:pt>
                <c:pt idx="15">
                  <c:v>Têxteis</c:v>
                </c:pt>
                <c:pt idx="16">
                  <c:v>Vestuários</c:v>
                </c:pt>
              </c:strCache>
            </c:strRef>
          </c:cat>
          <c:val>
            <c:numRef>
              <c:f>'Burkina Estatisticas'!$B$115:$B$131</c:f>
              <c:numCache>
                <c:formatCode>"$"#,##0</c:formatCode>
                <c:ptCount val="17"/>
                <c:pt idx="0">
                  <c:v>429452576</c:v>
                </c:pt>
                <c:pt idx="1">
                  <c:v>415670680</c:v>
                </c:pt>
                <c:pt idx="2">
                  <c:v>783571383</c:v>
                </c:pt>
                <c:pt idx="3">
                  <c:v>767180098</c:v>
                </c:pt>
                <c:pt idx="4">
                  <c:v>1432195339</c:v>
                </c:pt>
                <c:pt idx="5">
                  <c:v>102706360</c:v>
                </c:pt>
                <c:pt idx="6">
                  <c:v>452416370</c:v>
                </c:pt>
                <c:pt idx="7">
                  <c:v>185043072</c:v>
                </c:pt>
                <c:pt idx="8">
                  <c:v>766230265</c:v>
                </c:pt>
                <c:pt idx="9">
                  <c:v>99327401</c:v>
                </c:pt>
                <c:pt idx="10">
                  <c:v>13850763</c:v>
                </c:pt>
                <c:pt idx="11">
                  <c:v>60972253</c:v>
                </c:pt>
                <c:pt idx="12">
                  <c:v>24504385</c:v>
                </c:pt>
                <c:pt idx="13">
                  <c:v>328893253</c:v>
                </c:pt>
                <c:pt idx="14">
                  <c:v>192416340</c:v>
                </c:pt>
                <c:pt idx="15">
                  <c:v>25096819</c:v>
                </c:pt>
                <c:pt idx="16" formatCode="&quot;$&quot;#,##0;\-&quot;$&quot;#,##0">
                  <c:v>13598224</c:v>
                </c:pt>
              </c:numCache>
            </c:numRef>
          </c:val>
          <c:extLst xmlns:c16r2="http://schemas.microsoft.com/office/drawing/2015/06/chart">
            <c:ext xmlns:c16="http://schemas.microsoft.com/office/drawing/2014/chart" uri="{C3380CC4-5D6E-409C-BE32-E72D297353CC}">
              <c16:uniqueId val="{00000022-40A0-4163-9A1D-51C0DDA36C65}"/>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22982012784302E-3"/>
          <c:y val="0.77575848603184105"/>
          <c:w val="0.99554035974431399"/>
          <c:h val="0.219735656353259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1" u="none" strike="noStrike" kern="1200" spc="0" baseline="0">
                <a:solidFill>
                  <a:srgbClr val="00B0F0"/>
                </a:solidFill>
                <a:latin typeface="Arial Narrow" panose="020B0606020202030204" pitchFamily="34" charset="0"/>
                <a:ea typeface="+mn-ea"/>
                <a:cs typeface="+mn-cs"/>
              </a:defRPr>
            </a:pPr>
            <a:r>
              <a:rPr lang="pt-PT" dirty="0"/>
              <a:t>Investimentos estrangeiros directos </a:t>
            </a:r>
            <a:r>
              <a:rPr lang="pt-PT" dirty="0" smtClean="0"/>
              <a:t>na CEDEAO [ </a:t>
            </a:r>
            <a:r>
              <a:rPr lang="pt-PT" dirty="0"/>
              <a:t>entradas líquidas ]</a:t>
            </a:r>
          </a:p>
        </c:rich>
      </c:tx>
      <c:layout>
        <c:manualLayout>
          <c:xMode val="edge"/>
          <c:yMode val="edge"/>
          <c:x val="0.35561473978344399"/>
          <c:y val="6.41025641025641E-3"/>
        </c:manualLayout>
      </c:layout>
      <c:overlay val="0"/>
      <c:spPr>
        <a:solidFill>
          <a:schemeClr val="accent1">
            <a:lumMod val="20000"/>
            <a:lumOff val="80000"/>
          </a:schemeClr>
        </a:solidFill>
        <a:ln>
          <a:noFill/>
        </a:ln>
        <a:effectLst/>
      </c:spPr>
    </c:title>
    <c:autoTitleDeleted val="0"/>
    <c:plotArea>
      <c:layout/>
      <c:lineChart>
        <c:grouping val="standard"/>
        <c:varyColors val="0"/>
        <c:ser>
          <c:idx val="0"/>
          <c:order val="0"/>
          <c:tx>
            <c:strRef>
              <c:f>'CEDEAO Estatisticas'!$A$55</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layout>
                <c:manualLayout>
                  <c:x val="-5.2374999999999998E-2"/>
                  <c:y val="-9.2613890848294883E-2"/>
                </c:manualLayout>
              </c:layout>
              <c:dLblPos val="r"/>
              <c:showLegendKey val="0"/>
              <c:showVal val="1"/>
              <c:showCatName val="0"/>
              <c:showSerName val="0"/>
              <c:showPercent val="0"/>
              <c:showBubbleSize val="0"/>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Estatisticas'!$B$55:$K$55</c:f>
              <c:numCache>
                <c:formatCode>"$"#,##0;\-"$"#,##0</c:formatCode>
                <c:ptCount val="10"/>
                <c:pt idx="0">
                  <c:v>13534563572.200001</c:v>
                </c:pt>
                <c:pt idx="1">
                  <c:v>13153807931.6</c:v>
                </c:pt>
                <c:pt idx="2">
                  <c:v>19542420011.200001</c:v>
                </c:pt>
                <c:pt idx="3">
                  <c:v>16756110854.799999</c:v>
                </c:pt>
                <c:pt idx="4">
                  <c:v>14176177811</c:v>
                </c:pt>
                <c:pt idx="5">
                  <c:v>11719376240.4</c:v>
                </c:pt>
                <c:pt idx="6">
                  <c:v>9238161619.8400002</c:v>
                </c:pt>
                <c:pt idx="7">
                  <c:v>12325533707.1</c:v>
                </c:pt>
                <c:pt idx="8">
                  <c:v>10601421938.700001</c:v>
                </c:pt>
                <c:pt idx="9">
                  <c:v>8477040158.7000008</c:v>
                </c:pt>
              </c:numCache>
            </c:numRef>
          </c:val>
          <c:smooth val="0"/>
          <c:extLst xmlns:c16r2="http://schemas.microsoft.com/office/drawing/2015/06/chart">
            <c:ext xmlns:c16="http://schemas.microsoft.com/office/drawing/2014/chart" uri="{C3380CC4-5D6E-409C-BE32-E72D297353CC}">
              <c16:uniqueId val="{00000007-89BE-4670-8778-E1F078B3517C}"/>
            </c:ext>
          </c:extLst>
        </c:ser>
        <c:dLbls>
          <c:showLegendKey val="0"/>
          <c:showVal val="1"/>
          <c:showCatName val="0"/>
          <c:showSerName val="0"/>
          <c:showPercent val="0"/>
          <c:showBubbleSize val="0"/>
        </c:dLbls>
        <c:marker val="1"/>
        <c:smooth val="0"/>
        <c:axId val="515969024"/>
        <c:axId val="166841728"/>
      </c:lineChart>
      <c:catAx>
        <c:axId val="51596902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66841728"/>
        <c:crosses val="autoZero"/>
        <c:auto val="1"/>
        <c:lblAlgn val="ctr"/>
        <c:lblOffset val="100"/>
        <c:noMultiLvlLbl val="0"/>
      </c:catAx>
      <c:valAx>
        <c:axId val="16684172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51596902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rgbClr val="00B0F0"/>
                </a:solidFill>
                <a:latin typeface="Arial Narrow" panose="020B0606020202030204" pitchFamily="34" charset="0"/>
                <a:ea typeface="+mn-ea"/>
                <a:cs typeface="+mn-cs"/>
              </a:defRPr>
            </a:pPr>
            <a:r>
              <a:rPr lang="pt-PT" sz="1200" b="0" i="0" baseline="0" dirty="0">
                <a:solidFill>
                  <a:srgbClr val="00B0F0"/>
                </a:solidFill>
                <a:effectLst/>
                <a:latin typeface="Arial Narrow" panose="020B0606020202030204" pitchFamily="34" charset="0"/>
              </a:rPr>
              <a:t>As </a:t>
            </a:r>
            <a:r>
              <a:rPr lang="pt-PT" sz="1200" b="0" i="0" baseline="0" dirty="0" smtClean="0">
                <a:solidFill>
                  <a:srgbClr val="00B0F0"/>
                </a:solidFill>
                <a:effectLst/>
                <a:latin typeface="Arial Narrow" panose="020B0606020202030204" pitchFamily="34" charset="0"/>
              </a:rPr>
              <a:t>exportações </a:t>
            </a:r>
            <a:r>
              <a:rPr lang="pt-PT" sz="1200" b="0" i="0" baseline="0" dirty="0">
                <a:solidFill>
                  <a:srgbClr val="00B0F0"/>
                </a:solidFill>
                <a:effectLst/>
                <a:latin typeface="Arial Narrow" panose="020B0606020202030204" pitchFamily="34" charset="0"/>
              </a:rPr>
              <a:t>de Burkina Faso</a:t>
            </a:r>
            <a:endParaRPr lang="pt-PT" sz="1200" dirty="0">
              <a:solidFill>
                <a:srgbClr val="00B0F0"/>
              </a:solidFill>
              <a:effectLst/>
              <a:latin typeface="Arial Narrow" panose="020B0606020202030204" pitchFamily="34" charset="0"/>
            </a:endParaRPr>
          </a:p>
          <a:p>
            <a:pPr>
              <a:defRPr lang="pt-PT" sz="1200" b="0" i="0" u="none" strike="noStrike" kern="1200" spc="0" baseline="0">
                <a:solidFill>
                  <a:srgbClr val="00B0F0"/>
                </a:solidFill>
                <a:latin typeface="Arial Narrow" panose="020B0606020202030204" pitchFamily="34" charset="0"/>
                <a:ea typeface="+mn-ea"/>
                <a:cs typeface="+mn-cs"/>
              </a:defRPr>
            </a:pPr>
            <a:r>
              <a:rPr lang="pt-PT" sz="1200" b="0" i="0" baseline="0" dirty="0">
                <a:solidFill>
                  <a:srgbClr val="00B0F0"/>
                </a:solidFill>
                <a:effectLst/>
                <a:latin typeface="Arial Narrow" panose="020B0606020202030204" pitchFamily="34" charset="0"/>
              </a:rPr>
              <a:t>2015</a:t>
            </a:r>
            <a:endParaRPr lang="pt-PT" sz="1200" dirty="0">
              <a:solidFill>
                <a:srgbClr val="00B0F0"/>
              </a:solidFill>
              <a:effectLst/>
              <a:latin typeface="Arial Narrow" panose="020B0606020202030204" pitchFamily="34" charset="0"/>
            </a:endParaRPr>
          </a:p>
        </c:rich>
      </c:tx>
      <c:layout>
        <c:manualLayout>
          <c:xMode val="edge"/>
          <c:yMode val="edge"/>
          <c:x val="0.70175242356450396"/>
          <c:y val="6.3435263500325301E-2"/>
        </c:manualLayout>
      </c:layout>
      <c:overlay val="0"/>
      <c:spPr>
        <a:noFill/>
        <a:ln>
          <a:noFill/>
        </a:ln>
        <a:effectLst/>
      </c:spPr>
    </c:title>
    <c:autoTitleDeleted val="0"/>
    <c:plotArea>
      <c:layout>
        <c:manualLayout>
          <c:layoutTarget val="inner"/>
          <c:xMode val="edge"/>
          <c:yMode val="edge"/>
          <c:x val="0.19837242876088781"/>
          <c:y val="0.27410205059716791"/>
          <c:w val="0.45966791165464765"/>
          <c:h val="0.45913120463368728"/>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8FF1-44AC-AEF1-7D259AAF1BE0}"/>
              </c:ext>
            </c:extLst>
          </c:dPt>
          <c:dPt>
            <c:idx val="1"/>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8FF1-44AC-AEF1-7D259AAF1BE0}"/>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8FF1-44AC-AEF1-7D259AAF1BE0}"/>
              </c:ext>
            </c:extLst>
          </c:dPt>
          <c:dPt>
            <c:idx val="3"/>
            <c:bubble3D val="0"/>
            <c:spPr>
              <a:solidFill>
                <a:schemeClr val="tx1"/>
              </a:solidFill>
              <a:ln>
                <a:noFill/>
              </a:ln>
              <a:effectLst/>
            </c:spPr>
            <c:extLst xmlns:c16r2="http://schemas.microsoft.com/office/drawing/2015/06/chart">
              <c:ext xmlns:c16="http://schemas.microsoft.com/office/drawing/2014/chart" uri="{C3380CC4-5D6E-409C-BE32-E72D297353CC}">
                <c16:uniqueId val="{00000007-8FF1-44AC-AEF1-7D259AAF1BE0}"/>
              </c:ext>
            </c:extLst>
          </c:dPt>
          <c:dPt>
            <c:idx val="4"/>
            <c:bubble3D val="0"/>
            <c:spPr>
              <a:gradFill>
                <a:gsLst>
                  <a:gs pos="0">
                    <a:srgbClr val="FE4444"/>
                  </a:gs>
                  <a:gs pos="100000">
                    <a:srgbClr val="832B2B"/>
                  </a:gs>
                </a:gsLst>
                <a:lin scaled="0"/>
              </a:gradFill>
              <a:ln>
                <a:noFill/>
              </a:ln>
              <a:effectLst/>
            </c:spPr>
            <c:extLst xmlns:c16r2="http://schemas.microsoft.com/office/drawing/2015/06/chart">
              <c:ext xmlns:c16="http://schemas.microsoft.com/office/drawing/2014/chart" uri="{C3380CC4-5D6E-409C-BE32-E72D297353CC}">
                <c16:uniqueId val="{00000009-8FF1-44AC-AEF1-7D259AAF1BE0}"/>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8FF1-44AC-AEF1-7D259AAF1BE0}"/>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8FF1-44AC-AEF1-7D259AAF1BE0}"/>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8FF1-44AC-AEF1-7D259AAF1BE0}"/>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8FF1-44AC-AEF1-7D259AAF1BE0}"/>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8FF1-44AC-AEF1-7D259AAF1BE0}"/>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8FF1-44AC-AEF1-7D259AAF1BE0}"/>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8FF1-44AC-AEF1-7D259AAF1BE0}"/>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8FF1-44AC-AEF1-7D259AAF1BE0}"/>
              </c:ext>
            </c:extLst>
          </c:dPt>
          <c:dPt>
            <c:idx val="13"/>
            <c:bubble3D val="0"/>
            <c:spPr>
              <a:solidFill>
                <a:srgbClr val="92D050"/>
              </a:solidFill>
              <a:ln>
                <a:noFill/>
              </a:ln>
              <a:effectLst/>
            </c:spPr>
            <c:extLst xmlns:c16r2="http://schemas.microsoft.com/office/drawing/2015/06/chart">
              <c:ext xmlns:c16="http://schemas.microsoft.com/office/drawing/2014/chart" uri="{C3380CC4-5D6E-409C-BE32-E72D297353CC}">
                <c16:uniqueId val="{0000001B-8FF1-44AC-AEF1-7D259AAF1BE0}"/>
              </c:ext>
            </c:extLst>
          </c:dPt>
          <c:dPt>
            <c:idx val="14"/>
            <c:bubble3D val="0"/>
            <c:spPr>
              <a:solidFill>
                <a:srgbClr val="FFC000"/>
              </a:solidFill>
              <a:ln>
                <a:noFill/>
              </a:ln>
              <a:effectLst/>
            </c:spPr>
            <c:extLst xmlns:c16r2="http://schemas.microsoft.com/office/drawing/2015/06/chart">
              <c:ext xmlns:c16="http://schemas.microsoft.com/office/drawing/2014/chart" uri="{C3380CC4-5D6E-409C-BE32-E72D297353CC}">
                <c16:uniqueId val="{0000001D-8FF1-44AC-AEF1-7D259AAF1BE0}"/>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8FF1-44AC-AEF1-7D259AAF1BE0}"/>
              </c:ext>
            </c:extLst>
          </c:dPt>
          <c:dPt>
            <c:idx val="16"/>
            <c:bubble3D val="0"/>
            <c:spPr>
              <a:gradFill>
                <a:gsLst>
                  <a:gs pos="0">
                    <a:srgbClr val="14CD68"/>
                  </a:gs>
                  <a:gs pos="100000">
                    <a:srgbClr val="035C7D"/>
                  </a:gs>
                </a:gsLst>
                <a:lin scaled="0"/>
              </a:gradFill>
              <a:ln>
                <a:noFill/>
              </a:ln>
              <a:effectLst/>
            </c:spPr>
            <c:extLst xmlns:c16r2="http://schemas.microsoft.com/office/drawing/2015/06/chart">
              <c:ext xmlns:c16="http://schemas.microsoft.com/office/drawing/2014/chart" uri="{C3380CC4-5D6E-409C-BE32-E72D297353CC}">
                <c16:uniqueId val="{00000021-8FF1-44AC-AEF1-7D259AAF1BE0}"/>
              </c:ext>
            </c:extLst>
          </c:dPt>
          <c:dLbls>
            <c:dLbl>
              <c:idx val="3"/>
              <c:layout>
                <c:manualLayout>
                  <c:x val="-5.1454138702460801E-2"/>
                  <c:y val="-1.21990891346779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8FF1-44AC-AEF1-7D259AAF1BE0}"/>
                </c:ext>
              </c:extLst>
            </c:dLbl>
            <c:dLbl>
              <c:idx val="4"/>
              <c:layout>
                <c:manualLayout>
                  <c:x val="-4.8981409328732052E-2"/>
                  <c:y val="-2.2238281257524026E-3"/>
                </c:manualLayout>
              </c:layout>
              <c:dLblPos val="bestFit"/>
              <c:showLegendKey val="1"/>
              <c:showVal val="0"/>
              <c:showCatName val="0"/>
              <c:showSerName val="0"/>
              <c:showPercent val="1"/>
              <c:showBubbleSize val="0"/>
            </c:dLbl>
            <c:dLbl>
              <c:idx val="5"/>
              <c:layout>
                <c:manualLayout>
                  <c:x val="-8.836691528442614E-2"/>
                  <c:y val="1.392694251824541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8FF1-44AC-AEF1-7D259AAF1BE0}"/>
                </c:ext>
              </c:extLst>
            </c:dLbl>
            <c:dLbl>
              <c:idx val="6"/>
              <c:layout>
                <c:manualLayout>
                  <c:x val="-0.114093959731544"/>
                  <c:y val="-1.70787247885491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8FF1-44AC-AEF1-7D259AAF1BE0}"/>
                </c:ext>
              </c:extLst>
            </c:dLbl>
            <c:dLbl>
              <c:idx val="7"/>
              <c:layout>
                <c:manualLayout>
                  <c:x val="-0.11968680089485501"/>
                  <c:y val="-5.1236174365647397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8FF1-44AC-AEF1-7D259AAF1BE0}"/>
                </c:ext>
              </c:extLst>
            </c:dLbl>
            <c:dLbl>
              <c:idx val="8"/>
              <c:layout>
                <c:manualLayout>
                  <c:x val="-0.17225950782997801"/>
                  <c:y val="-7.3194534808067702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8FF1-44AC-AEF1-7D259AAF1BE0}"/>
                </c:ext>
              </c:extLst>
            </c:dLbl>
            <c:dLbl>
              <c:idx val="9"/>
              <c:layout>
                <c:manualLayout>
                  <c:x val="-4.3624161073825503E-2"/>
                  <c:y val="-0.138015619362420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8FF1-44AC-AEF1-7D259AAF1BE0}"/>
                </c:ext>
              </c:extLst>
            </c:dLbl>
            <c:dLbl>
              <c:idx val="10"/>
              <c:layout>
                <c:manualLayout>
                  <c:x val="-0.17337807606264"/>
                  <c:y val="-0.1097918022121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8FF1-44AC-AEF1-7D259AAF1BE0}"/>
                </c:ext>
              </c:extLst>
            </c:dLbl>
            <c:dLbl>
              <c:idx val="11"/>
              <c:layout>
                <c:manualLayout>
                  <c:x val="-0.111856823266219"/>
                  <c:y val="-0.130498778998050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8FF1-44AC-AEF1-7D259AAF1BE0}"/>
                </c:ext>
              </c:extLst>
            </c:dLbl>
            <c:dLbl>
              <c:idx val="12"/>
              <c:layout>
                <c:manualLayout>
                  <c:x val="3.8031319910514498E-2"/>
                  <c:y val="-0.10358053589330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8FF1-44AC-AEF1-7D259AAF1BE0}"/>
                </c:ext>
              </c:extLst>
            </c:dLbl>
            <c:dLbl>
              <c:idx val="13"/>
              <c:layout>
                <c:manualLayout>
                  <c:x val="0.13178751464928065"/>
                  <c:y val="-0.1055290495866393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8FF1-44AC-AEF1-7D259AAF1BE0}"/>
                </c:ext>
              </c:extLst>
            </c:dLbl>
            <c:dLbl>
              <c:idx val="14"/>
              <c:layout>
                <c:manualLayout>
                  <c:x val="0.112975391498881"/>
                  <c:y val="-7.07547169811321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8FF1-44AC-AEF1-7D259AAF1BE0}"/>
                </c:ext>
              </c:extLst>
            </c:dLbl>
            <c:dLbl>
              <c:idx val="15"/>
              <c:layout>
                <c:manualLayout>
                  <c:x val="0.109619686800895"/>
                  <c:y val="-2.19583604424203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8FF1-44AC-AEF1-7D259AAF1BE0}"/>
                </c:ext>
              </c:extLst>
            </c:dLbl>
            <c:dLbl>
              <c:idx val="16"/>
              <c:layout>
                <c:manualLayout>
                  <c:x val="0.11856823266219201"/>
                  <c:y val="2.68379960962914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8FF1-44AC-AEF1-7D259AAF1BE0}"/>
                </c:ext>
              </c:extLst>
            </c:dLbl>
            <c:numFmt formatCode="0.00%" sourceLinked="0"/>
            <c:spPr>
              <a:noFill/>
              <a:ln>
                <a:noFill/>
              </a:ln>
              <a:effectLst>
                <a:outerShdw blurRad="50800" dist="50800" dir="5400000" algn="ctr" rotWithShape="0">
                  <a:schemeClr val="bg1">
                    <a:alpha val="100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'Burkina Estatisticas'!$A$134:$A$150</c:f>
              <c:strCache>
                <c:ptCount val="17"/>
                <c:pt idx="0">
                  <c:v>Produtos agrícolas</c:v>
                </c:pt>
                <c:pt idx="1">
                  <c:v>Apenas alimentos</c:v>
                </c:pt>
                <c:pt idx="2">
                  <c:v>Petróleo e produtos de mineração</c:v>
                </c:pt>
                <c:pt idx="3">
                  <c:v>Apenas petróleos</c:v>
                </c:pt>
                <c:pt idx="4">
                  <c:v>Produtos manufaturados</c:v>
                </c:pt>
                <c:pt idx="5">
                  <c:v>Ferro e aço</c:v>
                </c:pt>
                <c:pt idx="6">
                  <c:v>Produtos química e farmacêuticos</c:v>
                </c:pt>
                <c:pt idx="7">
                  <c:v>Produtos farmacêuticos</c:v>
                </c:pt>
                <c:pt idx="8">
                  <c:v>Máquinas e equipamentos de transporte</c:v>
                </c:pt>
                <c:pt idx="9">
                  <c:v>Equipamentos de escritório e telecomunicações</c:v>
                </c:pt>
                <c:pt idx="10">
                  <c:v>Informática e equipamento de escritório</c:v>
                </c:pt>
                <c:pt idx="11">
                  <c:v>Equipamento de telecomunicação</c:v>
                </c:pt>
                <c:pt idx="12">
                  <c:v>Circuitos integrados e componentes eletrônicos</c:v>
                </c:pt>
                <c:pt idx="13">
                  <c:v>Equipamento de transporte</c:v>
                </c:pt>
                <c:pt idx="14">
                  <c:v>Automóveis e peças</c:v>
                </c:pt>
                <c:pt idx="15">
                  <c:v>Têxteis</c:v>
                </c:pt>
                <c:pt idx="16">
                  <c:v>Vestuários</c:v>
                </c:pt>
              </c:strCache>
            </c:strRef>
          </c:cat>
          <c:val>
            <c:numRef>
              <c:f>'Burkina Estatisticas'!$B$134:$B$150</c:f>
              <c:numCache>
                <c:formatCode>"$"#,##0;\-"$"#,##0</c:formatCode>
                <c:ptCount val="17"/>
                <c:pt idx="0">
                  <c:v>665644524</c:v>
                </c:pt>
                <c:pt idx="1">
                  <c:v>366709622</c:v>
                </c:pt>
                <c:pt idx="2">
                  <c:v>58979443</c:v>
                </c:pt>
                <c:pt idx="3">
                  <c:v>191905</c:v>
                </c:pt>
                <c:pt idx="4">
                  <c:v>108314213</c:v>
                </c:pt>
                <c:pt idx="5">
                  <c:v>5662935</c:v>
                </c:pt>
                <c:pt idx="6">
                  <c:v>15095043</c:v>
                </c:pt>
                <c:pt idx="7">
                  <c:v>743790</c:v>
                </c:pt>
                <c:pt idx="8">
                  <c:v>65302110</c:v>
                </c:pt>
                <c:pt idx="9">
                  <c:v>559854</c:v>
                </c:pt>
                <c:pt idx="10">
                  <c:v>88049</c:v>
                </c:pt>
                <c:pt idx="11">
                  <c:v>416658</c:v>
                </c:pt>
                <c:pt idx="12">
                  <c:v>55147</c:v>
                </c:pt>
                <c:pt idx="13">
                  <c:v>32203124</c:v>
                </c:pt>
                <c:pt idx="14">
                  <c:v>19363055</c:v>
                </c:pt>
                <c:pt idx="15">
                  <c:v>5564122</c:v>
                </c:pt>
                <c:pt idx="16">
                  <c:v>454144</c:v>
                </c:pt>
              </c:numCache>
            </c:numRef>
          </c:val>
          <c:extLst xmlns:c16r2="http://schemas.microsoft.com/office/drawing/2015/06/chart">
            <c:ext xmlns:c16="http://schemas.microsoft.com/office/drawing/2014/chart" uri="{C3380CC4-5D6E-409C-BE32-E72D297353CC}">
              <c16:uniqueId val="{00000022-8FF1-44AC-AEF1-7D259AAF1BE0}"/>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23713646532438E-3"/>
          <c:y val="0.78887443070917396"/>
          <c:w val="0.99552572706935105"/>
          <c:h val="0.206245933636955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pt-PT" sz="1400" b="0" i="0" u="none" strike="noStrike" kern="1200" spc="0" baseline="0">
              <a:solidFill>
                <a:srgbClr val="00B0F0"/>
              </a:solidFill>
              <a:latin typeface="+mn-lt"/>
              <a:ea typeface="+mn-ea"/>
              <a:cs typeface="+mn-cs"/>
            </a:defRPr>
          </a:pPr>
          <a:endParaRPr lang="pt-PT"/>
        </a:p>
      </c:txPr>
    </c:title>
    <c:autoTitleDeleted val="0"/>
    <c:plotArea>
      <c:layout/>
      <c:lineChart>
        <c:grouping val="standard"/>
        <c:varyColors val="0"/>
        <c:ser>
          <c:idx val="0"/>
          <c:order val="0"/>
          <c:tx>
            <c:strRef>
              <c:f>'[CEDEAO PAIS POR PAIS VPT 2020.xlsx]Burkina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3.3715441672285901E-3"/>
                  <c:y val="0.11768445775"/>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0B16-4D39-8675-2A7DD5FC6E40}"/>
                </c:ext>
              </c:extLst>
            </c:dLbl>
            <c:dLbl>
              <c:idx val="4"/>
              <c:layout>
                <c:manualLayout>
                  <c:x val="0"/>
                  <c:y val="3.5332785538208698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0B16-4D39-8675-2A7DD5FC6E40}"/>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0B16-4D39-8675-2A7DD5FC6E40}"/>
                </c:ext>
              </c:extLst>
            </c:dLbl>
            <c:dLbl>
              <c:idx val="7"/>
              <c:layout>
                <c:manualLayout>
                  <c:x val="0"/>
                  <c:y val="5.1150369761709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0B16-4D39-8675-2A7DD5FC6E40}"/>
                </c:ext>
              </c:extLst>
            </c:dLbl>
            <c:dLbl>
              <c:idx val="9"/>
              <c:layout>
                <c:manualLayout>
                  <c:x val="1.9790635904379998E-3"/>
                  <c:y val="7.0665571076417397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0B16-4D39-8675-2A7DD5FC6E40}"/>
                </c:ext>
              </c:extLst>
            </c:dLbl>
            <c:spPr>
              <a:noFill/>
              <a:ln>
                <a:noFill/>
              </a:ln>
              <a:effectLst/>
            </c:spPr>
            <c:txPr>
              <a:bodyPr rot="0" spcFirstLastPara="0" vertOverflow="ellipsis" vert="horz" wrap="square" lIns="71755" tIns="0" rIns="71755" bIns="323850" anchor="ctr" anchorCtr="1"/>
              <a:lstStyle/>
              <a:p>
                <a:pPr>
                  <a:defRPr lang="pt-PT" sz="900" b="0" i="0" u="none" strike="noStrike" kern="1200" baseline="0">
                    <a:solidFill>
                      <a:srgbClr val="00B0F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2020.xlsx]Burkina Estatisticas'!$B$91:$K$91</c:f>
              <c:numCache>
                <c:formatCode>"$"#,##0;\-"$"#,##0</c:formatCode>
                <c:ptCount val="10"/>
                <c:pt idx="0">
                  <c:v>56653992</c:v>
                </c:pt>
                <c:pt idx="1">
                  <c:v>38870701</c:v>
                </c:pt>
                <c:pt idx="2">
                  <c:v>143845512</c:v>
                </c:pt>
                <c:pt idx="3">
                  <c:v>329281976</c:v>
                </c:pt>
                <c:pt idx="4">
                  <c:v>490403410</c:v>
                </c:pt>
                <c:pt idx="5">
                  <c:v>357296974</c:v>
                </c:pt>
                <c:pt idx="6">
                  <c:v>231901704</c:v>
                </c:pt>
                <c:pt idx="7">
                  <c:v>390622353</c:v>
                </c:pt>
                <c:pt idx="8">
                  <c:v>2572690</c:v>
                </c:pt>
                <c:pt idx="9">
                  <c:v>268414908</c:v>
                </c:pt>
              </c:numCache>
            </c:numRef>
          </c:val>
          <c:smooth val="0"/>
          <c:extLst xmlns:c16r2="http://schemas.microsoft.com/office/drawing/2015/06/chart">
            <c:ext xmlns:c16="http://schemas.microsoft.com/office/drawing/2014/chart" uri="{C3380CC4-5D6E-409C-BE32-E72D297353CC}">
              <c16:uniqueId val="{00000005-0B16-4D39-8675-2A7DD5FC6E40}"/>
            </c:ext>
          </c:extLst>
        </c:ser>
        <c:dLbls>
          <c:showLegendKey val="0"/>
          <c:showVal val="1"/>
          <c:showCatName val="0"/>
          <c:showSerName val="0"/>
          <c:showPercent val="0"/>
          <c:showBubbleSize val="0"/>
        </c:dLbls>
        <c:marker val="1"/>
        <c:smooth val="0"/>
        <c:axId val="213466624"/>
        <c:axId val="210993152"/>
      </c:lineChart>
      <c:catAx>
        <c:axId val="21346662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10993152"/>
        <c:crosses val="autoZero"/>
        <c:auto val="1"/>
        <c:lblAlgn val="ctr"/>
        <c:lblOffset val="100"/>
        <c:noMultiLvlLbl val="0"/>
      </c:catAx>
      <c:valAx>
        <c:axId val="21099315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1346662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chemeClr val="tx1">
                    <a:lumMod val="65000"/>
                    <a:lumOff val="35000"/>
                  </a:schemeClr>
                </a:solidFill>
                <a:latin typeface="+mn-lt"/>
                <a:ea typeface="+mn-ea"/>
                <a:cs typeface="+mn-cs"/>
              </a:defRPr>
            </a:pPr>
            <a:r>
              <a:rPr lang="en-US">
                <a:solidFill>
                  <a:srgbClr val="00B0F0"/>
                </a:solidFill>
              </a:rPr>
              <a:t>EXPORTAÇÃO E IMPORTAÇÃO EM PERCENTAGEM DO PIB</a:t>
            </a:r>
          </a:p>
        </c:rich>
      </c:tx>
      <c:layout/>
      <c:overlay val="0"/>
      <c:spPr>
        <a:noFill/>
        <a:ln>
          <a:noFill/>
        </a:ln>
        <a:effectLst/>
      </c:spPr>
    </c:title>
    <c:autoTitleDeleted val="0"/>
    <c:plotArea>
      <c:layout/>
      <c:barChart>
        <c:barDir val="col"/>
        <c:grouping val="clustered"/>
        <c:varyColors val="0"/>
        <c:ser>
          <c:idx val="0"/>
          <c:order val="0"/>
          <c:tx>
            <c:strRef>
              <c:f>'[CEDEAO PAIS POR PAIS VPT 2020.xlsx]Burkina Estatisticas'!$A$14</c:f>
              <c:strCache>
                <c:ptCount val="1"/>
                <c:pt idx="0">
                  <c:v>Exportação de bens e serviços [ % do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2020.xlsx]Burkina Estatisticas'!$B$14:$K$14</c:f>
              <c:numCache>
                <c:formatCode>0.00%</c:formatCode>
                <c:ptCount val="10"/>
                <c:pt idx="0">
                  <c:v>0.127</c:v>
                </c:pt>
                <c:pt idx="1">
                  <c:v>0.1923</c:v>
                </c:pt>
                <c:pt idx="2">
                  <c:v>0.25</c:v>
                </c:pt>
                <c:pt idx="3">
                  <c:v>0.25519999999999998</c:v>
                </c:pt>
                <c:pt idx="4">
                  <c:v>0.2228</c:v>
                </c:pt>
                <c:pt idx="5">
                  <c:v>0.22259999999999999</c:v>
                </c:pt>
                <c:pt idx="6">
                  <c:v>0.26050000000000001</c:v>
                </c:pt>
                <c:pt idx="7">
                  <c:v>0.29949999999999999</c:v>
                </c:pt>
                <c:pt idx="8">
                  <c:v>0.30349999999999999</c:v>
                </c:pt>
                <c:pt idx="9">
                  <c:v>0.30790000000000001</c:v>
                </c:pt>
              </c:numCache>
            </c:numRef>
          </c:val>
          <c:extLst xmlns:c16r2="http://schemas.microsoft.com/office/drawing/2015/06/chart">
            <c:ext xmlns:c16="http://schemas.microsoft.com/office/drawing/2014/chart" uri="{C3380CC4-5D6E-409C-BE32-E72D297353CC}">
              <c16:uniqueId val="{00000000-D4BE-4946-ADF9-1A0A6B65F116}"/>
            </c:ext>
          </c:extLst>
        </c:ser>
        <c:ser>
          <c:idx val="1"/>
          <c:order val="1"/>
          <c:tx>
            <c:strRef>
              <c:f>'[CEDEAO PAIS POR PAIS VPT 2020.xlsx]Burkina Estatisticas'!$A$15</c:f>
              <c:strCache>
                <c:ptCount val="1"/>
                <c:pt idx="0">
                  <c:v>Importação de bens e serviços [ % do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2020.xlsx]Burkina Estatisticas'!$B$15:$K$15</c:f>
              <c:numCache>
                <c:formatCode>0.00%</c:formatCode>
                <c:ptCount val="10"/>
                <c:pt idx="0">
                  <c:v>0.2772</c:v>
                </c:pt>
                <c:pt idx="1">
                  <c:v>0.2964</c:v>
                </c:pt>
                <c:pt idx="2">
                  <c:v>0.33150000000000002</c:v>
                </c:pt>
                <c:pt idx="3">
                  <c:v>0.37159999999999999</c:v>
                </c:pt>
                <c:pt idx="4">
                  <c:v>0.27860000000000001</c:v>
                </c:pt>
                <c:pt idx="5">
                  <c:v>0.24360000000000001</c:v>
                </c:pt>
                <c:pt idx="6">
                  <c:v>0.3629</c:v>
                </c:pt>
                <c:pt idx="7">
                  <c:v>0.36470000000000002</c:v>
                </c:pt>
                <c:pt idx="8">
                  <c:v>0.36220000000000002</c:v>
                </c:pt>
                <c:pt idx="9">
                  <c:v>0.37240000000000001</c:v>
                </c:pt>
              </c:numCache>
            </c:numRef>
          </c:val>
          <c:extLst xmlns:c16r2="http://schemas.microsoft.com/office/drawing/2015/06/chart">
            <c:ext xmlns:c16="http://schemas.microsoft.com/office/drawing/2014/chart" uri="{C3380CC4-5D6E-409C-BE32-E72D297353CC}">
              <c16:uniqueId val="{00000001-D4BE-4946-ADF9-1A0A6B65F116}"/>
            </c:ext>
          </c:extLst>
        </c:ser>
        <c:dLbls>
          <c:showLegendKey val="0"/>
          <c:showVal val="1"/>
          <c:showCatName val="0"/>
          <c:showSerName val="0"/>
          <c:showPercent val="0"/>
          <c:showBubbleSize val="0"/>
        </c:dLbls>
        <c:gapWidth val="219"/>
        <c:overlap val="-27"/>
        <c:axId val="214093824"/>
        <c:axId val="210994880"/>
      </c:barChart>
      <c:catAx>
        <c:axId val="21409382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10994880"/>
        <c:crosses val="autoZero"/>
        <c:auto val="1"/>
        <c:lblAlgn val="ctr"/>
        <c:lblOffset val="100"/>
        <c:noMultiLvlLbl val="0"/>
      </c:catAx>
      <c:valAx>
        <c:axId val="21099488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14093824"/>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'[CEDEAO PAIS POR PAIS VPT 2020.xlsx]Cabo Verde Estatisticas'!$A$7</c:f>
              <c:strCache>
                <c:ptCount val="1"/>
                <c:pt idx="0">
                  <c:v>Exportação de bens e serviços [ Constante ]</c:v>
                </c:pt>
              </c:strCache>
            </c:strRef>
          </c:tx>
          <c:spPr>
            <a:solidFill>
              <a:schemeClr val="accent1"/>
            </a:solidFill>
            <a:ln>
              <a:noFill/>
            </a:ln>
            <a:effectLst/>
          </c:spPr>
          <c:invertIfNegative val="0"/>
          <c:cat>
            <c:numRef>
              <c:f>'[CEDEAO PAIS POR PAIS VPT 2020.xlsx]Cabo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2020.xlsx]Cabo Verde Estatisticas'!$B$7:$K$7</c:f>
              <c:numCache>
                <c:formatCode>"$"#,##0_);[Red]\("$"#,##0\)</c:formatCode>
                <c:ptCount val="10"/>
                <c:pt idx="0">
                  <c:v>508758705</c:v>
                </c:pt>
                <c:pt idx="1">
                  <c:v>543735622</c:v>
                </c:pt>
                <c:pt idx="2">
                  <c:v>603111370</c:v>
                </c:pt>
                <c:pt idx="3">
                  <c:v>684364453</c:v>
                </c:pt>
                <c:pt idx="4">
                  <c:v>688405791</c:v>
                </c:pt>
                <c:pt idx="5">
                  <c:v>679974569</c:v>
                </c:pt>
                <c:pt idx="6">
                  <c:v>780293748</c:v>
                </c:pt>
                <c:pt idx="7">
                  <c:v>815000901</c:v>
                </c:pt>
                <c:pt idx="8">
                  <c:v>876338563</c:v>
                </c:pt>
                <c:pt idx="9">
                  <c:v>980392090</c:v>
                </c:pt>
              </c:numCache>
            </c:numRef>
          </c:val>
          <c:extLst xmlns:c16r2="http://schemas.microsoft.com/office/drawing/2015/06/chart">
            <c:ext xmlns:c16="http://schemas.microsoft.com/office/drawing/2014/chart" uri="{C3380CC4-5D6E-409C-BE32-E72D297353CC}">
              <c16:uniqueId val="{00000000-C0A5-4F26-B8C9-444CD95A4984}"/>
            </c:ext>
          </c:extLst>
        </c:ser>
        <c:ser>
          <c:idx val="1"/>
          <c:order val="1"/>
          <c:tx>
            <c:strRef>
              <c:f>'[CEDEAO PAIS POR PAIS VPT 2020.xlsx]Cabo Verde Estatisticas'!$A$8</c:f>
              <c:strCache>
                <c:ptCount val="1"/>
                <c:pt idx="0">
                  <c:v>Exportação de bens e serviços [ Corrente ]</c:v>
                </c:pt>
              </c:strCache>
            </c:strRef>
          </c:tx>
          <c:spPr>
            <a:solidFill>
              <a:schemeClr val="accent2"/>
            </a:solidFill>
            <a:ln>
              <a:noFill/>
            </a:ln>
            <a:effectLst/>
          </c:spPr>
          <c:invertIfNegative val="0"/>
          <c:cat>
            <c:numRef>
              <c:f>'[CEDEAO PAIS POR PAIS VPT 2020.xlsx]Cabo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2020.xlsx]Cabo Verde Estatisticas'!$B$8:$K$8</c:f>
              <c:numCache>
                <c:formatCode>"$"#,##0_);[Red]\("$"#,##0\)</c:formatCode>
                <c:ptCount val="10"/>
                <c:pt idx="0">
                  <c:v>531989157</c:v>
                </c:pt>
                <c:pt idx="1">
                  <c:v>543735622</c:v>
                </c:pt>
                <c:pt idx="2">
                  <c:v>662759016</c:v>
                </c:pt>
                <c:pt idx="3">
                  <c:v>704245133</c:v>
                </c:pt>
                <c:pt idx="4">
                  <c:v>749300524</c:v>
                </c:pt>
                <c:pt idx="5">
                  <c:v>750676237</c:v>
                </c:pt>
                <c:pt idx="6">
                  <c:v>717082168</c:v>
                </c:pt>
                <c:pt idx="7">
                  <c:v>735543570</c:v>
                </c:pt>
                <c:pt idx="8">
                  <c:v>812736073</c:v>
                </c:pt>
                <c:pt idx="9">
                  <c:v>964278699</c:v>
                </c:pt>
              </c:numCache>
            </c:numRef>
          </c:val>
          <c:extLst xmlns:c16r2="http://schemas.microsoft.com/office/drawing/2015/06/chart">
            <c:ext xmlns:c16="http://schemas.microsoft.com/office/drawing/2014/chart" uri="{C3380CC4-5D6E-409C-BE32-E72D297353CC}">
              <c16:uniqueId val="{00000001-C0A5-4F26-B8C9-444CD95A4984}"/>
            </c:ext>
          </c:extLst>
        </c:ser>
        <c:ser>
          <c:idx val="2"/>
          <c:order val="2"/>
          <c:tx>
            <c:strRef>
              <c:f>'[CEDEAO PAIS POR PAIS VPT 2020.xlsx]Cabo Verde Estatisticas'!$A$9</c:f>
              <c:strCache>
                <c:ptCount val="1"/>
                <c:pt idx="0">
                  <c:v>Importações de bens e serviços [ Constante ]</c:v>
                </c:pt>
              </c:strCache>
            </c:strRef>
          </c:tx>
          <c:spPr>
            <a:solidFill>
              <a:schemeClr val="bg1">
                <a:lumMod val="75000"/>
              </a:schemeClr>
            </a:solidFill>
            <a:ln>
              <a:noFill/>
            </a:ln>
            <a:effectLst/>
          </c:spPr>
          <c:invertIfNegative val="0"/>
          <c:cat>
            <c:numRef>
              <c:f>'[CEDEAO PAIS POR PAIS VPT 2020.xlsx]Cabo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2020.xlsx]Cabo Verde Estatisticas'!$B$9:$K$9</c:f>
              <c:numCache>
                <c:formatCode>"$"#,##0_);[Red]\("$"#,##0\)</c:formatCode>
                <c:ptCount val="10"/>
                <c:pt idx="0">
                  <c:v>949612602</c:v>
                </c:pt>
                <c:pt idx="1">
                  <c:v>1028011941</c:v>
                </c:pt>
                <c:pt idx="2">
                  <c:v>1076188370</c:v>
                </c:pt>
                <c:pt idx="3">
                  <c:v>991909457</c:v>
                </c:pt>
                <c:pt idx="4">
                  <c:v>928850456</c:v>
                </c:pt>
                <c:pt idx="5">
                  <c:v>1031473544</c:v>
                </c:pt>
                <c:pt idx="6">
                  <c:v>1050510234</c:v>
                </c:pt>
                <c:pt idx="7">
                  <c:v>1127865182</c:v>
                </c:pt>
                <c:pt idx="8">
                  <c:v>1312539408</c:v>
                </c:pt>
                <c:pt idx="9">
                  <c:v>1399104772</c:v>
                </c:pt>
              </c:numCache>
            </c:numRef>
          </c:val>
          <c:extLst xmlns:c16r2="http://schemas.microsoft.com/office/drawing/2015/06/chart">
            <c:ext xmlns:c16="http://schemas.microsoft.com/office/drawing/2014/chart" uri="{C3380CC4-5D6E-409C-BE32-E72D297353CC}">
              <c16:uniqueId val="{00000002-C0A5-4F26-B8C9-444CD95A4984}"/>
            </c:ext>
          </c:extLst>
        </c:ser>
        <c:ser>
          <c:idx val="3"/>
          <c:order val="3"/>
          <c:tx>
            <c:strRef>
              <c:f>'[CEDEAO PAIS POR PAIS VPT 2020.xlsx]Cabo Verde Estatisticas'!$A$10</c:f>
              <c:strCache>
                <c:ptCount val="1"/>
                <c:pt idx="0">
                  <c:v>Importações de bens e serviços [ Corrente ]</c:v>
                </c:pt>
              </c:strCache>
            </c:strRef>
          </c:tx>
          <c:spPr>
            <a:solidFill>
              <a:schemeClr val="accent4"/>
            </a:solidFill>
            <a:ln>
              <a:noFill/>
            </a:ln>
            <a:effectLst/>
          </c:spPr>
          <c:invertIfNegative val="0"/>
          <c:cat>
            <c:numRef>
              <c:f>'[CEDEAO PAIS POR PAIS VPT 2020.xlsx]Cabo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2020.xlsx]Cabo Verde Estatisticas'!$B$10:$K$10</c:f>
              <c:numCache>
                <c:formatCode>"$"#,##0_);[Red]\("$"#,##0\)</c:formatCode>
                <c:ptCount val="10"/>
                <c:pt idx="0">
                  <c:v>975047361</c:v>
                </c:pt>
                <c:pt idx="1">
                  <c:v>1028011941</c:v>
                </c:pt>
                <c:pt idx="2">
                  <c:v>1200341794</c:v>
                </c:pt>
                <c:pt idx="3">
                  <c:v>1042391960</c:v>
                </c:pt>
                <c:pt idx="4">
                  <c:v>1014920752</c:v>
                </c:pt>
                <c:pt idx="5">
                  <c:v>1128684994</c:v>
                </c:pt>
                <c:pt idx="6">
                  <c:v>944645440</c:v>
                </c:pt>
                <c:pt idx="7">
                  <c:v>997176141</c:v>
                </c:pt>
                <c:pt idx="8">
                  <c:v>1192488883</c:v>
                </c:pt>
                <c:pt idx="9">
                  <c:v>1348341634</c:v>
                </c:pt>
              </c:numCache>
            </c:numRef>
          </c:val>
          <c:extLst xmlns:c16r2="http://schemas.microsoft.com/office/drawing/2015/06/chart">
            <c:ext xmlns:c16="http://schemas.microsoft.com/office/drawing/2014/chart" uri="{C3380CC4-5D6E-409C-BE32-E72D297353CC}">
              <c16:uniqueId val="{00000003-C0A5-4F26-B8C9-444CD95A4984}"/>
            </c:ext>
          </c:extLst>
        </c:ser>
        <c:ser>
          <c:idx val="4"/>
          <c:order val="4"/>
          <c:tx>
            <c:strRef>
              <c:f>'[CEDEAO PAIS POR PAIS VPT 2020.xlsx]Cabo Verde Estatisticas'!$A$11</c:f>
              <c:strCache>
                <c:ptCount val="1"/>
                <c:pt idx="0">
                  <c:v>Balança comercial [ incluindo serviços a preços contante ]</c:v>
                </c:pt>
              </c:strCache>
            </c:strRef>
          </c:tx>
          <c:spPr>
            <a:solidFill>
              <a:srgbClr val="C00000"/>
            </a:solidFill>
            <a:ln>
              <a:noFill/>
            </a:ln>
            <a:effectLst/>
          </c:spPr>
          <c:invertIfNegative val="0"/>
          <c:dLbls>
            <c:spPr>
              <a:noFill/>
              <a:ln>
                <a:noFill/>
              </a:ln>
              <a:effectLst/>
            </c:spPr>
            <c:txPr>
              <a:bodyPr rot="-540000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'[CEDEAO PAIS POR PAIS VPT 2020.xlsx]Cabo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2020.xlsx]Cabo Verde Estatisticas'!$B$11:$K$11</c:f>
              <c:numCache>
                <c:formatCode>"$"#,##0_);[Red]\("$"#,##0\)</c:formatCode>
                <c:ptCount val="10"/>
                <c:pt idx="0">
                  <c:v>-440853897</c:v>
                </c:pt>
                <c:pt idx="1">
                  <c:v>-484276319</c:v>
                </c:pt>
                <c:pt idx="2">
                  <c:v>-473077000</c:v>
                </c:pt>
                <c:pt idx="3">
                  <c:v>-307545004</c:v>
                </c:pt>
                <c:pt idx="4">
                  <c:v>-240444665</c:v>
                </c:pt>
                <c:pt idx="5">
                  <c:v>-351498975</c:v>
                </c:pt>
                <c:pt idx="6">
                  <c:v>-270216486</c:v>
                </c:pt>
                <c:pt idx="7">
                  <c:v>-312864281</c:v>
                </c:pt>
                <c:pt idx="8">
                  <c:v>-436200845</c:v>
                </c:pt>
                <c:pt idx="9">
                  <c:v>-418712682</c:v>
                </c:pt>
              </c:numCache>
            </c:numRef>
          </c:val>
          <c:extLst xmlns:c16r2="http://schemas.microsoft.com/office/drawing/2015/06/chart">
            <c:ext xmlns:c16="http://schemas.microsoft.com/office/drawing/2014/chart" uri="{C3380CC4-5D6E-409C-BE32-E72D297353CC}">
              <c16:uniqueId val="{0000000E-C0A5-4F26-B8C9-444CD95A4984}"/>
            </c:ext>
          </c:extLst>
        </c:ser>
        <c:ser>
          <c:idx val="5"/>
          <c:order val="5"/>
          <c:tx>
            <c:strRef>
              <c:f>'[CEDEAO PAIS POR PAIS VPT 2020.xlsx]Cabo Verde Estatisticas'!$A$12</c:f>
              <c:strCache>
                <c:ptCount val="1"/>
                <c:pt idx="0">
                  <c:v>Balança comercial [ incluindo serviços a preços corrente ]</c:v>
                </c:pt>
              </c:strCache>
            </c:strRef>
          </c:tx>
          <c:spPr>
            <a:gradFill>
              <a:gsLst>
                <a:gs pos="0">
                  <a:srgbClr val="14CD68"/>
                </a:gs>
                <a:gs pos="100000">
                  <a:srgbClr val="035C7D"/>
                </a:gs>
              </a:gsLst>
              <a:lin scaled="0"/>
            </a:gradFill>
            <a:ln>
              <a:noFill/>
            </a:ln>
            <a:effectLst/>
          </c:spPr>
          <c:invertIfNegative val="0"/>
          <c:dLbls>
            <c:spPr>
              <a:noFill/>
              <a:ln>
                <a:noFill/>
              </a:ln>
              <a:effectLst/>
            </c:spPr>
            <c:txPr>
              <a:bodyPr rot="-540000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'[CEDEAO PAIS POR PAIS VPT 2020.xlsx]Cabo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2020.xlsx]Cabo Verde Estatisticas'!$B$12:$K$12</c:f>
              <c:numCache>
                <c:formatCode>"$"#,##0_);[Red]\("$"#,##0\)</c:formatCode>
                <c:ptCount val="10"/>
                <c:pt idx="0">
                  <c:v>-443058204</c:v>
                </c:pt>
                <c:pt idx="1">
                  <c:v>-484276319</c:v>
                </c:pt>
                <c:pt idx="2">
                  <c:v>-537582778</c:v>
                </c:pt>
                <c:pt idx="3">
                  <c:v>-338146827</c:v>
                </c:pt>
                <c:pt idx="4">
                  <c:v>-265620228</c:v>
                </c:pt>
                <c:pt idx="5">
                  <c:v>-378008757</c:v>
                </c:pt>
                <c:pt idx="6">
                  <c:v>-227563272</c:v>
                </c:pt>
                <c:pt idx="7">
                  <c:v>-261632571</c:v>
                </c:pt>
                <c:pt idx="8">
                  <c:v>-379752810</c:v>
                </c:pt>
                <c:pt idx="9">
                  <c:v>-384062935</c:v>
                </c:pt>
              </c:numCache>
            </c:numRef>
          </c:val>
          <c:extLst xmlns:c16r2="http://schemas.microsoft.com/office/drawing/2015/06/chart">
            <c:ext xmlns:c16="http://schemas.microsoft.com/office/drawing/2014/chart" uri="{C3380CC4-5D6E-409C-BE32-E72D297353CC}">
              <c16:uniqueId val="{00000019-C0A5-4F26-B8C9-444CD95A4984}"/>
            </c:ext>
          </c:extLst>
        </c:ser>
        <c:ser>
          <c:idx val="6"/>
          <c:order val="6"/>
          <c:tx>
            <c:strRef>
              <c:f>'[CEDEAO PAIS POR PAIS VPT 2020.xlsx]Cabo Verde Estatisticas'!$A$13</c:f>
              <c:strCache>
                <c:ptCount val="1"/>
                <c:pt idx="0">
                  <c:v>Investimentos estrangeiros directos [ entradas líquidas ]</c:v>
                </c:pt>
              </c:strCache>
            </c:strRef>
          </c:tx>
          <c:spPr>
            <a:solidFill>
              <a:schemeClr val="accent1">
                <a:lumMod val="60000"/>
              </a:schemeClr>
            </a:solidFill>
            <a:ln>
              <a:noFill/>
            </a:ln>
            <a:effectLst/>
          </c:spPr>
          <c:invertIfNegative val="0"/>
          <c:dLbls>
            <c:dLbl>
              <c:idx val="5"/>
              <c:spPr>
                <a:noFill/>
                <a:ln>
                  <a:noFill/>
                </a:ln>
                <a:effectLst/>
              </c:spPr>
              <c:txPr>
                <a:bodyPr rot="-5400000" spcFirstLastPara="0" vertOverflow="ellipsis" wrap="square" lIns="431800" tIns="0" rIns="0" bIns="0" anchor="ctr"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9"/>
              <c:spPr>
                <a:noFill/>
                <a:ln>
                  <a:noFill/>
                </a:ln>
                <a:effectLst/>
              </c:spPr>
              <c:txPr>
                <a:bodyPr rot="-5400000" spcFirstLastPara="0" vertOverflow="ellipsis" wrap="square" lIns="431800" tIns="0" rIns="0" bIns="0" anchor="ctr" anchorCtr="1">
                  <a:spAutoFit/>
                </a:bodyPr>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431800"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'[CEDEAO PAIS POR PAIS VPT 2020.xlsx]Cabo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2020.xlsx]Cabo Verde Estatisticas'!$B$13:$K$13</c:f>
              <c:numCache>
                <c:formatCode>"$"#,##0.00_);[Red]\("$"#,##0.00\)</c:formatCode>
                <c:ptCount val="10"/>
                <c:pt idx="0">
                  <c:v>126003552.2</c:v>
                </c:pt>
                <c:pt idx="1">
                  <c:v>116200563.59999999</c:v>
                </c:pt>
                <c:pt idx="2">
                  <c:v>102246382.2</c:v>
                </c:pt>
                <c:pt idx="3">
                  <c:v>128009964.8</c:v>
                </c:pt>
                <c:pt idx="4">
                  <c:v>89297444</c:v>
                </c:pt>
                <c:pt idx="5">
                  <c:v>180589795.40000001</c:v>
                </c:pt>
                <c:pt idx="6">
                  <c:v>96071472.840000004</c:v>
                </c:pt>
                <c:pt idx="7">
                  <c:v>126312006.09999999</c:v>
                </c:pt>
                <c:pt idx="8">
                  <c:v>111711633.7</c:v>
                </c:pt>
                <c:pt idx="9">
                  <c:v>107974093.7</c:v>
                </c:pt>
              </c:numCache>
            </c:numRef>
          </c:val>
          <c:extLst xmlns:c16r2="http://schemas.microsoft.com/office/drawing/2015/06/chart">
            <c:ext xmlns:c16="http://schemas.microsoft.com/office/drawing/2014/chart" uri="{C3380CC4-5D6E-409C-BE32-E72D297353CC}">
              <c16:uniqueId val="{00000024-C0A5-4F26-B8C9-444CD95A4984}"/>
            </c:ext>
          </c:extLst>
        </c:ser>
        <c:dLbls>
          <c:showLegendKey val="0"/>
          <c:showVal val="0"/>
          <c:showCatName val="0"/>
          <c:showSerName val="0"/>
          <c:showPercent val="0"/>
          <c:showBubbleSize val="0"/>
        </c:dLbls>
        <c:gapWidth val="150"/>
        <c:axId val="214096896"/>
        <c:axId val="210998912"/>
      </c:barChart>
      <c:dateAx>
        <c:axId val="214096896"/>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INDICADORES ECONÓMICOS D</a:t>
                </a:r>
                <a:r>
                  <a:rPr lang="en-US" altLang="en-US"/>
                  <a:t>E</a:t>
                </a:r>
                <a:r>
                  <a:rPr lang="en-US"/>
                  <a:t> </a:t>
                </a:r>
                <a:r>
                  <a:rPr lang="en-US" altLang="en-US"/>
                  <a:t>CABO VERDE</a:t>
                </a: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10998912"/>
        <c:crosses val="autoZero"/>
        <c:auto val="0"/>
        <c:lblOffset val="100"/>
        <c:baseTimeUnit val="days"/>
      </c:dateAx>
      <c:valAx>
        <c:axId val="21099891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000" b="0" i="0" u="none" strike="noStrike" kern="1200" baseline="0">
                    <a:solidFill>
                      <a:srgbClr val="00B0F0"/>
                    </a:solidFill>
                    <a:latin typeface="+mn-lt"/>
                    <a:ea typeface="+mn-ea"/>
                    <a:cs typeface="+mn-cs"/>
                  </a:defRPr>
                </a:pPr>
                <a:r>
                  <a:rPr lang="en-US">
                    <a:solidFill>
                      <a:srgbClr val="00B0F0"/>
                    </a:solidFill>
                  </a:rPr>
                  <a:t>VALORES</a:t>
                </a: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14096896"/>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b="0" i="0" u="none" strike="noStrike" baseline="0">
                <a:effectLst/>
                <a:latin typeface="Arial Narrow" panose="020B0606020202030204" pitchFamily="34" charset="0"/>
              </a:rPr>
              <a:t>As importações de bens de Cabo Verde</a:t>
            </a:r>
          </a:p>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a:solidFill>
                  <a:srgbClr val="00B0F0"/>
                </a:solidFill>
                <a:latin typeface="Arial Narrow" panose="020B0606020202030204" pitchFamily="34" charset="0"/>
              </a:rPr>
              <a:t>2015</a:t>
            </a:r>
          </a:p>
        </c:rich>
      </c:tx>
      <c:layout>
        <c:manualLayout>
          <c:xMode val="edge"/>
          <c:yMode val="edge"/>
          <c:x val="0.79668225088837796"/>
          <c:y val="1.8023430459597499E-2"/>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168A-4D52-9E91-A3F009C20C47}"/>
              </c:ext>
            </c:extLst>
          </c:dPt>
          <c:dPt>
            <c:idx val="1"/>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168A-4D52-9E91-A3F009C20C47}"/>
              </c:ext>
            </c:extLst>
          </c:dPt>
          <c:dPt>
            <c:idx val="2"/>
            <c:bubble3D val="0"/>
            <c:spPr>
              <a:solidFill>
                <a:srgbClr val="FFC000"/>
              </a:solidFill>
              <a:ln>
                <a:noFill/>
              </a:ln>
              <a:effectLst/>
            </c:spPr>
            <c:extLst xmlns:c16r2="http://schemas.microsoft.com/office/drawing/2015/06/chart">
              <c:ext xmlns:c16="http://schemas.microsoft.com/office/drawing/2014/chart" uri="{C3380CC4-5D6E-409C-BE32-E72D297353CC}">
                <c16:uniqueId val="{00000005-168A-4D52-9E91-A3F009C20C47}"/>
              </c:ext>
            </c:extLst>
          </c:dPt>
          <c:dPt>
            <c:idx val="3"/>
            <c:bubble3D val="0"/>
            <c:spPr>
              <a:solidFill>
                <a:srgbClr val="92D050"/>
              </a:solidFill>
              <a:ln>
                <a:noFill/>
              </a:ln>
              <a:effectLst/>
            </c:spPr>
            <c:extLst xmlns:c16r2="http://schemas.microsoft.com/office/drawing/2015/06/chart">
              <c:ext xmlns:c16="http://schemas.microsoft.com/office/drawing/2014/chart" uri="{C3380CC4-5D6E-409C-BE32-E72D297353CC}">
                <c16:uniqueId val="{00000007-168A-4D52-9E91-A3F009C20C47}"/>
              </c:ext>
            </c:extLst>
          </c:dPt>
          <c:dPt>
            <c:idx val="4"/>
            <c:bubble3D val="0"/>
            <c:spPr>
              <a:gradFill>
                <a:gsLst>
                  <a:gs pos="0">
                    <a:srgbClr val="FE4444"/>
                  </a:gs>
                  <a:gs pos="100000">
                    <a:srgbClr val="832B2B"/>
                  </a:gs>
                </a:gsLst>
                <a:lin scaled="0"/>
              </a:gradFill>
              <a:ln>
                <a:noFill/>
              </a:ln>
              <a:effectLst/>
            </c:spPr>
            <c:extLst xmlns:c16r2="http://schemas.microsoft.com/office/drawing/2015/06/chart">
              <c:ext xmlns:c16="http://schemas.microsoft.com/office/drawing/2014/chart" uri="{C3380CC4-5D6E-409C-BE32-E72D297353CC}">
                <c16:uniqueId val="{00000009-168A-4D52-9E91-A3F009C20C47}"/>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168A-4D52-9E91-A3F009C20C47}"/>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168A-4D52-9E91-A3F009C20C47}"/>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168A-4D52-9E91-A3F009C20C47}"/>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168A-4D52-9E91-A3F009C20C47}"/>
              </c:ext>
            </c:extLst>
          </c:dPt>
          <c:dLbls>
            <c:dLbl>
              <c:idx val="0"/>
              <c:layout>
                <c:manualLayout>
                  <c:x val="3.4562211981566802E-2"/>
                  <c:y val="-6.75878642234905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68A-4D52-9E91-A3F009C20C47}"/>
                </c:ext>
              </c:extLst>
            </c:dLbl>
            <c:dLbl>
              <c:idx val="6"/>
              <c:layout>
                <c:manualLayout>
                  <c:x val="-4.9626006904487902E-2"/>
                  <c:y val="-7.8852508260739002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168A-4D52-9E91-A3F009C20C47}"/>
                </c:ext>
              </c:extLst>
            </c:dLbl>
            <c:dLbl>
              <c:idx val="7"/>
              <c:layout>
                <c:manualLayout>
                  <c:x val="3.3443613348676599E-2"/>
                  <c:y val="-9.011715229798740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168A-4D52-9E91-A3F009C20C47}"/>
                </c:ext>
              </c:extLst>
            </c:dLbl>
            <c:dLbl>
              <c:idx val="8"/>
              <c:layout>
                <c:manualLayout>
                  <c:x val="6.9044879171461501E-2"/>
                  <c:y val="-2.70351456893962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168A-4D52-9E91-A3F009C20C47}"/>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'Cabo Verde Estatisticas'!$A$115:$A$123</c:f>
              <c:strCache>
                <c:ptCount val="9"/>
                <c:pt idx="0">
                  <c:v>Produtos agrícolas</c:v>
                </c:pt>
                <c:pt idx="1">
                  <c:v>Apenas alimentos</c:v>
                </c:pt>
                <c:pt idx="2">
                  <c:v>Petróleo e produtos de mineração</c:v>
                </c:pt>
                <c:pt idx="3">
                  <c:v>Produtos manufaturados</c:v>
                </c:pt>
                <c:pt idx="4">
                  <c:v>Ferro e aço</c:v>
                </c:pt>
                <c:pt idx="5">
                  <c:v>Produtos química e farmacêuticos</c:v>
                </c:pt>
                <c:pt idx="6">
                  <c:v>Produtos farmacêuticos</c:v>
                </c:pt>
                <c:pt idx="7">
                  <c:v>Têxteis</c:v>
                </c:pt>
                <c:pt idx="8">
                  <c:v>Vestuários</c:v>
                </c:pt>
              </c:strCache>
            </c:strRef>
          </c:cat>
          <c:val>
            <c:numRef>
              <c:f>'Cabo Verde Estatisticas'!$B$115:$B$123</c:f>
              <c:numCache>
                <c:formatCode>"$"#,##0</c:formatCode>
                <c:ptCount val="9"/>
                <c:pt idx="0">
                  <c:v>162913983</c:v>
                </c:pt>
                <c:pt idx="1">
                  <c:v>152834099</c:v>
                </c:pt>
                <c:pt idx="2">
                  <c:v>81275249</c:v>
                </c:pt>
                <c:pt idx="3">
                  <c:v>317638959</c:v>
                </c:pt>
                <c:pt idx="4">
                  <c:v>16889708</c:v>
                </c:pt>
                <c:pt idx="5">
                  <c:v>40776288</c:v>
                </c:pt>
                <c:pt idx="6">
                  <c:v>8031503</c:v>
                </c:pt>
                <c:pt idx="7">
                  <c:v>4439535</c:v>
                </c:pt>
                <c:pt idx="8">
                  <c:v>3781759</c:v>
                </c:pt>
              </c:numCache>
            </c:numRef>
          </c:val>
          <c:extLst xmlns:c16r2="http://schemas.microsoft.com/office/drawing/2015/06/chart">
            <c:ext xmlns:c16="http://schemas.microsoft.com/office/drawing/2014/chart" uri="{C3380CC4-5D6E-409C-BE32-E72D297353CC}">
              <c16:uniqueId val="{00000012-168A-4D52-9E91-A3F009C20C47}"/>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2295742232451101E-3"/>
          <c:y val="0.89856871546239092"/>
          <c:w val="0.99554085155351002"/>
          <c:h val="9.6925446871169746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a:solidFill>
                  <a:srgbClr val="00B0F0"/>
                </a:solidFill>
                <a:latin typeface="Arial Narrow" panose="020B0606020202030204" pitchFamily="34" charset="0"/>
              </a:rPr>
              <a:t>As exportações </a:t>
            </a:r>
            <a:r>
              <a:rPr lang="pt-PT" sz="1200" baseline="0">
                <a:solidFill>
                  <a:srgbClr val="00B0F0"/>
                </a:solidFill>
                <a:latin typeface="Arial Narrow" panose="020B0606020202030204" pitchFamily="34" charset="0"/>
              </a:rPr>
              <a:t>de</a:t>
            </a:r>
            <a:r>
              <a:rPr lang="pt-PT" sz="1200">
                <a:solidFill>
                  <a:srgbClr val="00B0F0"/>
                </a:solidFill>
                <a:latin typeface="Arial Narrow" panose="020B0606020202030204" pitchFamily="34" charset="0"/>
              </a:rPr>
              <a:t> bens de Cabo Verde</a:t>
            </a:r>
          </a:p>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a:solidFill>
                  <a:srgbClr val="00B0F0"/>
                </a:solidFill>
                <a:latin typeface="Arial Narrow" panose="020B0606020202030204" pitchFamily="34" charset="0"/>
              </a:rPr>
              <a:t>2015</a:t>
            </a:r>
          </a:p>
        </c:rich>
      </c:tx>
      <c:layout>
        <c:manualLayout>
          <c:xMode val="edge"/>
          <c:yMode val="edge"/>
          <c:x val="0.70065713331258705"/>
          <c:y val="6.3435263500325301E-2"/>
        </c:manualLayout>
      </c:layout>
      <c:overlay val="0"/>
      <c:spPr>
        <a:noFill/>
        <a:ln>
          <a:noFill/>
        </a:ln>
        <a:effectLst/>
      </c:spPr>
    </c:title>
    <c:autoTitleDeleted val="0"/>
    <c:plotArea>
      <c:layout>
        <c:manualLayout>
          <c:layoutTarget val="inner"/>
          <c:xMode val="edge"/>
          <c:yMode val="edge"/>
          <c:x val="0.26934791553668613"/>
          <c:y val="0.200715679895901"/>
          <c:w val="0.53714845917419463"/>
          <c:h val="0.59911126779759061"/>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5763-4E56-8A38-CA1FC8DBD268}"/>
              </c:ext>
            </c:extLst>
          </c:dPt>
          <c:dPt>
            <c:idx val="1"/>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5763-4E56-8A38-CA1FC8DBD268}"/>
              </c:ext>
            </c:extLst>
          </c:dPt>
          <c:dPt>
            <c:idx val="2"/>
            <c:bubble3D val="0"/>
            <c:spPr>
              <a:solidFill>
                <a:srgbClr val="FFC000"/>
              </a:solidFill>
              <a:ln>
                <a:noFill/>
              </a:ln>
              <a:effectLst/>
            </c:spPr>
            <c:extLst xmlns:c16r2="http://schemas.microsoft.com/office/drawing/2015/06/chart">
              <c:ext xmlns:c16="http://schemas.microsoft.com/office/drawing/2014/chart" uri="{C3380CC4-5D6E-409C-BE32-E72D297353CC}">
                <c16:uniqueId val="{00000005-5763-4E56-8A38-CA1FC8DBD268}"/>
              </c:ext>
            </c:extLst>
          </c:dPt>
          <c:dPt>
            <c:idx val="3"/>
            <c:bubble3D val="0"/>
            <c:spPr>
              <a:solidFill>
                <a:srgbClr val="92D050"/>
              </a:solidFill>
              <a:ln>
                <a:noFill/>
              </a:ln>
              <a:effectLst/>
            </c:spPr>
            <c:extLst xmlns:c16r2="http://schemas.microsoft.com/office/drawing/2015/06/chart">
              <c:ext xmlns:c16="http://schemas.microsoft.com/office/drawing/2014/chart" uri="{C3380CC4-5D6E-409C-BE32-E72D297353CC}">
                <c16:uniqueId val="{00000007-5763-4E56-8A38-CA1FC8DBD268}"/>
              </c:ext>
            </c:extLst>
          </c:dPt>
          <c:dPt>
            <c:idx val="4"/>
            <c:bubble3D val="0"/>
            <c:spPr>
              <a:gradFill>
                <a:gsLst>
                  <a:gs pos="0">
                    <a:srgbClr val="FE4444"/>
                  </a:gs>
                  <a:gs pos="100000">
                    <a:srgbClr val="832B2B"/>
                  </a:gs>
                </a:gsLst>
                <a:lin scaled="0"/>
              </a:gradFill>
              <a:ln>
                <a:noFill/>
              </a:ln>
              <a:effectLst/>
            </c:spPr>
            <c:extLst xmlns:c16r2="http://schemas.microsoft.com/office/drawing/2015/06/chart">
              <c:ext xmlns:c16="http://schemas.microsoft.com/office/drawing/2014/chart" uri="{C3380CC4-5D6E-409C-BE32-E72D297353CC}">
                <c16:uniqueId val="{00000009-5763-4E56-8A38-CA1FC8DBD268}"/>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5763-4E56-8A38-CA1FC8DBD268}"/>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5763-4E56-8A38-CA1FC8DBD268}"/>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5763-4E56-8A38-CA1FC8DBD268}"/>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5763-4E56-8A38-CA1FC8DBD268}"/>
              </c:ext>
            </c:extLst>
          </c:dPt>
          <c:dLbls>
            <c:dLbl>
              <c:idx val="2"/>
              <c:layout>
                <c:manualLayout>
                  <c:x val="-4.9288061336254102E-2"/>
                  <c:y val="2.41623711340205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5763-4E56-8A38-CA1FC8DBD268}"/>
                </c:ext>
              </c:extLst>
            </c:dLbl>
            <c:dLbl>
              <c:idx val="3"/>
              <c:layout>
                <c:manualLayout>
                  <c:x val="-0.10074220003871499"/>
                  <c:y val="-4.95037779447171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5763-4E56-8A38-CA1FC8DBD268}"/>
                </c:ext>
              </c:extLst>
            </c:dLbl>
            <c:dLbl>
              <c:idx val="4"/>
              <c:layout>
                <c:manualLayout>
                  <c:x val="-9.9671412924424996E-2"/>
                  <c:y val="-3.6243556701030903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5763-4E56-8A38-CA1FC8DBD268}"/>
                </c:ext>
              </c:extLst>
            </c:dLbl>
            <c:dLbl>
              <c:idx val="5"/>
              <c:layout>
                <c:manualLayout>
                  <c:x val="-8.1795148868812603E-2"/>
                  <c:y val="-8.6677986806538307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5763-4E56-8A38-CA1FC8DBD268}"/>
                </c:ext>
              </c:extLst>
            </c:dLbl>
            <c:dLbl>
              <c:idx val="6"/>
              <c:layout>
                <c:manualLayout>
                  <c:x val="-1.6613127310952599E-2"/>
                  <c:y val="-9.681454953081719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5763-4E56-8A38-CA1FC8DBD268}"/>
                </c:ext>
              </c:extLst>
            </c:dLbl>
            <c:dLbl>
              <c:idx val="7"/>
              <c:layout>
                <c:manualLayout>
                  <c:x val="1.6129190342823001E-2"/>
                  <c:y val="-0.1478856589017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5763-4E56-8A38-CA1FC8DBD268}"/>
                </c:ext>
              </c:extLst>
            </c:dLbl>
            <c:dLbl>
              <c:idx val="8"/>
              <c:layout>
                <c:manualLayout>
                  <c:x val="5.2274993812957402E-2"/>
                  <c:y val="-0.107021854395697"/>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5763-4E56-8A38-CA1FC8DBD268}"/>
                </c:ext>
              </c:extLst>
            </c:dLbl>
            <c:numFmt formatCode="0.00%" sourceLinked="0"/>
            <c:spPr>
              <a:noFill/>
              <a:ln>
                <a:noFill/>
              </a:ln>
              <a:effectLst>
                <a:outerShdw blurRad="50800" dist="50800" dir="5400000" algn="ctr" rotWithShape="0">
                  <a:schemeClr val="bg1">
                    <a:alpha val="100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'Cabo Verde Estatisticas'!$A$134:$A$142</c:f>
              <c:strCache>
                <c:ptCount val="9"/>
                <c:pt idx="0">
                  <c:v>Produtos agrícolas</c:v>
                </c:pt>
                <c:pt idx="1">
                  <c:v>Apenas alimentos</c:v>
                </c:pt>
                <c:pt idx="2">
                  <c:v>Petróleo e produtos de mineração</c:v>
                </c:pt>
                <c:pt idx="3">
                  <c:v>Produtos manufaturados</c:v>
                </c:pt>
                <c:pt idx="4">
                  <c:v>Ferro e aço</c:v>
                </c:pt>
                <c:pt idx="5">
                  <c:v>Produtos química e farmacêuticos</c:v>
                </c:pt>
                <c:pt idx="6">
                  <c:v>Produtos farmacêuticos</c:v>
                </c:pt>
                <c:pt idx="7">
                  <c:v>Têxteis</c:v>
                </c:pt>
                <c:pt idx="8">
                  <c:v>Vestuários</c:v>
                </c:pt>
              </c:strCache>
            </c:strRef>
          </c:cat>
          <c:val>
            <c:numRef>
              <c:f>'Cabo Verde Estatisticas'!$B$134:$B$142</c:f>
              <c:numCache>
                <c:formatCode>"$"#,##0;\-"$"#,##0</c:formatCode>
                <c:ptCount val="9"/>
                <c:pt idx="0">
                  <c:v>52733696</c:v>
                </c:pt>
                <c:pt idx="1">
                  <c:v>52691110</c:v>
                </c:pt>
                <c:pt idx="2">
                  <c:v>50000</c:v>
                </c:pt>
                <c:pt idx="3">
                  <c:v>4040943</c:v>
                </c:pt>
                <c:pt idx="4">
                  <c:v>91466</c:v>
                </c:pt>
                <c:pt idx="5">
                  <c:v>692203</c:v>
                </c:pt>
                <c:pt idx="6">
                  <c:v>67257</c:v>
                </c:pt>
                <c:pt idx="7">
                  <c:v>253979</c:v>
                </c:pt>
                <c:pt idx="8">
                  <c:v>5537266</c:v>
                </c:pt>
              </c:numCache>
            </c:numRef>
          </c:val>
          <c:extLst xmlns:c16r2="http://schemas.microsoft.com/office/drawing/2015/06/chart">
            <c:ext xmlns:c16="http://schemas.microsoft.com/office/drawing/2014/chart" uri="{C3380CC4-5D6E-409C-BE32-E72D297353CC}">
              <c16:uniqueId val="{00000012-5763-4E56-8A38-CA1FC8DBD268}"/>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23713646532438E-3"/>
          <c:y val="0.89926195105262718"/>
          <c:w val="0.99552572706935105"/>
          <c:h val="9.5858400852226106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dirty="0">
                <a:solidFill>
                  <a:srgbClr val="00B0F0"/>
                </a:solidFill>
                <a:latin typeface="Arial Narrow" panose="020B0606020202030204" pitchFamily="34" charset="0"/>
              </a:rPr>
              <a:t>As importações </a:t>
            </a:r>
            <a:r>
              <a:rPr lang="pt-PT" sz="1200" baseline="0" dirty="0">
                <a:solidFill>
                  <a:srgbClr val="00B0F0"/>
                </a:solidFill>
                <a:latin typeface="Arial Narrow" panose="020B0606020202030204" pitchFamily="34" charset="0"/>
              </a:rPr>
              <a:t>de</a:t>
            </a:r>
            <a:r>
              <a:rPr lang="pt-PT" sz="1200" dirty="0">
                <a:solidFill>
                  <a:srgbClr val="00B0F0"/>
                </a:solidFill>
                <a:latin typeface="Arial Narrow" panose="020B0606020202030204" pitchFamily="34" charset="0"/>
              </a:rPr>
              <a:t> serviços de Cabo Verde</a:t>
            </a:r>
          </a:p>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dirty="0">
                <a:solidFill>
                  <a:srgbClr val="00B0F0"/>
                </a:solidFill>
                <a:latin typeface="Arial Narrow" panose="020B0606020202030204" pitchFamily="34" charset="0"/>
              </a:rPr>
              <a:t>2015</a:t>
            </a:r>
          </a:p>
        </c:rich>
      </c:tx>
      <c:layout>
        <c:manualLayout>
          <c:xMode val="edge"/>
          <c:yMode val="edge"/>
          <c:x val="0.56875724934383209"/>
          <c:y val="1.9079601077809389E-2"/>
        </c:manualLayout>
      </c:layout>
      <c:overlay val="0"/>
      <c:spPr>
        <a:noFill/>
        <a:ln>
          <a:noFill/>
        </a:ln>
        <a:effectLst/>
      </c:spPr>
    </c:title>
    <c:autoTitleDeleted val="0"/>
    <c:plotArea>
      <c:layout>
        <c:manualLayout>
          <c:layoutTarget val="inner"/>
          <c:xMode val="edge"/>
          <c:yMode val="edge"/>
          <c:x val="0.17873822572178477"/>
          <c:y val="0.20293341575815996"/>
          <c:w val="0.53690204724409452"/>
          <c:h val="0.55815665257411684"/>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5763-4E56-8A38-CA1FC8DBD268}"/>
              </c:ext>
            </c:extLst>
          </c:dPt>
          <c:dPt>
            <c:idx val="1"/>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5763-4E56-8A38-CA1FC8DBD268}"/>
              </c:ext>
            </c:extLst>
          </c:dPt>
          <c:dPt>
            <c:idx val="2"/>
            <c:bubble3D val="0"/>
            <c:spPr>
              <a:solidFill>
                <a:srgbClr val="FFC000"/>
              </a:solidFill>
              <a:ln>
                <a:noFill/>
              </a:ln>
              <a:effectLst/>
            </c:spPr>
            <c:extLst xmlns:c16r2="http://schemas.microsoft.com/office/drawing/2015/06/chart">
              <c:ext xmlns:c16="http://schemas.microsoft.com/office/drawing/2014/chart" uri="{C3380CC4-5D6E-409C-BE32-E72D297353CC}">
                <c16:uniqueId val="{00000005-5763-4E56-8A38-CA1FC8DBD268}"/>
              </c:ext>
            </c:extLst>
          </c:dPt>
          <c:dPt>
            <c:idx val="3"/>
            <c:bubble3D val="0"/>
            <c:spPr>
              <a:solidFill>
                <a:srgbClr val="92D050"/>
              </a:solidFill>
              <a:ln>
                <a:noFill/>
              </a:ln>
              <a:effectLst/>
            </c:spPr>
            <c:extLst xmlns:c16r2="http://schemas.microsoft.com/office/drawing/2015/06/chart">
              <c:ext xmlns:c16="http://schemas.microsoft.com/office/drawing/2014/chart" uri="{C3380CC4-5D6E-409C-BE32-E72D297353CC}">
                <c16:uniqueId val="{00000007-5763-4E56-8A38-CA1FC8DBD268}"/>
              </c:ext>
            </c:extLst>
          </c:dPt>
          <c:dPt>
            <c:idx val="4"/>
            <c:bubble3D val="0"/>
            <c:spPr>
              <a:solidFill>
                <a:srgbClr val="00B4B2"/>
              </a:solidFill>
              <a:ln>
                <a:noFill/>
              </a:ln>
              <a:effectLst/>
            </c:spPr>
            <c:extLst xmlns:c16r2="http://schemas.microsoft.com/office/drawing/2015/06/chart">
              <c:ext xmlns:c16="http://schemas.microsoft.com/office/drawing/2014/chart" uri="{C3380CC4-5D6E-409C-BE32-E72D297353CC}">
                <c16:uniqueId val="{00000009-5763-4E56-8A38-CA1FC8DBD268}"/>
              </c:ext>
            </c:extLst>
          </c:dPt>
          <c:dPt>
            <c:idx val="5"/>
            <c:bubble3D val="0"/>
            <c:spPr>
              <a:solidFill>
                <a:srgbClr val="7030A0"/>
              </a:solidFill>
              <a:ln>
                <a:noFill/>
              </a:ln>
              <a:effectLst/>
            </c:spPr>
            <c:extLst xmlns:c16r2="http://schemas.microsoft.com/office/drawing/2015/06/chart">
              <c:ext xmlns:c16="http://schemas.microsoft.com/office/drawing/2014/chart" uri="{C3380CC4-5D6E-409C-BE32-E72D297353CC}">
                <c16:uniqueId val="{0000000B-5763-4E56-8A38-CA1FC8DBD268}"/>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5763-4E56-8A38-CA1FC8DBD268}"/>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5763-4E56-8A38-CA1FC8DBD268}"/>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5763-4E56-8A38-CA1FC8DBD268}"/>
              </c:ext>
            </c:extLst>
          </c:dPt>
          <c:dLbls>
            <c:dLbl>
              <c:idx val="2"/>
              <c:layout>
                <c:manualLayout>
                  <c:x val="-4.9288061336254102E-2"/>
                  <c:y val="2.41623711340205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5763-4E56-8A38-CA1FC8DBD268}"/>
                </c:ext>
              </c:extLst>
            </c:dLbl>
            <c:dLbl>
              <c:idx val="3"/>
              <c:layout>
                <c:manualLayout>
                  <c:x val="-0.10074220003871499"/>
                  <c:y val="-4.95037779447171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5763-4E56-8A38-CA1FC8DBD268}"/>
                </c:ext>
              </c:extLst>
            </c:dLbl>
            <c:dLbl>
              <c:idx val="4"/>
              <c:layout>
                <c:manualLayout>
                  <c:x val="-9.9671412924424996E-2"/>
                  <c:y val="-3.6243556701030903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5763-4E56-8A38-CA1FC8DBD268}"/>
                </c:ext>
              </c:extLst>
            </c:dLbl>
            <c:dLbl>
              <c:idx val="5"/>
              <c:layout>
                <c:manualLayout>
                  <c:x val="-8.1795148868812603E-2"/>
                  <c:y val="-8.6677986806538307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5763-4E56-8A38-CA1FC8DBD268}"/>
                </c:ext>
              </c:extLst>
            </c:dLbl>
            <c:dLbl>
              <c:idx val="6"/>
              <c:layout>
                <c:manualLayout>
                  <c:x val="-1.6613127310952599E-2"/>
                  <c:y val="-9.681454953081719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5763-4E56-8A38-CA1FC8DBD268}"/>
                </c:ext>
              </c:extLst>
            </c:dLbl>
            <c:dLbl>
              <c:idx val="7"/>
              <c:layout>
                <c:manualLayout>
                  <c:x val="1.6129190342823001E-2"/>
                  <c:y val="-0.1478856589017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5763-4E56-8A38-CA1FC8DBD268}"/>
                </c:ext>
              </c:extLst>
            </c:dLbl>
            <c:dLbl>
              <c:idx val="8"/>
              <c:layout>
                <c:manualLayout>
                  <c:x val="5.2274993812957402E-2"/>
                  <c:y val="-0.107021854395697"/>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5763-4E56-8A38-CA1FC8DBD268}"/>
                </c:ext>
              </c:extLst>
            </c:dLbl>
            <c:numFmt formatCode="0.00%" sourceLinked="0"/>
            <c:spPr>
              <a:noFill/>
              <a:ln>
                <a:noFill/>
              </a:ln>
              <a:effectLst>
                <a:outerShdw blurRad="50800" dist="50800" dir="5400000" algn="ctr" rotWithShape="0">
                  <a:schemeClr val="bg1">
                    <a:alpha val="100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'Cabo Verde Estatisticas'!$A$155:$A$163</c:f>
              <c:strCache>
                <c:ptCount val="9"/>
                <c:pt idx="0">
                  <c:v>Transportes</c:v>
                </c:pt>
                <c:pt idx="1">
                  <c:v>Viagens</c:v>
                </c:pt>
                <c:pt idx="2">
                  <c:v>Construção</c:v>
                </c:pt>
                <c:pt idx="3">
                  <c:v>Seguros  e serviços de pensão</c:v>
                </c:pt>
                <c:pt idx="4">
                  <c:v>Serviços financeiros</c:v>
                </c:pt>
                <c:pt idx="5">
                  <c:v>Telecomunicação, TI e informática</c:v>
                </c:pt>
                <c:pt idx="6">
                  <c:v>Outros serviços de escritório</c:v>
                </c:pt>
                <c:pt idx="7">
                  <c:v>Serviços pessoais, culturais e recreativos</c:v>
                </c:pt>
                <c:pt idx="8">
                  <c:v>Serviços governamentais</c:v>
                </c:pt>
              </c:strCache>
            </c:strRef>
          </c:cat>
          <c:val>
            <c:numRef>
              <c:f>'Cabo Verde Estatisticas'!$B$155:$B$163</c:f>
              <c:numCache>
                <c:formatCode>"$"#,##0;\-"$"#,##0</c:formatCode>
                <c:ptCount val="9"/>
                <c:pt idx="0">
                  <c:v>76390000</c:v>
                </c:pt>
                <c:pt idx="1">
                  <c:v>100815000</c:v>
                </c:pt>
                <c:pt idx="2">
                  <c:v>2064000</c:v>
                </c:pt>
                <c:pt idx="3">
                  <c:v>12034000</c:v>
                </c:pt>
                <c:pt idx="4">
                  <c:v>5482000</c:v>
                </c:pt>
                <c:pt idx="5">
                  <c:v>15955000</c:v>
                </c:pt>
                <c:pt idx="6">
                  <c:v>63209000</c:v>
                </c:pt>
                <c:pt idx="7">
                  <c:v>210000</c:v>
                </c:pt>
                <c:pt idx="8">
                  <c:v>5878000</c:v>
                </c:pt>
              </c:numCache>
            </c:numRef>
          </c:val>
          <c:extLst xmlns:c16r2="http://schemas.microsoft.com/office/drawing/2015/06/chart">
            <c:ext xmlns:c16="http://schemas.microsoft.com/office/drawing/2014/chart" uri="{C3380CC4-5D6E-409C-BE32-E72D297353CC}">
              <c16:uniqueId val="{00000012-5763-4E56-8A38-CA1FC8DBD268}"/>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23713646532438E-3"/>
          <c:y val="0.83101234102224253"/>
          <c:w val="0.99552572706935105"/>
          <c:h val="0.1641080044635139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charset="0"/>
                <a:ea typeface="Arial Narrow" panose="020B0606020202030204" charset="0"/>
                <a:cs typeface="Arial Narrow" panose="020B0606020202030204" charset="0"/>
                <a:sym typeface="Arial Narrow" panose="020B0606020202030204" charset="0"/>
              </a:defRPr>
            </a:pPr>
            <a:r>
              <a:rPr lang="pt-PT" sz="1200" b="0" i="0" baseline="0" dirty="0" smtClean="0">
                <a:effectLst/>
              </a:rPr>
              <a:t>As exportações de serviços de Cabo Verde</a:t>
            </a:r>
            <a:endParaRPr lang="pt-PT" sz="1200" dirty="0" smtClean="0">
              <a:effectLst/>
            </a:endParaRPr>
          </a:p>
          <a:p>
            <a:pPr defTabSz="914400">
              <a:defRPr lang="pt-PT" sz="1200" b="0" i="0" u="none" strike="noStrike" kern="1200" spc="0" baseline="0">
                <a:solidFill>
                  <a:srgbClr val="00B0F0"/>
                </a:solidFill>
                <a:latin typeface="Arial Narrow" panose="020B0606020202030204" charset="0"/>
                <a:ea typeface="Arial Narrow" panose="020B0606020202030204" charset="0"/>
                <a:cs typeface="Arial Narrow" panose="020B0606020202030204" charset="0"/>
                <a:sym typeface="Arial Narrow" panose="020B0606020202030204" charset="0"/>
              </a:defRPr>
            </a:pPr>
            <a:r>
              <a:rPr lang="pt-PT" sz="1200" dirty="0" smtClean="0">
                <a:solidFill>
                  <a:srgbClr val="00B0F0"/>
                </a:solidFill>
                <a:latin typeface="Arial Narrow" panose="020B0606020202030204" charset="0"/>
                <a:ea typeface="Arial Narrow" panose="020B0606020202030204" charset="0"/>
                <a:cs typeface="Arial Narrow" panose="020B0606020202030204" charset="0"/>
                <a:sym typeface="Arial Narrow" panose="020B0606020202030204" charset="0"/>
              </a:rPr>
              <a:t>2015</a:t>
            </a:r>
            <a:endParaRPr lang="pt-PT" sz="1200" dirty="0">
              <a:solidFill>
                <a:srgbClr val="00B0F0"/>
              </a:solidFill>
              <a:latin typeface="Arial Narrow" panose="020B0606020202030204" charset="0"/>
              <a:ea typeface="Arial Narrow" panose="020B0606020202030204" charset="0"/>
              <a:cs typeface="Arial Narrow" panose="020B0606020202030204" charset="0"/>
              <a:sym typeface="Arial Narrow" panose="020B0606020202030204" charset="0"/>
            </a:endParaRPr>
          </a:p>
        </c:rich>
      </c:tx>
      <c:layout>
        <c:manualLayout>
          <c:xMode val="edge"/>
          <c:yMode val="edge"/>
          <c:x val="0.56566462167689158"/>
          <c:y val="4.9867158521831557E-3"/>
        </c:manualLayout>
      </c:layout>
      <c:overlay val="0"/>
      <c:spPr>
        <a:noFill/>
        <a:ln>
          <a:noFill/>
        </a:ln>
        <a:effectLst/>
      </c:spPr>
    </c:title>
    <c:autoTitleDeleted val="0"/>
    <c:plotArea>
      <c:layout>
        <c:manualLayout>
          <c:layoutTarget val="inner"/>
          <c:xMode val="edge"/>
          <c:yMode val="edge"/>
          <c:x val="0.21396244947909118"/>
          <c:y val="0.12632978723404301"/>
          <c:w val="0.61665877654863699"/>
          <c:h val="0.66991639068619258"/>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9697-4643-8990-BAB73A0A3C57}"/>
              </c:ext>
            </c:extLst>
          </c:dPt>
          <c:dPt>
            <c:idx val="1"/>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9697-4643-8990-BAB73A0A3C57}"/>
              </c:ext>
            </c:extLst>
          </c:dPt>
          <c:dPt>
            <c:idx val="2"/>
            <c:bubble3D val="0"/>
            <c:spPr>
              <a:solidFill>
                <a:srgbClr val="FFC000"/>
              </a:solidFill>
              <a:ln>
                <a:noFill/>
              </a:ln>
              <a:effectLst/>
            </c:spPr>
            <c:extLst xmlns:c16r2="http://schemas.microsoft.com/office/drawing/2015/06/chart">
              <c:ext xmlns:c16="http://schemas.microsoft.com/office/drawing/2014/chart" uri="{C3380CC4-5D6E-409C-BE32-E72D297353CC}">
                <c16:uniqueId val="{00000005-9697-4643-8990-BAB73A0A3C57}"/>
              </c:ext>
            </c:extLst>
          </c:dPt>
          <c:dPt>
            <c:idx val="3"/>
            <c:bubble3D val="0"/>
            <c:spPr>
              <a:solidFill>
                <a:srgbClr val="92D050"/>
              </a:solidFill>
              <a:ln>
                <a:noFill/>
              </a:ln>
              <a:effectLst/>
            </c:spPr>
            <c:extLst xmlns:c16r2="http://schemas.microsoft.com/office/drawing/2015/06/chart">
              <c:ext xmlns:c16="http://schemas.microsoft.com/office/drawing/2014/chart" uri="{C3380CC4-5D6E-409C-BE32-E72D297353CC}">
                <c16:uniqueId val="{00000007-9697-4643-8990-BAB73A0A3C57}"/>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9697-4643-8990-BAB73A0A3C57}"/>
              </c:ext>
            </c:extLst>
          </c:dPt>
          <c:dPt>
            <c:idx val="5"/>
            <c:bubble3D val="0"/>
            <c:spPr>
              <a:solidFill>
                <a:srgbClr val="7030A0"/>
              </a:solidFill>
              <a:ln>
                <a:noFill/>
              </a:ln>
              <a:effectLst/>
            </c:spPr>
            <c:extLst xmlns:c16r2="http://schemas.microsoft.com/office/drawing/2015/06/chart">
              <c:ext xmlns:c16="http://schemas.microsoft.com/office/drawing/2014/chart" uri="{C3380CC4-5D6E-409C-BE32-E72D297353CC}">
                <c16:uniqueId val="{0000000B-9697-4643-8990-BAB73A0A3C57}"/>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9697-4643-8990-BAB73A0A3C57}"/>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9697-4643-8990-BAB73A0A3C57}"/>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9697-4643-8990-BAB73A0A3C57}"/>
              </c:ext>
            </c:extLst>
          </c:dPt>
          <c:dLbls>
            <c:dLbl>
              <c:idx val="2"/>
              <c:layout>
                <c:manualLayout>
                  <c:x val="-0.10229987523593401"/>
                  <c:y val="7.4800531914893604E-3"/>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697-4643-8990-BAB73A0A3C57}"/>
                </c:ext>
              </c:extLst>
            </c:dLbl>
            <c:dLbl>
              <c:idx val="3"/>
              <c:layout>
                <c:manualLayout>
                  <c:x val="-6.4346011587784996E-2"/>
                  <c:y val="-3.9893617021276598E-2"/>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9697-4643-8990-BAB73A0A3C57}"/>
                </c:ext>
              </c:extLst>
            </c:dLbl>
            <c:dLbl>
              <c:idx val="4"/>
              <c:layout>
                <c:manualLayout>
                  <c:x val="-3.8067349926793601E-2"/>
                  <c:y val="-0.11469414893617"/>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9697-4643-8990-BAB73A0A3C57}"/>
                </c:ext>
              </c:extLst>
            </c:dLbl>
            <c:dLbl>
              <c:idx val="5"/>
              <c:layout>
                <c:manualLayout>
                  <c:x val="0"/>
                  <c:y val="-0.11469414893617"/>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9697-4643-8990-BAB73A0A3C57}"/>
                </c:ext>
              </c:extLst>
            </c:dLbl>
            <c:dLbl>
              <c:idx val="7"/>
              <c:layout>
                <c:manualLayout>
                  <c:x val="4.3923865300146397E-3"/>
                  <c:y val="-0.10970744680851099"/>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9697-4643-8990-BAB73A0A3C57}"/>
                </c:ext>
              </c:extLst>
            </c:dLbl>
            <c:dLbl>
              <c:idx val="8"/>
              <c:layout>
                <c:manualLayout>
                  <c:x val="1.61054172767204E-2"/>
                  <c:y val="-3.2413563829787197E-2"/>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9697-4643-8990-BAB73A0A3C57}"/>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'Cabo Verde Estatisticas'!$A$168:$A$176</c:f>
              <c:strCache>
                <c:ptCount val="9"/>
                <c:pt idx="0">
                  <c:v>Transportes</c:v>
                </c:pt>
                <c:pt idx="1">
                  <c:v>Viagens</c:v>
                </c:pt>
                <c:pt idx="2">
                  <c:v>Construção</c:v>
                </c:pt>
                <c:pt idx="3">
                  <c:v>Seguros  e serviços de pensão</c:v>
                </c:pt>
                <c:pt idx="4">
                  <c:v>Serviços financeiros</c:v>
                </c:pt>
                <c:pt idx="5">
                  <c:v>Telecomunicação, TI e informática</c:v>
                </c:pt>
                <c:pt idx="6">
                  <c:v>Outros serviços de escritório</c:v>
                </c:pt>
                <c:pt idx="7">
                  <c:v>Serviços pessoais, culturais e recreativos</c:v>
                </c:pt>
                <c:pt idx="8">
                  <c:v>Serviços governamentais</c:v>
                </c:pt>
              </c:strCache>
            </c:strRef>
          </c:cat>
          <c:val>
            <c:numRef>
              <c:f>'Cabo Verde Estatisticas'!$B$168:$B$176</c:f>
              <c:numCache>
                <c:formatCode>"$"#,##0;\-"$"#,##0</c:formatCode>
                <c:ptCount val="9"/>
                <c:pt idx="0">
                  <c:v>95363000</c:v>
                </c:pt>
                <c:pt idx="1">
                  <c:v>351501000</c:v>
                </c:pt>
                <c:pt idx="2">
                  <c:v>462000</c:v>
                </c:pt>
                <c:pt idx="3">
                  <c:v>3729000</c:v>
                </c:pt>
                <c:pt idx="4">
                  <c:v>2090000</c:v>
                </c:pt>
                <c:pt idx="5">
                  <c:v>23839000</c:v>
                </c:pt>
                <c:pt idx="6">
                  <c:v>14638000</c:v>
                </c:pt>
                <c:pt idx="7">
                  <c:v>286000</c:v>
                </c:pt>
                <c:pt idx="8">
                  <c:v>20647000</c:v>
                </c:pt>
              </c:numCache>
            </c:numRef>
          </c:val>
          <c:extLst xmlns:c16r2="http://schemas.microsoft.com/office/drawing/2015/06/chart">
            <c:ext xmlns:c16="http://schemas.microsoft.com/office/drawing/2014/chart" uri="{C3380CC4-5D6E-409C-BE32-E72D297353CC}">
              <c16:uniqueId val="{00000012-9697-4643-8990-BAB73A0A3C57}"/>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90303851364428E-3"/>
          <c:y val="0.83942819148936199"/>
          <c:w val="0.99419392297271103"/>
          <c:h val="0.155585106382979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pt-PT" sz="1400" b="0" i="0" u="none" strike="noStrike" kern="1200" spc="0" baseline="0">
              <a:solidFill>
                <a:srgbClr val="00B0F0"/>
              </a:solidFill>
              <a:latin typeface="+mn-lt"/>
              <a:ea typeface="+mn-ea"/>
              <a:cs typeface="+mn-cs"/>
            </a:defRPr>
          </a:pPr>
          <a:endParaRPr lang="pt-PT"/>
        </a:p>
      </c:txPr>
    </c:title>
    <c:autoTitleDeleted val="0"/>
    <c:plotArea>
      <c:layout/>
      <c:lineChart>
        <c:grouping val="standard"/>
        <c:varyColors val="0"/>
        <c:ser>
          <c:idx val="0"/>
          <c:order val="0"/>
          <c:tx>
            <c:strRef>
              <c:f>'[CEDEAO PAIS POR PAIS VPT 2020.xlsx]Cabo Verde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0" vertOverflow="ellipsis" vert="horz" wrap="square" lIns="38100" tIns="19050" rIns="38100" bIns="323850" anchor="ctr" anchorCtr="1"/>
              <a:lstStyle/>
              <a:p>
                <a:pPr>
                  <a:defRPr lang="pt-PT" sz="900" b="0" i="0" u="none" strike="noStrike" kern="1200" baseline="0">
                    <a:solidFill>
                      <a:srgbClr val="00B0F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2020.xlsx]Cabo Verde Estatisticas'!$B$91:$K$91</c:f>
              <c:numCache>
                <c:formatCode>"$"#,##0;\-"$"#,##0</c:formatCode>
                <c:ptCount val="10"/>
                <c:pt idx="0">
                  <c:v>126003552.2</c:v>
                </c:pt>
                <c:pt idx="1">
                  <c:v>116200563.59999999</c:v>
                </c:pt>
                <c:pt idx="2">
                  <c:v>102246382.2</c:v>
                </c:pt>
                <c:pt idx="3">
                  <c:v>128009964.8</c:v>
                </c:pt>
                <c:pt idx="4">
                  <c:v>89297444</c:v>
                </c:pt>
                <c:pt idx="5">
                  <c:v>180589795.40000001</c:v>
                </c:pt>
                <c:pt idx="6">
                  <c:v>96071472.840000004</c:v>
                </c:pt>
                <c:pt idx="7">
                  <c:v>126312006.09999999</c:v>
                </c:pt>
                <c:pt idx="8">
                  <c:v>111711633.7</c:v>
                </c:pt>
                <c:pt idx="9">
                  <c:v>107974093.7</c:v>
                </c:pt>
              </c:numCache>
            </c:numRef>
          </c:val>
          <c:smooth val="0"/>
          <c:extLst xmlns:c16r2="http://schemas.microsoft.com/office/drawing/2015/06/chart">
            <c:ext xmlns:c16="http://schemas.microsoft.com/office/drawing/2014/chart" uri="{C3380CC4-5D6E-409C-BE32-E72D297353CC}">
              <c16:uniqueId val="{00000005-23F9-4EBC-810B-BF94689ACE69}"/>
            </c:ext>
          </c:extLst>
        </c:ser>
        <c:dLbls>
          <c:showLegendKey val="0"/>
          <c:showVal val="1"/>
          <c:showCatName val="0"/>
          <c:showSerName val="0"/>
          <c:showPercent val="0"/>
          <c:showBubbleSize val="0"/>
        </c:dLbls>
        <c:marker val="1"/>
        <c:smooth val="0"/>
        <c:axId val="214652416"/>
        <c:axId val="214920000"/>
      </c:lineChart>
      <c:catAx>
        <c:axId val="21465241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14920000"/>
        <c:crosses val="autoZero"/>
        <c:auto val="1"/>
        <c:lblAlgn val="ctr"/>
        <c:lblOffset val="100"/>
        <c:noMultiLvlLbl val="0"/>
      </c:catAx>
      <c:valAx>
        <c:axId val="21492000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14652416"/>
        <c:crosses val="autoZero"/>
        <c:crossBetween val="between"/>
      </c:valAx>
      <c:spPr>
        <a:noFill/>
        <a:ln>
          <a:noFill/>
        </a:ln>
        <a:effectLst/>
      </c:spPr>
    </c:plotArea>
    <c:plotVisOnly val="1"/>
    <c:dispBlanksAs val="gap"/>
    <c:showDLblsOverMax val="0"/>
  </c:chart>
  <c:spPr>
    <a:solidFill>
      <a:schemeClr val="bg1"/>
    </a:solidFill>
    <a:ln w="9525" cap="flat" cmpd="sng" algn="ctr">
      <a:solidFill>
        <a:srgbClr val="000000">
          <a:alpha val="0"/>
        </a:srgbClr>
      </a:solidFill>
      <a:round/>
    </a:ln>
    <a:effectLst/>
  </c:spPr>
  <c:txPr>
    <a:bodyPr/>
    <a:lstStyle/>
    <a:p>
      <a:pPr>
        <a:defRPr lang="pt-PT"/>
      </a:pPr>
      <a:endParaRPr lang="pt-PT"/>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chemeClr val="tx1">
                    <a:lumMod val="65000"/>
                    <a:lumOff val="35000"/>
                  </a:schemeClr>
                </a:solidFill>
                <a:latin typeface="+mn-lt"/>
                <a:ea typeface="+mn-ea"/>
                <a:cs typeface="+mn-cs"/>
              </a:defRPr>
            </a:pPr>
            <a:r>
              <a:rPr lang="en-US">
                <a:solidFill>
                  <a:srgbClr val="00B0F0"/>
                </a:solidFill>
              </a:rPr>
              <a:t>EXPORTAÇÃO E IMPORTAÇÃO EM PERCENTAGEM DO PIB</a:t>
            </a:r>
          </a:p>
        </c:rich>
      </c:tx>
      <c:layout/>
      <c:overlay val="0"/>
      <c:spPr>
        <a:noFill/>
        <a:ln>
          <a:noFill/>
        </a:ln>
        <a:effectLst/>
      </c:spPr>
    </c:title>
    <c:autoTitleDeleted val="0"/>
    <c:plotArea>
      <c:layout/>
      <c:barChart>
        <c:barDir val="col"/>
        <c:grouping val="clustered"/>
        <c:varyColors val="0"/>
        <c:ser>
          <c:idx val="0"/>
          <c:order val="0"/>
          <c:tx>
            <c:strRef>
              <c:f>'[CEDEAO PAIS POR PAIS VPT 2020.xlsx]Cabo Verde Estatisticas'!$A$14</c:f>
              <c:strCache>
                <c:ptCount val="1"/>
                <c:pt idx="0">
                  <c:v>Exportação de bens e serviços [ % do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2020.xlsx]Cabo Verde Estatisticas'!$B$14:$K$14</c:f>
              <c:numCache>
                <c:formatCode>0.00%</c:formatCode>
                <c:ptCount val="10"/>
                <c:pt idx="0">
                  <c:v>0.31080000000000002</c:v>
                </c:pt>
                <c:pt idx="1">
                  <c:v>0.32669999999999999</c:v>
                </c:pt>
                <c:pt idx="2">
                  <c:v>0.35520000000000002</c:v>
                </c:pt>
                <c:pt idx="3">
                  <c:v>0.40429999999999999</c:v>
                </c:pt>
                <c:pt idx="4">
                  <c:v>0.40489999999999998</c:v>
                </c:pt>
                <c:pt idx="5">
                  <c:v>0.40360000000000001</c:v>
                </c:pt>
                <c:pt idx="6">
                  <c:v>0.4491</c:v>
                </c:pt>
                <c:pt idx="7">
                  <c:v>0.44230000000000003</c:v>
                </c:pt>
                <c:pt idx="8">
                  <c:v>0.4592</c:v>
                </c:pt>
                <c:pt idx="9">
                  <c:v>0.48780000000000001</c:v>
                </c:pt>
              </c:numCache>
            </c:numRef>
          </c:val>
          <c:extLst xmlns:c16r2="http://schemas.microsoft.com/office/drawing/2015/06/chart">
            <c:ext xmlns:c16="http://schemas.microsoft.com/office/drawing/2014/chart" uri="{C3380CC4-5D6E-409C-BE32-E72D297353CC}">
              <c16:uniqueId val="{00000000-EF2A-4147-96EE-4BAE88648E53}"/>
            </c:ext>
          </c:extLst>
        </c:ser>
        <c:ser>
          <c:idx val="1"/>
          <c:order val="1"/>
          <c:tx>
            <c:strRef>
              <c:f>'[CEDEAO PAIS POR PAIS VPT 2020.xlsx]Cabo Verde Estatisticas'!$A$15</c:f>
              <c:strCache>
                <c:ptCount val="1"/>
                <c:pt idx="0">
                  <c:v>Importação de bens e serviços [ % do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2020.xlsx]Cabo Verde Estatisticas'!$B$15:$K$15</c:f>
              <c:numCache>
                <c:formatCode>0.00%</c:formatCode>
                <c:ptCount val="10"/>
                <c:pt idx="0">
                  <c:v>0.5696</c:v>
                </c:pt>
                <c:pt idx="1">
                  <c:v>0.61770000000000003</c:v>
                </c:pt>
                <c:pt idx="2">
                  <c:v>0.64329999999999998</c:v>
                </c:pt>
                <c:pt idx="3">
                  <c:v>0.59850000000000003</c:v>
                </c:pt>
                <c:pt idx="4">
                  <c:v>0.54849999999999999</c:v>
                </c:pt>
                <c:pt idx="5">
                  <c:v>0.6069</c:v>
                </c:pt>
                <c:pt idx="6">
                  <c:v>0.59160000000000001</c:v>
                </c:pt>
                <c:pt idx="7">
                  <c:v>0.59960000000000002</c:v>
                </c:pt>
                <c:pt idx="8">
                  <c:v>0.67379999999999995</c:v>
                </c:pt>
                <c:pt idx="9">
                  <c:v>0.68210000000000004</c:v>
                </c:pt>
              </c:numCache>
            </c:numRef>
          </c:val>
          <c:extLst xmlns:c16r2="http://schemas.microsoft.com/office/drawing/2015/06/chart">
            <c:ext xmlns:c16="http://schemas.microsoft.com/office/drawing/2014/chart" uri="{C3380CC4-5D6E-409C-BE32-E72D297353CC}">
              <c16:uniqueId val="{00000001-EF2A-4147-96EE-4BAE88648E53}"/>
            </c:ext>
          </c:extLst>
        </c:ser>
        <c:dLbls>
          <c:showLegendKey val="0"/>
          <c:showVal val="1"/>
          <c:showCatName val="0"/>
          <c:showSerName val="0"/>
          <c:showPercent val="0"/>
          <c:showBubbleSize val="0"/>
        </c:dLbls>
        <c:gapWidth val="219"/>
        <c:overlap val="-27"/>
        <c:axId val="214652928"/>
        <c:axId val="214921728"/>
      </c:barChart>
      <c:catAx>
        <c:axId val="21465292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14921728"/>
        <c:crosses val="autoZero"/>
        <c:auto val="1"/>
        <c:lblAlgn val="ctr"/>
        <c:lblOffset val="100"/>
        <c:noMultiLvlLbl val="0"/>
      </c:catAx>
      <c:valAx>
        <c:axId val="2149217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14652928"/>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noFill/>
      <a:round/>
    </a:ln>
    <a:effectLst/>
  </c:spPr>
  <c:txPr>
    <a:bodyPr/>
    <a:lstStyle/>
    <a:p>
      <a:pPr>
        <a:defRPr lang="pt-PT"/>
      </a:pPr>
      <a:endParaRPr lang="pt-P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100" b="0" i="1" u="none" strike="noStrike" kern="1200" spc="0" baseline="0">
                <a:solidFill>
                  <a:srgbClr val="00B0F0"/>
                </a:solidFill>
                <a:latin typeface="Arial Narrow" panose="020B0606020202030204" pitchFamily="34" charset="0"/>
                <a:ea typeface="+mn-ea"/>
                <a:cs typeface="+mn-cs"/>
              </a:defRPr>
            </a:pPr>
            <a:r>
              <a:rPr lang="pt-PT" sz="1100" b="0" i="1" u="none" strike="noStrike" baseline="0" dirty="0">
                <a:effectLst/>
                <a:latin typeface="Arial Narrow" panose="020B0606020202030204" pitchFamily="34" charset="0"/>
              </a:rPr>
              <a:t>Importação de </a:t>
            </a:r>
            <a:r>
              <a:rPr lang="pt-PT" sz="1100" b="0" i="1" u="none" strike="noStrike" baseline="0" dirty="0" smtClean="0">
                <a:effectLst/>
                <a:latin typeface="Arial Narrow" panose="020B0606020202030204" pitchFamily="34" charset="0"/>
              </a:rPr>
              <a:t>bens na CEDEAO</a:t>
            </a:r>
            <a:endParaRPr lang="pt-PT" sz="1100" b="0" i="1" u="none" strike="noStrike" baseline="0" dirty="0">
              <a:effectLst/>
              <a:latin typeface="Arial Narrow" panose="020B0606020202030204" pitchFamily="34" charset="0"/>
            </a:endParaRPr>
          </a:p>
          <a:p>
            <a:pPr defTabSz="914400">
              <a:defRPr lang="pt-PT" sz="1100" b="0" i="1" u="none" strike="noStrike" kern="1200" spc="0" baseline="0">
                <a:solidFill>
                  <a:srgbClr val="00B0F0"/>
                </a:solidFill>
                <a:latin typeface="Arial Narrow" panose="020B0606020202030204" pitchFamily="34" charset="0"/>
                <a:ea typeface="+mn-ea"/>
                <a:cs typeface="+mn-cs"/>
              </a:defRPr>
            </a:pPr>
            <a:r>
              <a:rPr lang="pt-PT" sz="1100" i="1" dirty="0">
                <a:solidFill>
                  <a:srgbClr val="00B0F0"/>
                </a:solidFill>
                <a:latin typeface="Arial Narrow" panose="020B0606020202030204" pitchFamily="34" charset="0"/>
              </a:rPr>
              <a:t>2015</a:t>
            </a:r>
          </a:p>
        </c:rich>
      </c:tx>
      <c:layout>
        <c:manualLayout>
          <c:xMode val="edge"/>
          <c:yMode val="edge"/>
          <c:x val="0.61547416312476011"/>
          <c:y val="1.1176574527062097E-2"/>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D5DB-4D4C-BC96-BB37CB8A242B}"/>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D5DB-4D4C-BC96-BB37CB8A242B}"/>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D5DB-4D4C-BC96-BB37CB8A242B}"/>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D5DB-4D4C-BC96-BB37CB8A242B}"/>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D5DB-4D4C-BC96-BB37CB8A242B}"/>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D5DB-4D4C-BC96-BB37CB8A242B}"/>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D5DB-4D4C-BC96-BB37CB8A242B}"/>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D5DB-4D4C-BC96-BB37CB8A242B}"/>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D5DB-4D4C-BC96-BB37CB8A242B}"/>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D5DB-4D4C-BC96-BB37CB8A242B}"/>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D5DB-4D4C-BC96-BB37CB8A242B}"/>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D5DB-4D4C-BC96-BB37CB8A242B}"/>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D5DB-4D4C-BC96-BB37CB8A242B}"/>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D5DB-4D4C-BC96-BB37CB8A242B}"/>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D5DB-4D4C-BC96-BB37CB8A242B}"/>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D5DB-4D4C-BC96-BB37CB8A242B}"/>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D5DB-4D4C-BC96-BB37CB8A242B}"/>
              </c:ext>
            </c:extLst>
          </c:dPt>
          <c:dLbls>
            <c:dLbl>
              <c:idx val="3"/>
              <c:layout>
                <c:manualLayout>
                  <c:x val="2.7127003699136901E-2"/>
                  <c:y val="4.25592282593275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D5DB-4D4C-BC96-BB37CB8A242B}"/>
                </c:ext>
              </c:extLst>
            </c:dLbl>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D5DB-4D4C-BC96-BB37CB8A242B}"/>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D5DB-4D4C-BC96-BB37CB8A242B}"/>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D5DB-4D4C-BC96-BB37CB8A242B}"/>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D5DB-4D4C-BC96-BB37CB8A242B}"/>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D5DB-4D4C-BC96-BB37CB8A242B}"/>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D5DB-4D4C-BC96-BB37CB8A242B}"/>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D5DB-4D4C-BC96-BB37CB8A242B}"/>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D5DB-4D4C-BC96-BB37CB8A242B}"/>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'CEDEAO Estatisticas'!$A$79:$A$95</c:f>
              <c:strCache>
                <c:ptCount val="17"/>
                <c:pt idx="0">
                  <c:v>Produtos agrícolas</c:v>
                </c:pt>
                <c:pt idx="1">
                  <c:v>Apenas alimentos</c:v>
                </c:pt>
                <c:pt idx="2">
                  <c:v>Petróleo e produtos de mineração</c:v>
                </c:pt>
                <c:pt idx="3">
                  <c:v>Apenas petróleos</c:v>
                </c:pt>
                <c:pt idx="4">
                  <c:v>Produtos manufaturados</c:v>
                </c:pt>
                <c:pt idx="5">
                  <c:v>Ferro e aço</c:v>
                </c:pt>
                <c:pt idx="6">
                  <c:v>Produtos química e farmacêuticos</c:v>
                </c:pt>
                <c:pt idx="7">
                  <c:v>Produtos farmacêuticos</c:v>
                </c:pt>
                <c:pt idx="8">
                  <c:v>Máquinas e equipamentos de transporte</c:v>
                </c:pt>
                <c:pt idx="9">
                  <c:v>Equipamentos de escritório e telecomunicações</c:v>
                </c:pt>
                <c:pt idx="10">
                  <c:v>Informática e equipamento de escritório</c:v>
                </c:pt>
                <c:pt idx="11">
                  <c:v>Equipamento de telecomunicação</c:v>
                </c:pt>
                <c:pt idx="12">
                  <c:v>Circuitos integrados e componentes eletrônicos</c:v>
                </c:pt>
                <c:pt idx="13">
                  <c:v>Equipamento de transporte</c:v>
                </c:pt>
                <c:pt idx="14">
                  <c:v>Automóveis e peças</c:v>
                </c:pt>
                <c:pt idx="15">
                  <c:v>Têxteis</c:v>
                </c:pt>
                <c:pt idx="16">
                  <c:v>Vestuários</c:v>
                </c:pt>
              </c:strCache>
            </c:strRef>
          </c:cat>
          <c:val>
            <c:numRef>
              <c:f>'CEDEAO Estatisticas'!$B$79:$B$95</c:f>
              <c:numCache>
                <c:formatCode>"$"#,##0</c:formatCode>
                <c:ptCount val="17"/>
                <c:pt idx="0">
                  <c:v>284536742</c:v>
                </c:pt>
                <c:pt idx="1">
                  <c:v>264158474</c:v>
                </c:pt>
                <c:pt idx="2">
                  <c:v>265656343</c:v>
                </c:pt>
                <c:pt idx="3">
                  <c:v>245689369</c:v>
                </c:pt>
                <c:pt idx="4">
                  <c:v>1181935707</c:v>
                </c:pt>
                <c:pt idx="5">
                  <c:v>73557408</c:v>
                </c:pt>
                <c:pt idx="6">
                  <c:v>323526796</c:v>
                </c:pt>
                <c:pt idx="7">
                  <c:v>100664734</c:v>
                </c:pt>
                <c:pt idx="8">
                  <c:v>415107429</c:v>
                </c:pt>
                <c:pt idx="9">
                  <c:v>57223719</c:v>
                </c:pt>
                <c:pt idx="10">
                  <c:v>9697918</c:v>
                </c:pt>
                <c:pt idx="11">
                  <c:v>39660731</c:v>
                </c:pt>
                <c:pt idx="12">
                  <c:v>7865070</c:v>
                </c:pt>
                <c:pt idx="13">
                  <c:v>136722728</c:v>
                </c:pt>
                <c:pt idx="14" formatCode="&quot;$&quot;#,##0;\-&quot;$&quot;#,##0">
                  <c:v>99262634</c:v>
                </c:pt>
                <c:pt idx="15">
                  <c:v>90848046</c:v>
                </c:pt>
                <c:pt idx="16">
                  <c:v>9229393</c:v>
                </c:pt>
              </c:numCache>
            </c:numRef>
          </c:val>
          <c:extLst xmlns:c16r2="http://schemas.microsoft.com/office/drawing/2015/06/chart">
            <c:ext xmlns:c16="http://schemas.microsoft.com/office/drawing/2014/chart" uri="{C3380CC4-5D6E-409C-BE32-E72D297353CC}">
              <c16:uniqueId val="{00000022-D5DB-4D4C-BC96-BB37CB8A242B}"/>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9727620939140298"/>
          <c:w val="0.99487836107554395"/>
          <c:h val="0.20272376667202313"/>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'[CEDEAO PAIS POR PAIS VPT 2020.xlsx]Cote d''Ivoire Estatisticas'!$A$7</c:f>
              <c:strCache>
                <c:ptCount val="1"/>
                <c:pt idx="0">
                  <c:v>Exportação de bens e serviços [ Constante ]</c:v>
                </c:pt>
              </c:strCache>
            </c:strRef>
          </c:tx>
          <c:spPr>
            <a:solidFill>
              <a:schemeClr val="accent1"/>
            </a:solidFill>
            <a:ln>
              <a:noFill/>
            </a:ln>
            <a:effectLst/>
          </c:spPr>
          <c:invertIfNegative val="0"/>
          <c:cat>
            <c:numRef>
              <c:f>'[CEDEAO PAIS POR PAIS VPT 2020.xlsx]Cote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2020.xlsx]Cote d''Ivoire Estatisticas'!$B$7:$K$7</c:f>
              <c:numCache>
                <c:formatCode>"$"#,##0_);[Red]\("$"#,##0\)</c:formatCode>
                <c:ptCount val="10"/>
                <c:pt idx="0">
                  <c:v>13168680283</c:v>
                </c:pt>
                <c:pt idx="1">
                  <c:v>12599682602</c:v>
                </c:pt>
                <c:pt idx="2">
                  <c:v>13000050477</c:v>
                </c:pt>
                <c:pt idx="3">
                  <c:v>12789439699</c:v>
                </c:pt>
                <c:pt idx="4">
                  <c:v>12123287889</c:v>
                </c:pt>
                <c:pt idx="5">
                  <c:v>12664652420</c:v>
                </c:pt>
                <c:pt idx="6">
                  <c:v>13541928865</c:v>
                </c:pt>
                <c:pt idx="7">
                  <c:v>13844147326</c:v>
                </c:pt>
                <c:pt idx="8">
                  <c:v>16278146479</c:v>
                </c:pt>
                <c:pt idx="9">
                  <c:v>16329975976</c:v>
                </c:pt>
              </c:numCache>
            </c:numRef>
          </c:val>
          <c:extLst xmlns:c16r2="http://schemas.microsoft.com/office/drawing/2015/06/chart">
            <c:ext xmlns:c16="http://schemas.microsoft.com/office/drawing/2014/chart" uri="{C3380CC4-5D6E-409C-BE32-E72D297353CC}">
              <c16:uniqueId val="{00000000-286A-4545-B021-1696D8073D78}"/>
            </c:ext>
          </c:extLst>
        </c:ser>
        <c:ser>
          <c:idx val="1"/>
          <c:order val="1"/>
          <c:tx>
            <c:strRef>
              <c:f>'[CEDEAO PAIS POR PAIS VPT 2020.xlsx]Cote d''Ivoire Estatisticas'!$A$8</c:f>
              <c:strCache>
                <c:ptCount val="1"/>
                <c:pt idx="0">
                  <c:v>Exportação de bens e serviços [ Corrente ]</c:v>
                </c:pt>
              </c:strCache>
            </c:strRef>
          </c:tx>
          <c:spPr>
            <a:solidFill>
              <a:schemeClr val="accent2"/>
            </a:solidFill>
            <a:ln>
              <a:noFill/>
            </a:ln>
            <a:effectLst/>
          </c:spPr>
          <c:invertIfNegative val="0"/>
          <c:cat>
            <c:numRef>
              <c:f>'[CEDEAO PAIS POR PAIS VPT 2020.xlsx]Cote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2020.xlsx]Cote d''Ivoire Estatisticas'!$B$8:$K$8</c:f>
              <c:numCache>
                <c:formatCode>"$"#,##0_);[Red]\("$"#,##0\)</c:formatCode>
                <c:ptCount val="10"/>
                <c:pt idx="0">
                  <c:v>12346184123</c:v>
                </c:pt>
                <c:pt idx="1">
                  <c:v>12599682602</c:v>
                </c:pt>
                <c:pt idx="2">
                  <c:v>13660375263</c:v>
                </c:pt>
                <c:pt idx="3">
                  <c:v>13108324710</c:v>
                </c:pt>
                <c:pt idx="4">
                  <c:v>12984345397</c:v>
                </c:pt>
                <c:pt idx="5">
                  <c:v>13870428688</c:v>
                </c:pt>
                <c:pt idx="6">
                  <c:v>12496387266</c:v>
                </c:pt>
                <c:pt idx="7">
                  <c:v>11788863965</c:v>
                </c:pt>
                <c:pt idx="8">
                  <c:v>12824121333</c:v>
                </c:pt>
                <c:pt idx="9">
                  <c:v>12814810582</c:v>
                </c:pt>
              </c:numCache>
            </c:numRef>
          </c:val>
          <c:extLst xmlns:c16r2="http://schemas.microsoft.com/office/drawing/2015/06/chart">
            <c:ext xmlns:c16="http://schemas.microsoft.com/office/drawing/2014/chart" uri="{C3380CC4-5D6E-409C-BE32-E72D297353CC}">
              <c16:uniqueId val="{00000001-286A-4545-B021-1696D8073D78}"/>
            </c:ext>
          </c:extLst>
        </c:ser>
        <c:ser>
          <c:idx val="2"/>
          <c:order val="2"/>
          <c:tx>
            <c:strRef>
              <c:f>'[CEDEAO PAIS POR PAIS VPT 2020.xlsx]Cote d''Ivoire Estatisticas'!$A$9</c:f>
              <c:strCache>
                <c:ptCount val="1"/>
                <c:pt idx="0">
                  <c:v>Importações de bens e serviços [ Constante ]</c:v>
                </c:pt>
              </c:strCache>
            </c:strRef>
          </c:tx>
          <c:spPr>
            <a:solidFill>
              <a:schemeClr val="bg1">
                <a:lumMod val="65000"/>
              </a:schemeClr>
            </a:solidFill>
            <a:ln>
              <a:noFill/>
            </a:ln>
            <a:effectLst/>
          </c:spPr>
          <c:invertIfNegative val="0"/>
          <c:cat>
            <c:numRef>
              <c:f>'[CEDEAO PAIS POR PAIS VPT 2020.xlsx]Cote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2020.xlsx]Cote d''Ivoire Estatisticas'!$B$9:$K$9</c:f>
              <c:numCache>
                <c:formatCode>"$"#,##0_);[Red]\("$"#,##0\)</c:formatCode>
                <c:ptCount val="10"/>
                <c:pt idx="0">
                  <c:v>9589812525</c:v>
                </c:pt>
                <c:pt idx="1">
                  <c:v>10781657537</c:v>
                </c:pt>
                <c:pt idx="2">
                  <c:v>8478421166</c:v>
                </c:pt>
                <c:pt idx="3">
                  <c:v>11428465655</c:v>
                </c:pt>
                <c:pt idx="4">
                  <c:v>10592831342</c:v>
                </c:pt>
                <c:pt idx="5">
                  <c:v>10624909797</c:v>
                </c:pt>
                <c:pt idx="6">
                  <c:v>12315634711</c:v>
                </c:pt>
                <c:pt idx="7">
                  <c:v>12546966670</c:v>
                </c:pt>
                <c:pt idx="8">
                  <c:v>13488741738</c:v>
                </c:pt>
                <c:pt idx="9">
                  <c:v>14251323464</c:v>
                </c:pt>
              </c:numCache>
            </c:numRef>
          </c:val>
          <c:extLst xmlns:c16r2="http://schemas.microsoft.com/office/drawing/2015/06/chart">
            <c:ext xmlns:c16="http://schemas.microsoft.com/office/drawing/2014/chart" uri="{C3380CC4-5D6E-409C-BE32-E72D297353CC}">
              <c16:uniqueId val="{00000002-286A-4545-B021-1696D8073D78}"/>
            </c:ext>
          </c:extLst>
        </c:ser>
        <c:ser>
          <c:idx val="3"/>
          <c:order val="3"/>
          <c:tx>
            <c:strRef>
              <c:f>'[CEDEAO PAIS POR PAIS VPT 2020.xlsx]Cote d''Ivoire Estatisticas'!$A$10</c:f>
              <c:strCache>
                <c:ptCount val="1"/>
                <c:pt idx="0">
                  <c:v>Importações de bens e serviços [ Corrente ]</c:v>
                </c:pt>
              </c:strCache>
            </c:strRef>
          </c:tx>
          <c:spPr>
            <a:solidFill>
              <a:schemeClr val="accent4"/>
            </a:solidFill>
            <a:ln>
              <a:noFill/>
            </a:ln>
            <a:effectLst/>
          </c:spPr>
          <c:invertIfNegative val="0"/>
          <c:cat>
            <c:numRef>
              <c:f>'[CEDEAO PAIS POR PAIS VPT 2020.xlsx]Cote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2020.xlsx]Cote d''Ivoire Estatisticas'!$B$10:$K$10</c:f>
              <c:numCache>
                <c:formatCode>"$"#,##0_);[Red]\("$"#,##0\)</c:formatCode>
                <c:ptCount val="10"/>
                <c:pt idx="0">
                  <c:v>9692737803</c:v>
                </c:pt>
                <c:pt idx="1">
                  <c:v>10781657537</c:v>
                </c:pt>
                <c:pt idx="2">
                  <c:v>9476194624</c:v>
                </c:pt>
                <c:pt idx="3">
                  <c:v>11987610452</c:v>
                </c:pt>
                <c:pt idx="4">
                  <c:v>12066656546</c:v>
                </c:pt>
                <c:pt idx="5">
                  <c:v>12138488921</c:v>
                </c:pt>
                <c:pt idx="6">
                  <c:v>11346378685</c:v>
                </c:pt>
                <c:pt idx="7">
                  <c:v>10712386439</c:v>
                </c:pt>
                <c:pt idx="8">
                  <c:v>11819632769</c:v>
                </c:pt>
                <c:pt idx="9">
                  <c:v>12578295474</c:v>
                </c:pt>
              </c:numCache>
            </c:numRef>
          </c:val>
          <c:extLst xmlns:c16r2="http://schemas.microsoft.com/office/drawing/2015/06/chart">
            <c:ext xmlns:c16="http://schemas.microsoft.com/office/drawing/2014/chart" uri="{C3380CC4-5D6E-409C-BE32-E72D297353CC}">
              <c16:uniqueId val="{00000003-286A-4545-B021-1696D8073D78}"/>
            </c:ext>
          </c:extLst>
        </c:ser>
        <c:ser>
          <c:idx val="4"/>
          <c:order val="4"/>
          <c:tx>
            <c:strRef>
              <c:f>'[CEDEAO PAIS POR PAIS VPT 2020.xlsx]Cote d''Ivoire Estatisticas'!$A$11</c:f>
              <c:strCache>
                <c:ptCount val="1"/>
                <c:pt idx="0">
                  <c:v>Balança comercial [ incluindo serviços a preços contante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9"/>
              <c:layout>
                <c:manualLayout>
                  <c:x val="0"/>
                  <c:y val="-6.2205133297008802E-2"/>
                </c:manualLayout>
              </c:layout>
              <c:numFmt formatCode="&quot;$&quot;#,##0_);[Red]\(&quot;$&quot;#,##0\)" sourceLinked="0"/>
              <c:spPr>
                <a:noFill/>
                <a:ln>
                  <a:noFill/>
                </a:ln>
                <a:effectLst/>
              </c:spPr>
              <c:txPr>
                <a:bodyPr rot="-5400000" spcFirstLastPara="0" vertOverflow="ellipsis" wrap="square" lIns="0" tIns="0" rIns="0" bIns="0" anchor="b"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0D-286A-4545-B021-1696D8073D78}"/>
                </c:ext>
              </c:extLst>
            </c:dLbl>
            <c:numFmt formatCode="&quot;$&quot;#,##0_);[Red]\(&quot;$&quot;#,##0\)" sourceLinked="0"/>
            <c:spPr>
              <a:noFill/>
              <a:ln>
                <a:noFill/>
              </a:ln>
              <a:effectLst/>
            </c:spPr>
            <c:txPr>
              <a:bodyPr rot="-5400000" spcFirstLastPara="0" vertOverflow="ellipsis" wrap="none" lIns="647700" tIns="0" rIns="0" bIns="0" anchor="t" anchorCtr="0">
                <a:noAutofit/>
              </a:bodyPr>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'[CEDEAO PAIS POR PAIS VPT 2020.xlsx]Cote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2020.xlsx]Cote d''Ivoire Estatisticas'!$B$11:$K$11</c:f>
              <c:numCache>
                <c:formatCode>"$"#,##0_);[Red]\("$"#,##0\)</c:formatCode>
                <c:ptCount val="10"/>
                <c:pt idx="0">
                  <c:v>3578867758</c:v>
                </c:pt>
                <c:pt idx="1">
                  <c:v>1818025065</c:v>
                </c:pt>
                <c:pt idx="2">
                  <c:v>4521629311</c:v>
                </c:pt>
                <c:pt idx="3">
                  <c:v>1360974044</c:v>
                </c:pt>
                <c:pt idx="4">
                  <c:v>1530456547</c:v>
                </c:pt>
                <c:pt idx="5">
                  <c:v>2039742623</c:v>
                </c:pt>
                <c:pt idx="6">
                  <c:v>1226294154</c:v>
                </c:pt>
                <c:pt idx="7">
                  <c:v>1297180656</c:v>
                </c:pt>
                <c:pt idx="8">
                  <c:v>2789404741</c:v>
                </c:pt>
                <c:pt idx="9">
                  <c:v>2078652512</c:v>
                </c:pt>
              </c:numCache>
            </c:numRef>
          </c:val>
          <c:extLst xmlns:c16r2="http://schemas.microsoft.com/office/drawing/2015/06/chart">
            <c:ext xmlns:c16="http://schemas.microsoft.com/office/drawing/2014/chart" uri="{C3380CC4-5D6E-409C-BE32-E72D297353CC}">
              <c16:uniqueId val="{0000000E-286A-4545-B021-1696D8073D78}"/>
            </c:ext>
          </c:extLst>
        </c:ser>
        <c:ser>
          <c:idx val="5"/>
          <c:order val="5"/>
          <c:tx>
            <c:strRef>
              <c:f>'[CEDEAO PAIS POR PAIS VPT 2020.xlsx]Cote d''Ivoire Estatisticas'!$A$12</c:f>
              <c:strCache>
                <c:ptCount val="1"/>
                <c:pt idx="0">
                  <c:v>Balança comercial [ incluindo serviços a preços corrente ]</c:v>
                </c:pt>
              </c:strCache>
            </c:strRef>
          </c:tx>
          <c:spPr>
            <a:gradFill>
              <a:gsLst>
                <a:gs pos="0">
                  <a:srgbClr val="14CD68"/>
                </a:gs>
                <a:gs pos="100000">
                  <a:srgbClr val="035C7D"/>
                </a:gs>
              </a:gsLst>
              <a:lin scaled="0"/>
            </a:gradFill>
            <a:ln>
              <a:noFill/>
            </a:ln>
            <a:effectLst/>
          </c:spPr>
          <c:invertIfNegative val="0"/>
          <c:dLbls>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'[CEDEAO PAIS POR PAIS VPT 2020.xlsx]Cote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2020.xlsx]Cote d''Ivoire Estatisticas'!$B$12:$K$12</c:f>
              <c:numCache>
                <c:formatCode>"$"#,##0_);[Red]\("$"#,##0\)</c:formatCode>
                <c:ptCount val="10"/>
                <c:pt idx="0">
                  <c:v>2653446320</c:v>
                </c:pt>
                <c:pt idx="1">
                  <c:v>1818025065</c:v>
                </c:pt>
                <c:pt idx="2">
                  <c:v>4184180639</c:v>
                </c:pt>
                <c:pt idx="3">
                  <c:v>1120714258</c:v>
                </c:pt>
                <c:pt idx="4">
                  <c:v>917688851</c:v>
                </c:pt>
                <c:pt idx="5">
                  <c:v>1731939767</c:v>
                </c:pt>
                <c:pt idx="6">
                  <c:v>1150008581</c:v>
                </c:pt>
                <c:pt idx="7">
                  <c:v>1076477526</c:v>
                </c:pt>
                <c:pt idx="8">
                  <c:v>1004488564</c:v>
                </c:pt>
                <c:pt idx="9">
                  <c:v>236515108</c:v>
                </c:pt>
              </c:numCache>
            </c:numRef>
          </c:val>
          <c:extLst xmlns:c16r2="http://schemas.microsoft.com/office/drawing/2015/06/chart">
            <c:ext xmlns:c16="http://schemas.microsoft.com/office/drawing/2014/chart" uri="{C3380CC4-5D6E-409C-BE32-E72D297353CC}">
              <c16:uniqueId val="{00000019-286A-4545-B021-1696D8073D78}"/>
            </c:ext>
          </c:extLst>
        </c:ser>
        <c:ser>
          <c:idx val="6"/>
          <c:order val="6"/>
          <c:tx>
            <c:strRef>
              <c:f>'[CEDEAO PAIS POR PAIS VPT 2020.xlsx]Cote d''Ivoire Estatisticas'!$A$13</c:f>
              <c:strCache>
                <c:ptCount val="1"/>
                <c:pt idx="0">
                  <c:v>Investimentos estrangeiros directos [ entradas líquidas ]</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71755"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46799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0"/>
              </c:ext>
            </c:extLst>
          </c:dLbls>
          <c:cat>
            <c:numRef>
              <c:f>'[CEDEAO PAIS POR PAIS VPT 2020.xlsx]Cote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2020.xlsx]Cote d''Ivoire Estatisticas'!$B$13:$K$13</c:f>
              <c:numCache>
                <c:formatCode>"$"#,##0_);[Red]\("$"#,##0\)</c:formatCode>
                <c:ptCount val="10"/>
                <c:pt idx="0">
                  <c:v>397624744</c:v>
                </c:pt>
                <c:pt idx="1">
                  <c:v>358468317</c:v>
                </c:pt>
                <c:pt idx="2">
                  <c:v>301972462</c:v>
                </c:pt>
                <c:pt idx="3">
                  <c:v>330255521</c:v>
                </c:pt>
                <c:pt idx="4">
                  <c:v>407592122</c:v>
                </c:pt>
                <c:pt idx="5">
                  <c:v>439356961</c:v>
                </c:pt>
                <c:pt idx="6">
                  <c:v>494408756</c:v>
                </c:pt>
                <c:pt idx="7">
                  <c:v>577871524</c:v>
                </c:pt>
                <c:pt idx="8">
                  <c:v>975014999</c:v>
                </c:pt>
                <c:pt idx="9">
                  <c:v>620330654</c:v>
                </c:pt>
              </c:numCache>
            </c:numRef>
          </c:val>
          <c:extLst xmlns:c16r2="http://schemas.microsoft.com/office/drawing/2015/06/chart">
            <c:ext xmlns:c16="http://schemas.microsoft.com/office/drawing/2014/chart" uri="{C3380CC4-5D6E-409C-BE32-E72D297353CC}">
              <c16:uniqueId val="{0000001B-286A-4545-B021-1696D8073D78}"/>
            </c:ext>
          </c:extLst>
        </c:ser>
        <c:dLbls>
          <c:showLegendKey val="0"/>
          <c:showVal val="0"/>
          <c:showCatName val="0"/>
          <c:showSerName val="0"/>
          <c:showPercent val="0"/>
          <c:showBubbleSize val="0"/>
        </c:dLbls>
        <c:gapWidth val="150"/>
        <c:axId val="215401984"/>
        <c:axId val="211018880"/>
      </c:barChart>
      <c:dateAx>
        <c:axId val="215401984"/>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INDICADORES ECONÓMICOS D</a:t>
                </a:r>
                <a:r>
                  <a:rPr lang="en-US" altLang="en-US"/>
                  <a:t>E CÔTE D'IVOIRE</a:t>
                </a: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11018880"/>
        <c:crosses val="autoZero"/>
        <c:auto val="0"/>
        <c:lblOffset val="100"/>
        <c:baseTimeUnit val="days"/>
      </c:dateAx>
      <c:valAx>
        <c:axId val="21101888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000" b="0" i="0" u="none" strike="noStrike" kern="1200" baseline="0">
                    <a:solidFill>
                      <a:srgbClr val="00B0F0"/>
                    </a:solidFill>
                    <a:latin typeface="+mn-lt"/>
                    <a:ea typeface="+mn-ea"/>
                    <a:cs typeface="+mn-cs"/>
                  </a:defRPr>
                </a:pPr>
                <a:r>
                  <a:rPr lang="en-US">
                    <a:solidFill>
                      <a:srgbClr val="00B0F0"/>
                    </a:solidFill>
                  </a:rPr>
                  <a:t>VALORES</a:t>
                </a: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15401984"/>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noFill/>
    <a:ln w="15875" cap="flat" cmpd="sng" algn="ctr">
      <a:solidFill>
        <a:srgbClr val="000000">
          <a:alpha val="0"/>
        </a:srgbClr>
      </a:solidFill>
      <a:round/>
    </a:ln>
    <a:effectLst/>
  </c:spPr>
  <c:txPr>
    <a:bodyPr rot="5400000" vert="horz" anchor="b" anchorCtr="0"/>
    <a:lstStyle/>
    <a:p>
      <a:pPr>
        <a:defRPr lang="pt-PT"/>
      </a:pPr>
      <a:endParaRPr lang="pt-PT"/>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dirty="0">
                <a:solidFill>
                  <a:srgbClr val="00B0F0"/>
                </a:solidFill>
                <a:latin typeface="Arial Narrow" panose="020B0606020202030204" pitchFamily="34" charset="0"/>
              </a:rPr>
              <a:t>As importações da Costa do Marfim</a:t>
            </a:r>
          </a:p>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dirty="0">
                <a:solidFill>
                  <a:srgbClr val="00B0F0"/>
                </a:solidFill>
                <a:latin typeface="Arial Narrow" panose="020B0606020202030204" pitchFamily="34" charset="0"/>
              </a:rPr>
              <a:t>2015</a:t>
            </a:r>
          </a:p>
        </c:rich>
      </c:tx>
      <c:layout>
        <c:manualLayout>
          <c:xMode val="edge"/>
          <c:yMode val="edge"/>
          <c:x val="0.72367105521444597"/>
          <c:y val="4.2559228259327602E-3"/>
        </c:manualLayout>
      </c:layout>
      <c:overlay val="0"/>
      <c:spPr>
        <a:noFill/>
        <a:ln>
          <a:noFill/>
        </a:ln>
        <a:effectLst/>
      </c:spPr>
    </c:title>
    <c:autoTitleDeleted val="0"/>
    <c:plotArea>
      <c:layout>
        <c:manualLayout>
          <c:layoutTarget val="inner"/>
          <c:xMode val="edge"/>
          <c:yMode val="edge"/>
          <c:x val="0.22285952740305676"/>
          <c:y val="0.14526019796284648"/>
          <c:w val="0.50871367676365853"/>
          <c:h val="0.58916584672965266"/>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1598-46D5-B3DD-40FBB77AF39E}"/>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1598-46D5-B3DD-40FBB77AF39E}"/>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1598-46D5-B3DD-40FBB77AF39E}"/>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1598-46D5-B3DD-40FBB77AF39E}"/>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1598-46D5-B3DD-40FBB77AF39E}"/>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1598-46D5-B3DD-40FBB77AF39E}"/>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1598-46D5-B3DD-40FBB77AF39E}"/>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1598-46D5-B3DD-40FBB77AF39E}"/>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1598-46D5-B3DD-40FBB77AF39E}"/>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1598-46D5-B3DD-40FBB77AF39E}"/>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1598-46D5-B3DD-40FBB77AF39E}"/>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1598-46D5-B3DD-40FBB77AF39E}"/>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1598-46D5-B3DD-40FBB77AF39E}"/>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1598-46D5-B3DD-40FBB77AF39E}"/>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1598-46D5-B3DD-40FBB77AF39E}"/>
              </c:ext>
            </c:extLst>
          </c:dPt>
          <c:dPt>
            <c:idx val="15"/>
            <c:bubble3D val="0"/>
            <c:spPr>
              <a:solidFill>
                <a:srgbClr val="FFC000"/>
              </a:solidFill>
              <a:ln>
                <a:noFill/>
              </a:ln>
              <a:effectLst/>
            </c:spPr>
            <c:extLst xmlns:c16r2="http://schemas.microsoft.com/office/drawing/2015/06/chart">
              <c:ext xmlns:c16="http://schemas.microsoft.com/office/drawing/2014/chart" uri="{C3380CC4-5D6E-409C-BE32-E72D297353CC}">
                <c16:uniqueId val="{0000001F-1598-46D5-B3DD-40FBB77AF39E}"/>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1598-46D5-B3DD-40FBB77AF39E}"/>
              </c:ext>
            </c:extLst>
          </c:dPt>
          <c:dLbls>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1598-46D5-B3DD-40FBB77AF39E}"/>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1598-46D5-B3DD-40FBB77AF39E}"/>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1598-46D5-B3DD-40FBB77AF39E}"/>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1598-46D5-B3DD-40FBB77AF39E}"/>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1598-46D5-B3DD-40FBB77AF39E}"/>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1598-46D5-B3DD-40FBB77AF39E}"/>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1598-46D5-B3DD-40FBB77AF39E}"/>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1598-46D5-B3DD-40FBB77AF39E}"/>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'Cote d''Ivoire Estatisticas'!$A$115:$A$131</c:f>
              <c:strCache>
                <c:ptCount val="17"/>
                <c:pt idx="0">
                  <c:v>Produtos agrícolas</c:v>
                </c:pt>
                <c:pt idx="1">
                  <c:v>Apenas alimentos</c:v>
                </c:pt>
                <c:pt idx="2">
                  <c:v>Petróleo e produtos de mineração</c:v>
                </c:pt>
                <c:pt idx="3">
                  <c:v>Apenas petróleos</c:v>
                </c:pt>
                <c:pt idx="4">
                  <c:v>Produtos manufaturados</c:v>
                </c:pt>
                <c:pt idx="5">
                  <c:v>Ferro e aço</c:v>
                </c:pt>
                <c:pt idx="6">
                  <c:v>Produtos química e farmacêuticos</c:v>
                </c:pt>
                <c:pt idx="7">
                  <c:v>Produtos farmacêuticos</c:v>
                </c:pt>
                <c:pt idx="8">
                  <c:v>Máquinas e equipamentos de transporte</c:v>
                </c:pt>
                <c:pt idx="9">
                  <c:v>Equipamentos de escritório e telecomunicações</c:v>
                </c:pt>
                <c:pt idx="10">
                  <c:v>Informática e equipamento de escritório</c:v>
                </c:pt>
                <c:pt idx="11">
                  <c:v>Equipamento de telecomunicação</c:v>
                </c:pt>
                <c:pt idx="12">
                  <c:v>Circuits intégrés et composantes électroniques</c:v>
                </c:pt>
                <c:pt idx="13">
                  <c:v>Equipamento de transporte</c:v>
                </c:pt>
                <c:pt idx="14">
                  <c:v>Automóveis e peças</c:v>
                </c:pt>
                <c:pt idx="15">
                  <c:v>Têxteis</c:v>
                </c:pt>
                <c:pt idx="16">
                  <c:v>Vestuários</c:v>
                </c:pt>
              </c:strCache>
            </c:strRef>
          </c:cat>
          <c:val>
            <c:numRef>
              <c:f>'Cote d''Ivoire Estatisticas'!$B$115:$B$131</c:f>
              <c:numCache>
                <c:formatCode>"$"#,##0</c:formatCode>
                <c:ptCount val="17"/>
                <c:pt idx="0">
                  <c:v>1942209407</c:v>
                </c:pt>
                <c:pt idx="1">
                  <c:v>1889090710</c:v>
                </c:pt>
                <c:pt idx="2">
                  <c:v>2223017254</c:v>
                </c:pt>
                <c:pt idx="3">
                  <c:v>2119327821</c:v>
                </c:pt>
                <c:pt idx="4">
                  <c:v>5306661878</c:v>
                </c:pt>
                <c:pt idx="5">
                  <c:v>316474329</c:v>
                </c:pt>
                <c:pt idx="6">
                  <c:v>1363796713</c:v>
                </c:pt>
                <c:pt idx="7">
                  <c:v>293003492</c:v>
                </c:pt>
                <c:pt idx="8">
                  <c:v>2142793601</c:v>
                </c:pt>
                <c:pt idx="9">
                  <c:v>227571559</c:v>
                </c:pt>
                <c:pt idx="10">
                  <c:v>73522015</c:v>
                </c:pt>
                <c:pt idx="11">
                  <c:v>132133897</c:v>
                </c:pt>
                <c:pt idx="12">
                  <c:v>21915647</c:v>
                </c:pt>
                <c:pt idx="13">
                  <c:v>733620413</c:v>
                </c:pt>
                <c:pt idx="14" formatCode="&quot;$&quot;#,##0;\-&quot;$&quot;#,##0">
                  <c:v>563375147</c:v>
                </c:pt>
                <c:pt idx="15">
                  <c:v>127371942</c:v>
                </c:pt>
                <c:pt idx="16">
                  <c:v>41943295</c:v>
                </c:pt>
              </c:numCache>
            </c:numRef>
          </c:val>
          <c:extLst xmlns:c16r2="http://schemas.microsoft.com/office/drawing/2015/06/chart">
            <c:ext xmlns:c16="http://schemas.microsoft.com/office/drawing/2014/chart" uri="{C3380CC4-5D6E-409C-BE32-E72D297353CC}">
              <c16:uniqueId val="{00000022-1598-46D5-B3DD-40FBB77AF39E}"/>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9727620939140298"/>
          <c:w val="0.99487836107554395"/>
          <c:h val="0.198467867782664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b="0" i="1" u="none" strike="noStrike" baseline="0">
                <a:effectLst/>
                <a:latin typeface="Arial Narrow" panose="020B0606020202030204" pitchFamily="34" charset="0"/>
              </a:rPr>
              <a:t>As exportações da Costa do Marfim</a:t>
            </a:r>
          </a:p>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i="1">
                <a:solidFill>
                  <a:srgbClr val="00B0F0"/>
                </a:solidFill>
                <a:latin typeface="Arial Narrow" panose="020B0606020202030204" pitchFamily="34" charset="0"/>
              </a:rPr>
              <a:t>2015</a:t>
            </a:r>
          </a:p>
        </c:rich>
      </c:tx>
      <c:layout>
        <c:manualLayout>
          <c:xMode val="edge"/>
          <c:yMode val="edge"/>
          <c:x val="0.62735504966226407"/>
          <c:y val="7.0588535119967015E-3"/>
        </c:manualLayout>
      </c:layout>
      <c:overlay val="0"/>
      <c:spPr>
        <a:noFill/>
        <a:ln>
          <a:noFill/>
        </a:ln>
        <a:effectLst/>
      </c:spPr>
    </c:title>
    <c:autoTitleDeleted val="0"/>
    <c:plotArea>
      <c:layout>
        <c:manualLayout>
          <c:layoutTarget val="inner"/>
          <c:xMode val="edge"/>
          <c:yMode val="edge"/>
          <c:x val="0.12863331668676437"/>
          <c:y val="0.12705881710457215"/>
          <c:w val="0.57808932575982108"/>
          <c:h val="0.62204997465133061"/>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1950-4192-BD9A-FDA3E1B05A44}"/>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1950-4192-BD9A-FDA3E1B05A44}"/>
              </c:ext>
            </c:extLst>
          </c:dPt>
          <c:dPt>
            <c:idx val="2"/>
            <c:bubble3D val="0"/>
            <c:spPr>
              <a:solidFill>
                <a:srgbClr val="FFC000"/>
              </a:solidFill>
              <a:ln>
                <a:noFill/>
              </a:ln>
              <a:effectLst/>
            </c:spPr>
            <c:extLst xmlns:c16r2="http://schemas.microsoft.com/office/drawing/2015/06/chart">
              <c:ext xmlns:c16="http://schemas.microsoft.com/office/drawing/2014/chart" uri="{C3380CC4-5D6E-409C-BE32-E72D297353CC}">
                <c16:uniqueId val="{00000005-1950-4192-BD9A-FDA3E1B05A44}"/>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1950-4192-BD9A-FDA3E1B05A44}"/>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1950-4192-BD9A-FDA3E1B05A44}"/>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1950-4192-BD9A-FDA3E1B05A44}"/>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1950-4192-BD9A-FDA3E1B05A44}"/>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1950-4192-BD9A-FDA3E1B05A44}"/>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1950-4192-BD9A-FDA3E1B05A44}"/>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1950-4192-BD9A-FDA3E1B05A44}"/>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1950-4192-BD9A-FDA3E1B05A44}"/>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1950-4192-BD9A-FDA3E1B05A44}"/>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1950-4192-BD9A-FDA3E1B05A44}"/>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1950-4192-BD9A-FDA3E1B05A44}"/>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1950-4192-BD9A-FDA3E1B05A44}"/>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1950-4192-BD9A-FDA3E1B05A44}"/>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1950-4192-BD9A-FDA3E1B05A44}"/>
              </c:ext>
            </c:extLst>
          </c:dPt>
          <c:dLbls>
            <c:dLbl>
              <c:idx val="4"/>
              <c:layout>
                <c:manualLayout>
                  <c:x val="-5.8101203230591703E-2"/>
                  <c:y val="6.35294117647059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1950-4192-BD9A-FDA3E1B05A44}"/>
                </c:ext>
              </c:extLst>
            </c:dLbl>
            <c:dLbl>
              <c:idx val="5"/>
              <c:layout>
                <c:manualLayout>
                  <c:x val="-0.1174386022746"/>
                  <c:y val="-3.80276334136138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1950-4192-BD9A-FDA3E1B05A44}"/>
                </c:ext>
              </c:extLst>
            </c:dLbl>
            <c:dLbl>
              <c:idx val="6"/>
              <c:layout>
                <c:manualLayout>
                  <c:x val="-0.17642868521125701"/>
                  <c:y val="7.0652749649478097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1950-4192-BD9A-FDA3E1B05A44}"/>
                </c:ext>
              </c:extLst>
            </c:dLbl>
            <c:dLbl>
              <c:idx val="7"/>
              <c:layout>
                <c:manualLayout>
                  <c:x val="-0.193712421994756"/>
                  <c:y val="-2.69031737677291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6.1203363651965E-2"/>
                      <c:h val="4.11279015422963E-2"/>
                    </c:manualLayout>
                  </c15:layout>
                </c:ext>
                <c:ext xmlns:c16="http://schemas.microsoft.com/office/drawing/2014/chart" uri="{C3380CC4-5D6E-409C-BE32-E72D297353CC}">
                  <c16:uniqueId val="{0000000F-1950-4192-BD9A-FDA3E1B05A44}"/>
                </c:ext>
              </c:extLst>
            </c:dLbl>
            <c:dLbl>
              <c:idx val="8"/>
              <c:layout>
                <c:manualLayout>
                  <c:x val="-0.16812263062469099"/>
                  <c:y val="-6.0226525392765802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1950-4192-BD9A-FDA3E1B05A44}"/>
                </c:ext>
              </c:extLst>
            </c:dLbl>
            <c:dLbl>
              <c:idx val="9"/>
              <c:layout>
                <c:manualLayout>
                  <c:x val="-6.3453313747303605E-2"/>
                  <c:y val="-8.86392203270763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1950-4192-BD9A-FDA3E1B05A44}"/>
                </c:ext>
              </c:extLst>
            </c:dLbl>
            <c:dLbl>
              <c:idx val="10"/>
              <c:layout>
                <c:manualLayout>
                  <c:x val="-6.7540800402031906E-2"/>
                  <c:y val="-4.5197729179386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1950-4192-BD9A-FDA3E1B05A44}"/>
                </c:ext>
              </c:extLst>
            </c:dLbl>
            <c:dLbl>
              <c:idx val="11"/>
              <c:layout>
                <c:manualLayout>
                  <c:x val="9.5912841470009703E-4"/>
                  <c:y val="-0.127624801757979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1950-4192-BD9A-FDA3E1B05A44}"/>
                </c:ext>
              </c:extLst>
            </c:dLbl>
            <c:dLbl>
              <c:idx val="12"/>
              <c:layout>
                <c:manualLayout>
                  <c:x val="8.2825119498928595E-2"/>
                  <c:y val="-0.131076032897631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1950-4192-BD9A-FDA3E1B05A44}"/>
                </c:ext>
              </c:extLst>
            </c:dLbl>
            <c:dLbl>
              <c:idx val="13"/>
              <c:layout>
                <c:manualLayout>
                  <c:x val="0.16296991031153446"/>
                  <c:y val="-8.3617296075188613E-2"/>
                </c:manualLayout>
              </c:layout>
              <c:dLblPos val="bestFit"/>
              <c:showLegendKey val="1"/>
              <c:showVal val="0"/>
              <c:showCatName val="0"/>
              <c:showSerName val="0"/>
              <c:showPercent val="1"/>
              <c:showBubbleSize val="0"/>
            </c:dLbl>
            <c:dLbl>
              <c:idx val="14"/>
              <c:layout>
                <c:manualLayout>
                  <c:x val="0.137981473907478"/>
                  <c:y val="-4.7348186309712603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1950-4192-BD9A-FDA3E1B05A44}"/>
                </c:ext>
              </c:extLst>
            </c:dLbl>
            <c:dLbl>
              <c:idx val="15"/>
              <c:layout>
                <c:manualLayout>
                  <c:x val="8.5319998985076195E-2"/>
                  <c:y val="3.07333925936787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1950-4192-BD9A-FDA3E1B05A44}"/>
                </c:ext>
              </c:extLst>
            </c:dLbl>
            <c:dLbl>
              <c:idx val="16"/>
              <c:layout>
                <c:manualLayout>
                  <c:x val="0.138453931102687"/>
                  <c:y val="-2.3529411764705902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1950-4192-BD9A-FDA3E1B05A44}"/>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'Cote d''Ivoire Estatisticas'!$A$137:$A$153</c:f>
              <c:strCache>
                <c:ptCount val="17"/>
                <c:pt idx="0">
                  <c:v>Produtos agrícolas</c:v>
                </c:pt>
                <c:pt idx="1">
                  <c:v>Apenas alimentos</c:v>
                </c:pt>
                <c:pt idx="2">
                  <c:v>Petróleo e produtos de mineração</c:v>
                </c:pt>
                <c:pt idx="3">
                  <c:v>Apenas petróleos</c:v>
                </c:pt>
                <c:pt idx="4">
                  <c:v>Produtos manufaturados</c:v>
                </c:pt>
                <c:pt idx="5">
                  <c:v>Ferro e aço</c:v>
                </c:pt>
                <c:pt idx="6">
                  <c:v>Produtos química e farmacêuticos</c:v>
                </c:pt>
                <c:pt idx="7">
                  <c:v>Produtos farmacêuticos</c:v>
                </c:pt>
                <c:pt idx="8">
                  <c:v>Máquinas e equipamentos de transporte</c:v>
                </c:pt>
                <c:pt idx="9">
                  <c:v>Equipamentos de escritório e telecomunicações</c:v>
                </c:pt>
                <c:pt idx="10">
                  <c:v>Informática e equipamento de escritório</c:v>
                </c:pt>
                <c:pt idx="11">
                  <c:v>Equipamento de telecomunicação</c:v>
                </c:pt>
                <c:pt idx="12">
                  <c:v>Circuits intégrés et composantes électroniques</c:v>
                </c:pt>
                <c:pt idx="13">
                  <c:v>Equipamento de transporte</c:v>
                </c:pt>
                <c:pt idx="14">
                  <c:v>Automóveis e peças</c:v>
                </c:pt>
                <c:pt idx="15">
                  <c:v>Têxteis</c:v>
                </c:pt>
                <c:pt idx="16">
                  <c:v>Vestuários</c:v>
                </c:pt>
              </c:strCache>
            </c:strRef>
          </c:cat>
          <c:val>
            <c:numRef>
              <c:f>'Cote d''Ivoire Estatisticas'!$B$137:$B$153</c:f>
              <c:numCache>
                <c:formatCode>"$"#,##0;\-"$"#,##0</c:formatCode>
                <c:ptCount val="17"/>
                <c:pt idx="0">
                  <c:v>7692103938</c:v>
                </c:pt>
                <c:pt idx="1">
                  <c:v>6844425402</c:v>
                </c:pt>
                <c:pt idx="2">
                  <c:v>2019507628</c:v>
                </c:pt>
                <c:pt idx="3">
                  <c:v>1991118168</c:v>
                </c:pt>
                <c:pt idx="4">
                  <c:v>1307886473</c:v>
                </c:pt>
                <c:pt idx="5">
                  <c:v>41260569</c:v>
                </c:pt>
                <c:pt idx="6">
                  <c:v>407200569</c:v>
                </c:pt>
                <c:pt idx="7">
                  <c:v>5026610</c:v>
                </c:pt>
                <c:pt idx="8">
                  <c:v>345239237</c:v>
                </c:pt>
                <c:pt idx="9">
                  <c:v>13769671</c:v>
                </c:pt>
                <c:pt idx="10">
                  <c:v>2494495</c:v>
                </c:pt>
                <c:pt idx="11">
                  <c:v>11175733</c:v>
                </c:pt>
                <c:pt idx="12">
                  <c:v>99443</c:v>
                </c:pt>
                <c:pt idx="13">
                  <c:v>169137111</c:v>
                </c:pt>
                <c:pt idx="14">
                  <c:v>86069521</c:v>
                </c:pt>
                <c:pt idx="15">
                  <c:v>82359992</c:v>
                </c:pt>
                <c:pt idx="16">
                  <c:v>4455338</c:v>
                </c:pt>
              </c:numCache>
            </c:numRef>
          </c:val>
          <c:extLst xmlns:c16r2="http://schemas.microsoft.com/office/drawing/2015/06/chart">
            <c:ext xmlns:c16="http://schemas.microsoft.com/office/drawing/2014/chart" uri="{C3380CC4-5D6E-409C-BE32-E72D297353CC}">
              <c16:uniqueId val="{00000022-1950-4192-BD9A-FDA3E1B05A44}"/>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pt-PT" sz="1400" b="0" i="0" u="none" strike="noStrike" kern="1200" spc="0" baseline="0">
              <a:solidFill>
                <a:srgbClr val="00B0F0"/>
              </a:solidFill>
              <a:latin typeface="+mn-lt"/>
              <a:ea typeface="+mn-ea"/>
              <a:cs typeface="+mn-cs"/>
            </a:defRPr>
          </a:pPr>
          <a:endParaRPr lang="pt-PT"/>
        </a:p>
      </c:txPr>
    </c:title>
    <c:autoTitleDeleted val="0"/>
    <c:plotArea>
      <c:layout/>
      <c:lineChart>
        <c:grouping val="standard"/>
        <c:varyColors val="0"/>
        <c:ser>
          <c:idx val="0"/>
          <c:order val="0"/>
          <c:tx>
            <c:strRef>
              <c:f>'[CEDEAO PAIS POR PAIS VPT 2020.xlsx]Cote d''Ivoire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6FA5-4E34-A168-20F4991D4FA7}"/>
                </c:ext>
              </c:extLst>
            </c:dLbl>
            <c:dLbl>
              <c:idx val="7"/>
              <c:layout>
                <c:manualLayout>
                  <c:x val="-1.0155192167482599E-2"/>
                  <c:y val="-3.9638846069147797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6FA5-4E34-A168-20F4991D4FA7}"/>
                </c:ext>
              </c:extLst>
            </c:dLbl>
            <c:dLbl>
              <c:idx val="9"/>
              <c:layout>
                <c:manualLayout>
                  <c:x val="2.26538902197688E-2"/>
                  <c:y val="0"/>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6FA5-4E34-A168-20F4991D4FA7}"/>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2020.xlsx]Cote d''Ivoire Estatisticas'!$B$91:$K$91</c:f>
              <c:numCache>
                <c:formatCode>"$"#,##0;\-"$"#,##0</c:formatCode>
                <c:ptCount val="10"/>
                <c:pt idx="0">
                  <c:v>397624744</c:v>
                </c:pt>
                <c:pt idx="1">
                  <c:v>358468317</c:v>
                </c:pt>
                <c:pt idx="2">
                  <c:v>301972462</c:v>
                </c:pt>
                <c:pt idx="3">
                  <c:v>330255521</c:v>
                </c:pt>
                <c:pt idx="4">
                  <c:v>407592122</c:v>
                </c:pt>
                <c:pt idx="5">
                  <c:v>439356961</c:v>
                </c:pt>
                <c:pt idx="6">
                  <c:v>494408756</c:v>
                </c:pt>
                <c:pt idx="7">
                  <c:v>577871524</c:v>
                </c:pt>
                <c:pt idx="8">
                  <c:v>975014999</c:v>
                </c:pt>
                <c:pt idx="9">
                  <c:v>620330654</c:v>
                </c:pt>
              </c:numCache>
            </c:numRef>
          </c:val>
          <c:smooth val="0"/>
          <c:extLst xmlns:c16r2="http://schemas.microsoft.com/office/drawing/2015/06/chart">
            <c:ext xmlns:c16="http://schemas.microsoft.com/office/drawing/2014/chart" uri="{C3380CC4-5D6E-409C-BE32-E72D297353CC}">
              <c16:uniqueId val="{00000004-6FA5-4E34-A168-20F4991D4FA7}"/>
            </c:ext>
          </c:extLst>
        </c:ser>
        <c:dLbls>
          <c:showLegendKey val="0"/>
          <c:showVal val="1"/>
          <c:showCatName val="0"/>
          <c:showSerName val="0"/>
          <c:showPercent val="0"/>
          <c:showBubbleSize val="0"/>
        </c:dLbls>
        <c:marker val="1"/>
        <c:smooth val="0"/>
        <c:axId val="215721472"/>
        <c:axId val="213942848"/>
      </c:lineChart>
      <c:catAx>
        <c:axId val="21572147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13942848"/>
        <c:crosses val="autoZero"/>
        <c:auto val="1"/>
        <c:lblAlgn val="ctr"/>
        <c:lblOffset val="100"/>
        <c:noMultiLvlLbl val="0"/>
      </c:catAx>
      <c:valAx>
        <c:axId val="21394284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1572147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chemeClr val="tx1">
                    <a:lumMod val="65000"/>
                    <a:lumOff val="35000"/>
                  </a:schemeClr>
                </a:solidFill>
                <a:latin typeface="+mn-lt"/>
                <a:ea typeface="+mn-ea"/>
                <a:cs typeface="+mn-cs"/>
              </a:defRPr>
            </a:pPr>
            <a:r>
              <a:rPr lang="en-US">
                <a:solidFill>
                  <a:srgbClr val="00B0F0"/>
                </a:solidFill>
              </a:rPr>
              <a:t>EXPORTAÇÃO E IMPORTAÇÃO EM PERCENTAGEM DO PIB</a:t>
            </a:r>
          </a:p>
        </c:rich>
      </c:tx>
      <c:layout/>
      <c:overlay val="0"/>
      <c:spPr>
        <a:noFill/>
        <a:ln>
          <a:noFill/>
        </a:ln>
        <a:effectLst/>
      </c:spPr>
    </c:title>
    <c:autoTitleDeleted val="0"/>
    <c:plotArea>
      <c:layout/>
      <c:barChart>
        <c:barDir val="col"/>
        <c:grouping val="clustered"/>
        <c:varyColors val="0"/>
        <c:ser>
          <c:idx val="0"/>
          <c:order val="0"/>
          <c:tx>
            <c:strRef>
              <c:f>'[CEDEAO PAIS POR PAIS VPT 2020.xlsx]Cote d''Ivoire Estatisticas'!$A$14</c:f>
              <c:strCache>
                <c:ptCount val="1"/>
                <c:pt idx="0">
                  <c:v>Exportação de bens e serviços [ % do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2020.xlsx]Cote d''Ivoire Estatisticas'!$B$14:$K$14</c:f>
              <c:numCache>
                <c:formatCode>0.00%</c:formatCode>
                <c:ptCount val="10"/>
                <c:pt idx="0">
                  <c:v>0.50849999999999995</c:v>
                </c:pt>
                <c:pt idx="1">
                  <c:v>0.50629999999999997</c:v>
                </c:pt>
                <c:pt idx="2">
                  <c:v>0.53820000000000001</c:v>
                </c:pt>
                <c:pt idx="3">
                  <c:v>0.48930000000000001</c:v>
                </c:pt>
                <c:pt idx="4">
                  <c:v>0.4153</c:v>
                </c:pt>
                <c:pt idx="5">
                  <c:v>0.39269999999999999</c:v>
                </c:pt>
                <c:pt idx="6">
                  <c:v>0.37719999999999998</c:v>
                </c:pt>
                <c:pt idx="7">
                  <c:v>0.33400000000000002</c:v>
                </c:pt>
                <c:pt idx="8">
                  <c:v>0.33700000000000002</c:v>
                </c:pt>
                <c:pt idx="9">
                  <c:v>0.29799999999999999</c:v>
                </c:pt>
              </c:numCache>
            </c:numRef>
          </c:val>
          <c:extLst xmlns:c16r2="http://schemas.microsoft.com/office/drawing/2015/06/chart">
            <c:ext xmlns:c16="http://schemas.microsoft.com/office/drawing/2014/chart" uri="{C3380CC4-5D6E-409C-BE32-E72D297353CC}">
              <c16:uniqueId val="{00000000-AB34-49E9-8D09-2418EE76692F}"/>
            </c:ext>
          </c:extLst>
        </c:ser>
        <c:ser>
          <c:idx val="1"/>
          <c:order val="1"/>
          <c:tx>
            <c:strRef>
              <c:f>'[CEDEAO PAIS POR PAIS VPT 2020.xlsx]Cote d''Ivoire Estatisticas'!$A$15</c:f>
              <c:strCache>
                <c:ptCount val="1"/>
                <c:pt idx="0">
                  <c:v>Importação de bens e serviços [ % do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2020.xlsx]Cote d''Ivoire Estatisticas'!$B$15:$K$15</c:f>
              <c:numCache>
                <c:formatCode>0.00%</c:formatCode>
                <c:ptCount val="10"/>
                <c:pt idx="0">
                  <c:v>0.3992</c:v>
                </c:pt>
                <c:pt idx="1">
                  <c:v>0.43330000000000002</c:v>
                </c:pt>
                <c:pt idx="2">
                  <c:v>0.37330000000000002</c:v>
                </c:pt>
                <c:pt idx="3">
                  <c:v>0.44750000000000001</c:v>
                </c:pt>
                <c:pt idx="4">
                  <c:v>0.38600000000000001</c:v>
                </c:pt>
                <c:pt idx="5">
                  <c:v>0.34370000000000001</c:v>
                </c:pt>
                <c:pt idx="6">
                  <c:v>0.34250000000000003</c:v>
                </c:pt>
                <c:pt idx="7">
                  <c:v>0.30349999999999999</c:v>
                </c:pt>
                <c:pt idx="8">
                  <c:v>0.31059999999999999</c:v>
                </c:pt>
                <c:pt idx="9">
                  <c:v>0.29249999999999998</c:v>
                </c:pt>
              </c:numCache>
            </c:numRef>
          </c:val>
          <c:extLst xmlns:c16r2="http://schemas.microsoft.com/office/drawing/2015/06/chart">
            <c:ext xmlns:c16="http://schemas.microsoft.com/office/drawing/2014/chart" uri="{C3380CC4-5D6E-409C-BE32-E72D297353CC}">
              <c16:uniqueId val="{00000001-AB34-49E9-8D09-2418EE76692F}"/>
            </c:ext>
          </c:extLst>
        </c:ser>
        <c:dLbls>
          <c:showLegendKey val="0"/>
          <c:showVal val="1"/>
          <c:showCatName val="0"/>
          <c:showSerName val="0"/>
          <c:showPercent val="0"/>
          <c:showBubbleSize val="0"/>
        </c:dLbls>
        <c:gapWidth val="219"/>
        <c:overlap val="-27"/>
        <c:axId val="215723008"/>
        <c:axId val="213944576"/>
      </c:barChart>
      <c:catAx>
        <c:axId val="21572300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13944576"/>
        <c:crosses val="autoZero"/>
        <c:auto val="1"/>
        <c:lblAlgn val="ctr"/>
        <c:lblOffset val="100"/>
        <c:noMultiLvlLbl val="0"/>
      </c:catAx>
      <c:valAx>
        <c:axId val="2139445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15723008"/>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rgbClr val="000000">
          <a:alpha val="0"/>
        </a:srgbClr>
      </a:solidFill>
      <a:round/>
    </a:ln>
    <a:effectLst/>
  </c:spPr>
  <c:txPr>
    <a:bodyPr/>
    <a:lstStyle/>
    <a:p>
      <a:pPr>
        <a:defRPr lang="pt-PT"/>
      </a:pPr>
      <a:endParaRPr lang="pt-PT"/>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'[CEDEAO PAIS POR PAIS VPT 2020.xlsx]Gambia Estatisticas'!$A$7</c:f>
              <c:strCache>
                <c:ptCount val="1"/>
                <c:pt idx="0">
                  <c:v>Exportação de bens e serviços [ Constante ]</c:v>
                </c:pt>
              </c:strCache>
            </c:strRef>
          </c:tx>
          <c:spPr>
            <a:solidFill>
              <a:schemeClr val="accent1"/>
            </a:solidFill>
            <a:ln>
              <a:noFill/>
            </a:ln>
            <a:effectLst/>
          </c:spPr>
          <c:invertIfNegative val="0"/>
          <c:cat>
            <c:numRef>
              <c:f>'[CEDEAO PAIS POR PAIS VPT 2020.xlsx]Gambia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2020.xlsx]Gambia Estatisticas'!$B$7:$K$7</c:f>
              <c:numCache>
                <c:formatCode>"$"#,##0_);[Red]\("$"#,##0\)</c:formatCode>
                <c:ptCount val="10"/>
                <c:pt idx="0">
                  <c:v>234869658</c:v>
                </c:pt>
                <c:pt idx="1">
                  <c:v>226367271</c:v>
                </c:pt>
                <c:pt idx="2">
                  <c:v>265260422</c:v>
                </c:pt>
                <c:pt idx="3">
                  <c:v>325128469</c:v>
                </c:pt>
                <c:pt idx="4">
                  <c:v>333349786</c:v>
                </c:pt>
                <c:pt idx="5">
                  <c:v>331030953</c:v>
                </c:pt>
                <c:pt idx="6">
                  <c:v>291259456</c:v>
                </c:pt>
                <c:pt idx="7">
                  <c:v>304118438</c:v>
                </c:pt>
                <c:pt idx="8">
                  <c:v>432110984</c:v>
                </c:pt>
                <c:pt idx="9">
                  <c:v>445075367</c:v>
                </c:pt>
              </c:numCache>
            </c:numRef>
          </c:val>
          <c:extLst xmlns:c16r2="http://schemas.microsoft.com/office/drawing/2015/06/chart">
            <c:ext xmlns:c16="http://schemas.microsoft.com/office/drawing/2014/chart" uri="{C3380CC4-5D6E-409C-BE32-E72D297353CC}">
              <c16:uniqueId val="{00000000-342B-4961-AE79-D6C4A029BB72}"/>
            </c:ext>
          </c:extLst>
        </c:ser>
        <c:ser>
          <c:idx val="1"/>
          <c:order val="1"/>
          <c:tx>
            <c:strRef>
              <c:f>'[CEDEAO PAIS POR PAIS VPT 2020.xlsx]Gambia Estatisticas'!$A$8</c:f>
              <c:strCache>
                <c:ptCount val="1"/>
                <c:pt idx="0">
                  <c:v>Exportação de bens e serviços [ Corrente ]</c:v>
                </c:pt>
              </c:strCache>
            </c:strRef>
          </c:tx>
          <c:spPr>
            <a:solidFill>
              <a:schemeClr val="accent2"/>
            </a:solidFill>
            <a:ln>
              <a:noFill/>
            </a:ln>
            <a:effectLst/>
          </c:spPr>
          <c:invertIfNegative val="0"/>
          <c:cat>
            <c:numRef>
              <c:f>'[CEDEAO PAIS POR PAIS VPT 2020.xlsx]Gambia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2020.xlsx]Gambia Estatisticas'!$B$8:$K$8</c:f>
              <c:numCache>
                <c:formatCode>"$"#,##0_);[Red]\("$"#,##0\)</c:formatCode>
                <c:ptCount val="10"/>
                <c:pt idx="0">
                  <c:v>228340664</c:v>
                </c:pt>
                <c:pt idx="1">
                  <c:v>226367271</c:v>
                </c:pt>
                <c:pt idx="2">
                  <c:v>237666107</c:v>
                </c:pt>
                <c:pt idx="3">
                  <c:v>280761041</c:v>
                </c:pt>
                <c:pt idx="4">
                  <c:v>263866332</c:v>
                </c:pt>
                <c:pt idx="5">
                  <c:v>243620157</c:v>
                </c:pt>
                <c:pt idx="6">
                  <c:v>224202587</c:v>
                </c:pt>
                <c:pt idx="7">
                  <c:v>241200786</c:v>
                </c:pt>
                <c:pt idx="8">
                  <c:v>338486295</c:v>
                </c:pt>
                <c:pt idx="9">
                  <c:v>356833564</c:v>
                </c:pt>
              </c:numCache>
            </c:numRef>
          </c:val>
          <c:extLst xmlns:c16r2="http://schemas.microsoft.com/office/drawing/2015/06/chart">
            <c:ext xmlns:c16="http://schemas.microsoft.com/office/drawing/2014/chart" uri="{C3380CC4-5D6E-409C-BE32-E72D297353CC}">
              <c16:uniqueId val="{00000001-342B-4961-AE79-D6C4A029BB72}"/>
            </c:ext>
          </c:extLst>
        </c:ser>
        <c:ser>
          <c:idx val="2"/>
          <c:order val="2"/>
          <c:tx>
            <c:strRef>
              <c:f>'[CEDEAO PAIS POR PAIS VPT 2020.xlsx]Gambia Estatisticas'!$A$9</c:f>
              <c:strCache>
                <c:ptCount val="1"/>
                <c:pt idx="0">
                  <c:v>Importações de bens e serviços [ Constante ]</c:v>
                </c:pt>
              </c:strCache>
            </c:strRef>
          </c:tx>
          <c:spPr>
            <a:solidFill>
              <a:schemeClr val="bg1">
                <a:lumMod val="75000"/>
              </a:schemeClr>
            </a:solidFill>
            <a:ln>
              <a:noFill/>
            </a:ln>
            <a:effectLst/>
          </c:spPr>
          <c:invertIfNegative val="0"/>
          <c:cat>
            <c:numRef>
              <c:f>'[CEDEAO PAIS POR PAIS VPT 2020.xlsx]Gambia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2020.xlsx]Gambia Estatisticas'!$B$9:$K$9</c:f>
              <c:numCache>
                <c:formatCode>"$"#,##0_);[Red]\("$"#,##0\)</c:formatCode>
                <c:ptCount val="10"/>
                <c:pt idx="0">
                  <c:v>388339402</c:v>
                </c:pt>
                <c:pt idx="1">
                  <c:v>406575753</c:v>
                </c:pt>
                <c:pt idx="2">
                  <c:v>405627041</c:v>
                </c:pt>
                <c:pt idx="3">
                  <c:v>456541246</c:v>
                </c:pt>
                <c:pt idx="4">
                  <c:v>467996064</c:v>
                </c:pt>
                <c:pt idx="5">
                  <c:v>467996064</c:v>
                </c:pt>
                <c:pt idx="6">
                  <c:v>584547077</c:v>
                </c:pt>
                <c:pt idx="7">
                  <c:v>585601202</c:v>
                </c:pt>
                <c:pt idx="8">
                  <c:v>749166160</c:v>
                </c:pt>
                <c:pt idx="9">
                  <c:v>845583398</c:v>
                </c:pt>
              </c:numCache>
            </c:numRef>
          </c:val>
          <c:extLst xmlns:c16r2="http://schemas.microsoft.com/office/drawing/2015/06/chart">
            <c:ext xmlns:c16="http://schemas.microsoft.com/office/drawing/2014/chart" uri="{C3380CC4-5D6E-409C-BE32-E72D297353CC}">
              <c16:uniqueId val="{00000002-342B-4961-AE79-D6C4A029BB72}"/>
            </c:ext>
          </c:extLst>
        </c:ser>
        <c:ser>
          <c:idx val="3"/>
          <c:order val="3"/>
          <c:tx>
            <c:strRef>
              <c:f>'[CEDEAO PAIS POR PAIS VPT 2020.xlsx]Gambia Estatisticas'!$A$10</c:f>
              <c:strCache>
                <c:ptCount val="1"/>
                <c:pt idx="0">
                  <c:v>Importações de bens e serviços [ Corrente ]</c:v>
                </c:pt>
              </c:strCache>
            </c:strRef>
          </c:tx>
          <c:spPr>
            <a:solidFill>
              <a:schemeClr val="accent4"/>
            </a:solidFill>
            <a:ln>
              <a:noFill/>
            </a:ln>
            <a:effectLst/>
          </c:spPr>
          <c:invertIfNegative val="0"/>
          <c:cat>
            <c:numRef>
              <c:f>'[CEDEAO PAIS POR PAIS VPT 2020.xlsx]Gambia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2020.xlsx]Gambia Estatisticas'!$B$10:$K$10</c:f>
              <c:numCache>
                <c:formatCode>"$"#,##0_);[Red]\("$"#,##0\)</c:formatCode>
                <c:ptCount val="10"/>
                <c:pt idx="0">
                  <c:v>377490204</c:v>
                </c:pt>
                <c:pt idx="1">
                  <c:v>406575753</c:v>
                </c:pt>
                <c:pt idx="2">
                  <c:v>363423451</c:v>
                </c:pt>
                <c:pt idx="3">
                  <c:v>394206459</c:v>
                </c:pt>
                <c:pt idx="4">
                  <c:v>370408481</c:v>
                </c:pt>
                <c:pt idx="5">
                  <c:v>404404188</c:v>
                </c:pt>
                <c:pt idx="6">
                  <c:v>449910836</c:v>
                </c:pt>
                <c:pt idx="7">
                  <c:v>464399812</c:v>
                </c:pt>
                <c:pt idx="8">
                  <c:v>586793971</c:v>
                </c:pt>
                <c:pt idx="9">
                  <c:v>677801015</c:v>
                </c:pt>
              </c:numCache>
            </c:numRef>
          </c:val>
          <c:extLst xmlns:c16r2="http://schemas.microsoft.com/office/drawing/2015/06/chart">
            <c:ext xmlns:c16="http://schemas.microsoft.com/office/drawing/2014/chart" uri="{C3380CC4-5D6E-409C-BE32-E72D297353CC}">
              <c16:uniqueId val="{00000003-342B-4961-AE79-D6C4A029BB72}"/>
            </c:ext>
          </c:extLst>
        </c:ser>
        <c:ser>
          <c:idx val="4"/>
          <c:order val="4"/>
          <c:tx>
            <c:strRef>
              <c:f>'[CEDEAO PAIS POR PAIS VPT 2020.xlsx]Gambia Estatisticas'!$A$11</c:f>
              <c:strCache>
                <c:ptCount val="1"/>
                <c:pt idx="0">
                  <c:v>Balança comercial [ incluindo serviços a preços contante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288290" bIns="0" anchor="b"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'[CEDEAO PAIS POR PAIS VPT 2020.xlsx]Gambia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2020.xlsx]Gambia Estatisticas'!$B$11:$K$11</c:f>
              <c:numCache>
                <c:formatCode>"$"#,##0_);[Red]\("$"#,##0\)</c:formatCode>
                <c:ptCount val="10"/>
                <c:pt idx="0">
                  <c:v>-153469744</c:v>
                </c:pt>
                <c:pt idx="1">
                  <c:v>-180208482</c:v>
                </c:pt>
                <c:pt idx="2">
                  <c:v>-140366619</c:v>
                </c:pt>
                <c:pt idx="3">
                  <c:v>-131412777</c:v>
                </c:pt>
                <c:pt idx="4">
                  <c:v>-134646278</c:v>
                </c:pt>
                <c:pt idx="5">
                  <c:v>-136965111</c:v>
                </c:pt>
                <c:pt idx="6">
                  <c:v>-293287621</c:v>
                </c:pt>
                <c:pt idx="7">
                  <c:v>-281482764</c:v>
                </c:pt>
                <c:pt idx="8">
                  <c:v>-317055176</c:v>
                </c:pt>
                <c:pt idx="9">
                  <c:v>-400508031</c:v>
                </c:pt>
              </c:numCache>
            </c:numRef>
          </c:val>
          <c:extLst xmlns:c16r2="http://schemas.microsoft.com/office/drawing/2015/06/chart">
            <c:ext xmlns:c16="http://schemas.microsoft.com/office/drawing/2014/chart" uri="{C3380CC4-5D6E-409C-BE32-E72D297353CC}">
              <c16:uniqueId val="{0000000E-342B-4961-AE79-D6C4A029BB72}"/>
            </c:ext>
          </c:extLst>
        </c:ser>
        <c:ser>
          <c:idx val="5"/>
          <c:order val="5"/>
          <c:tx>
            <c:strRef>
              <c:f>'[CEDEAO PAIS POR PAIS VPT 2020.xlsx]Gambia Estatisticas'!$A$12</c:f>
              <c:strCache>
                <c:ptCount val="1"/>
                <c:pt idx="0">
                  <c:v>Balança comercial [ incluindo serviços a preços corrente ]</c:v>
                </c:pt>
              </c:strCache>
            </c:strRef>
          </c:tx>
          <c:spPr>
            <a:gradFill>
              <a:gsLst>
                <a:gs pos="0">
                  <a:srgbClr val="14CD68"/>
                </a:gs>
                <a:gs pos="100000">
                  <a:srgbClr val="035C7D"/>
                </a:gs>
              </a:gsLst>
              <a:lin scaled="0"/>
            </a:gradFill>
            <a:ln>
              <a:noFill/>
            </a:ln>
            <a:effectLst/>
          </c:spPr>
          <c:invertIfNegative val="0"/>
          <c:dLbls>
            <c:dLbl>
              <c:idx val="8"/>
              <c:spPr>
                <a:noFill/>
                <a:ln>
                  <a:noFill/>
                </a:ln>
                <a:effectLst/>
              </c:spPr>
              <c:txPr>
                <a:bodyPr rot="-5400000" spcFirstLastPara="0" vertOverflow="ellipsis" wrap="square" lIns="36195" tIns="0" rIns="0" bIns="50419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9"/>
              <c:spPr>
                <a:noFill/>
                <a:ln>
                  <a:noFill/>
                </a:ln>
                <a:effectLst/>
              </c:spPr>
              <c:txPr>
                <a:bodyPr rot="-5400000" spcFirstLastPara="0" vertOverflow="ellipsis" wrap="square" lIns="0"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'[CEDEAO PAIS POR PAIS VPT 2020.xlsx]Gambia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2020.xlsx]Gambia Estatisticas'!$B$12:$K$12</c:f>
              <c:numCache>
                <c:formatCode>"$"#,##0_);[Red]\("$"#,##0\)</c:formatCode>
                <c:ptCount val="10"/>
                <c:pt idx="0">
                  <c:v>-149149540</c:v>
                </c:pt>
                <c:pt idx="1">
                  <c:v>-180208482</c:v>
                </c:pt>
                <c:pt idx="2">
                  <c:v>-125757344</c:v>
                </c:pt>
                <c:pt idx="3">
                  <c:v>-113445418</c:v>
                </c:pt>
                <c:pt idx="4">
                  <c:v>-106542149</c:v>
                </c:pt>
                <c:pt idx="5">
                  <c:v>-160784031</c:v>
                </c:pt>
                <c:pt idx="6">
                  <c:v>-225708249</c:v>
                </c:pt>
                <c:pt idx="7">
                  <c:v>-223199026</c:v>
                </c:pt>
                <c:pt idx="8">
                  <c:v>-248307676</c:v>
                </c:pt>
                <c:pt idx="9">
                  <c:v>-320967451</c:v>
                </c:pt>
              </c:numCache>
            </c:numRef>
          </c:val>
          <c:extLst xmlns:c16r2="http://schemas.microsoft.com/office/drawing/2015/06/chart">
            <c:ext xmlns:c16="http://schemas.microsoft.com/office/drawing/2014/chart" uri="{C3380CC4-5D6E-409C-BE32-E72D297353CC}">
              <c16:uniqueId val="{00000019-342B-4961-AE79-D6C4A029BB72}"/>
            </c:ext>
          </c:extLst>
        </c:ser>
        <c:ser>
          <c:idx val="6"/>
          <c:order val="6"/>
          <c:tx>
            <c:strRef>
              <c:f>'[CEDEAO PAIS POR PAIS VPT 2020.xlsx]Gambia Estatisticas'!$A$13</c:f>
              <c:strCache>
                <c:ptCount val="1"/>
                <c:pt idx="0">
                  <c:v>Investimentos estrangeiros directos [ entradas líquidas ]</c:v>
                </c:pt>
              </c:strCache>
            </c:strRef>
          </c:tx>
          <c:spPr>
            <a:solidFill>
              <a:schemeClr val="accent1">
                <a:lumMod val="60000"/>
              </a:schemeClr>
            </a:solidFill>
            <a:ln>
              <a:noFill/>
            </a:ln>
            <a:effectLst/>
          </c:spPr>
          <c:invertIfNegative val="0"/>
          <c:dLbls>
            <c:dLbl>
              <c:idx val="6"/>
              <c:spPr>
                <a:noFill/>
                <a:ln>
                  <a:noFill/>
                </a:ln>
                <a:effectLst/>
              </c:spPr>
              <c:txPr>
                <a:bodyPr rot="-5400000" spcFirstLastPara="0" vertOverflow="ellipsis" wrap="square" lIns="0" tIns="0" rIns="43180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7"/>
              <c:spPr>
                <a:noFill/>
                <a:ln>
                  <a:noFill/>
                </a:ln>
                <a:effectLst/>
              </c:spPr>
              <c:txPr>
                <a:bodyPr rot="-5400000" spcFirstLastPara="0" vertOverflow="ellipsis" wrap="square" lIns="0" tIns="0" rIns="50419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9"/>
              <c:spPr>
                <a:noFill/>
                <a:ln>
                  <a:noFill/>
                </a:ln>
                <a:effectLst/>
              </c:spPr>
              <c:txPr>
                <a:bodyPr rot="-5400000" spcFirstLastPara="0" vertOverflow="ellipsis" wrap="square" lIns="0" tIns="36195"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46799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0"/>
              </c:ext>
            </c:extLst>
          </c:dLbls>
          <c:cat>
            <c:numRef>
              <c:f>'[CEDEAO PAIS POR PAIS VPT 2020.xlsx]Gambia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2020.xlsx]Gambia Estatisticas'!$B$13:$K$13</c:f>
              <c:numCache>
                <c:formatCode>"$"#,##0_);[Red]\("$"#,##0\)</c:formatCode>
                <c:ptCount val="10"/>
                <c:pt idx="0">
                  <c:v>39447344</c:v>
                </c:pt>
                <c:pt idx="1">
                  <c:v>37140888</c:v>
                </c:pt>
                <c:pt idx="2">
                  <c:v>36077136</c:v>
                </c:pt>
                <c:pt idx="3">
                  <c:v>41183458</c:v>
                </c:pt>
                <c:pt idx="4">
                  <c:v>68340322</c:v>
                </c:pt>
                <c:pt idx="5">
                  <c:v>23014092</c:v>
                </c:pt>
                <c:pt idx="6">
                  <c:v>-1692733</c:v>
                </c:pt>
                <c:pt idx="7">
                  <c:v>-1132320</c:v>
                </c:pt>
                <c:pt idx="8">
                  <c:v>5445631</c:v>
                </c:pt>
                <c:pt idx="9">
                  <c:v>32957945</c:v>
                </c:pt>
              </c:numCache>
            </c:numRef>
          </c:val>
          <c:extLst xmlns:c16r2="http://schemas.microsoft.com/office/drawing/2015/06/chart">
            <c:ext xmlns:c16="http://schemas.microsoft.com/office/drawing/2014/chart" uri="{C3380CC4-5D6E-409C-BE32-E72D297353CC}">
              <c16:uniqueId val="{0000001D-342B-4961-AE79-D6C4A029BB72}"/>
            </c:ext>
          </c:extLst>
        </c:ser>
        <c:dLbls>
          <c:showLegendKey val="0"/>
          <c:showVal val="0"/>
          <c:showCatName val="0"/>
          <c:showSerName val="0"/>
          <c:showPercent val="0"/>
          <c:showBubbleSize val="0"/>
        </c:dLbls>
        <c:gapWidth val="150"/>
        <c:axId val="216788992"/>
        <c:axId val="213948032"/>
      </c:barChart>
      <c:dateAx>
        <c:axId val="216788992"/>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dirty="0"/>
                  <a:t>INDICADORES ECONÓMICOS </a:t>
                </a:r>
                <a:r>
                  <a:rPr lang="en-US" dirty="0" smtClean="0"/>
                  <a:t>DA</a:t>
                </a:r>
                <a:r>
                  <a:rPr lang="en-US" altLang="en-US" dirty="0" smtClean="0"/>
                  <a:t> </a:t>
                </a:r>
                <a:r>
                  <a:rPr lang="en-US" altLang="en-US" dirty="0"/>
                  <a:t>GÂMBIA</a:t>
                </a: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13948032"/>
        <c:crosses val="autoZero"/>
        <c:auto val="0"/>
        <c:lblOffset val="100"/>
        <c:baseTimeUnit val="days"/>
      </c:dateAx>
      <c:valAx>
        <c:axId val="21394803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000" b="0" i="0" u="none" strike="noStrike" kern="1200" baseline="0">
                    <a:solidFill>
                      <a:srgbClr val="00B0F0"/>
                    </a:solidFill>
                    <a:latin typeface="+mn-lt"/>
                    <a:ea typeface="+mn-ea"/>
                    <a:cs typeface="+mn-cs"/>
                  </a:defRPr>
                </a:pPr>
                <a:r>
                  <a:rPr lang="en-US">
                    <a:solidFill>
                      <a:srgbClr val="00B0F0"/>
                    </a:solidFill>
                  </a:rPr>
                  <a:t>VALORES</a:t>
                </a: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16788992"/>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solidFill>
        <a:srgbClr val="000000">
          <a:alpha val="0"/>
        </a:srgbClr>
      </a:solidFill>
      <a:round/>
    </a:ln>
    <a:effectLst/>
  </c:spPr>
  <c:txPr>
    <a:bodyPr rot="5400000" vert="horz" anchor="b" anchorCtr="0"/>
    <a:lstStyle/>
    <a:p>
      <a:pPr>
        <a:defRPr lang="pt-PT"/>
      </a:pPr>
      <a:endParaRPr lang="pt-PT"/>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b="0" i="0" baseline="0" dirty="0" smtClean="0">
                <a:effectLst/>
                <a:latin typeface="Arial Narrow" panose="020B0606020202030204" pitchFamily="34" charset="0"/>
              </a:rPr>
              <a:t>As importações de bens da Gâmbia</a:t>
            </a:r>
            <a:endParaRPr lang="pt-PT" sz="1200" dirty="0" smtClean="0">
              <a:effectLst/>
              <a:latin typeface="Arial Narrow" panose="020B0606020202030204" pitchFamily="34" charset="0"/>
            </a:endParaRPr>
          </a:p>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dirty="0" smtClean="0">
                <a:solidFill>
                  <a:srgbClr val="00B0F0"/>
                </a:solidFill>
                <a:latin typeface="Arial Narrow" panose="020B0606020202030204" pitchFamily="34" charset="0"/>
              </a:rPr>
              <a:t>2015</a:t>
            </a:r>
            <a:endParaRPr lang="pt-PT" sz="1200" dirty="0">
              <a:solidFill>
                <a:srgbClr val="00B0F0"/>
              </a:solidFill>
              <a:latin typeface="Arial Narrow" panose="020B0606020202030204" pitchFamily="34" charset="0"/>
            </a:endParaRPr>
          </a:p>
        </c:rich>
      </c:tx>
      <c:layout>
        <c:manualLayout>
          <c:xMode val="edge"/>
          <c:yMode val="edge"/>
          <c:x val="0.72367105521444597"/>
          <c:y val="4.2559228259327602E-3"/>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AF93-427B-87F5-2304BABB0E5C}"/>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AF93-427B-87F5-2304BABB0E5C}"/>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AF93-427B-87F5-2304BABB0E5C}"/>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AF93-427B-87F5-2304BABB0E5C}"/>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AF93-427B-87F5-2304BABB0E5C}"/>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AF93-427B-87F5-2304BABB0E5C}"/>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AF93-427B-87F5-2304BABB0E5C}"/>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AF93-427B-87F5-2304BABB0E5C}"/>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AF93-427B-87F5-2304BABB0E5C}"/>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AF93-427B-87F5-2304BABB0E5C}"/>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AF93-427B-87F5-2304BABB0E5C}"/>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AF93-427B-87F5-2304BABB0E5C}"/>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AF93-427B-87F5-2304BABB0E5C}"/>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AF93-427B-87F5-2304BABB0E5C}"/>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AF93-427B-87F5-2304BABB0E5C}"/>
              </c:ext>
            </c:extLst>
          </c:dPt>
          <c:dPt>
            <c:idx val="15"/>
            <c:bubble3D val="0"/>
            <c:spPr>
              <a:solidFill>
                <a:srgbClr val="92D050"/>
              </a:solidFill>
              <a:ln>
                <a:noFill/>
              </a:ln>
              <a:effectLst/>
            </c:spPr>
            <c:extLst xmlns:c16r2="http://schemas.microsoft.com/office/drawing/2015/06/chart">
              <c:ext xmlns:c16="http://schemas.microsoft.com/office/drawing/2014/chart" uri="{C3380CC4-5D6E-409C-BE32-E72D297353CC}">
                <c16:uniqueId val="{0000001F-AF93-427B-87F5-2304BABB0E5C}"/>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AF93-427B-87F5-2304BABB0E5C}"/>
              </c:ext>
            </c:extLst>
          </c:dPt>
          <c:dLbls>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AF93-427B-87F5-2304BABB0E5C}"/>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AF93-427B-87F5-2304BABB0E5C}"/>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AF93-427B-87F5-2304BABB0E5C}"/>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AF93-427B-87F5-2304BABB0E5C}"/>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AF93-427B-87F5-2304BABB0E5C}"/>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AF93-427B-87F5-2304BABB0E5C}"/>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AF93-427B-87F5-2304BABB0E5C}"/>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AF93-427B-87F5-2304BABB0E5C}"/>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'Gambia Estatisticas'!$A$115:$A$131</c:f>
              <c:strCache>
                <c:ptCount val="17"/>
                <c:pt idx="0">
                  <c:v>Produtos agrícolas</c:v>
                </c:pt>
                <c:pt idx="1">
                  <c:v>Apenas alimentos</c:v>
                </c:pt>
                <c:pt idx="2">
                  <c:v>Petróleo e produtos de mineração</c:v>
                </c:pt>
                <c:pt idx="3">
                  <c:v>Apenas petróleos</c:v>
                </c:pt>
                <c:pt idx="4">
                  <c:v>Produtos manufaturados</c:v>
                </c:pt>
                <c:pt idx="5">
                  <c:v>Ferro e aço</c:v>
                </c:pt>
                <c:pt idx="6">
                  <c:v>Produtos química e farmacêuticos</c:v>
                </c:pt>
                <c:pt idx="7">
                  <c:v>Produtos farmacêuticos</c:v>
                </c:pt>
                <c:pt idx="8">
                  <c:v>Máquinas e equipamentos de transporte</c:v>
                </c:pt>
                <c:pt idx="9">
                  <c:v>Equipamentos de escritório e telecomunicações</c:v>
                </c:pt>
                <c:pt idx="10">
                  <c:v>Informática e equipamento de escritório</c:v>
                </c:pt>
                <c:pt idx="11">
                  <c:v>Equipamento de telecomunicação</c:v>
                </c:pt>
                <c:pt idx="12">
                  <c:v>Circuits intégrés et composantes électroniques</c:v>
                </c:pt>
                <c:pt idx="13">
                  <c:v>Equipamento de transporte</c:v>
                </c:pt>
                <c:pt idx="14">
                  <c:v>Automóveis e peças</c:v>
                </c:pt>
                <c:pt idx="15">
                  <c:v>Têxteis</c:v>
                </c:pt>
                <c:pt idx="16">
                  <c:v>Vestuários</c:v>
                </c:pt>
              </c:strCache>
            </c:strRef>
          </c:cat>
          <c:val>
            <c:numRef>
              <c:f>'Gambia Estatisticas'!$B$115:$B$131</c:f>
              <c:numCache>
                <c:formatCode>"$"#,##0</c:formatCode>
                <c:ptCount val="17"/>
                <c:pt idx="0">
                  <c:v>172121924</c:v>
                </c:pt>
                <c:pt idx="1">
                  <c:v>167832609</c:v>
                </c:pt>
                <c:pt idx="2">
                  <c:v>44523239</c:v>
                </c:pt>
                <c:pt idx="3">
                  <c:v>43268069</c:v>
                </c:pt>
                <c:pt idx="4">
                  <c:v>148212522</c:v>
                </c:pt>
                <c:pt idx="5">
                  <c:v>4502622</c:v>
                </c:pt>
                <c:pt idx="6">
                  <c:v>14708130</c:v>
                </c:pt>
                <c:pt idx="7">
                  <c:v>8597409</c:v>
                </c:pt>
                <c:pt idx="8">
                  <c:v>62951079</c:v>
                </c:pt>
                <c:pt idx="9">
                  <c:v>7571462</c:v>
                </c:pt>
                <c:pt idx="10">
                  <c:v>2117923</c:v>
                </c:pt>
                <c:pt idx="11">
                  <c:v>5228359</c:v>
                </c:pt>
                <c:pt idx="12">
                  <c:v>225179</c:v>
                </c:pt>
                <c:pt idx="13">
                  <c:v>26770035</c:v>
                </c:pt>
                <c:pt idx="14" formatCode="&quot;$&quot;#,##0;\-&quot;$&quot;#,##0">
                  <c:v>21244778</c:v>
                </c:pt>
                <c:pt idx="15">
                  <c:v>12628460</c:v>
                </c:pt>
                <c:pt idx="16">
                  <c:v>1289431</c:v>
                </c:pt>
              </c:numCache>
            </c:numRef>
          </c:val>
          <c:extLst xmlns:c16r2="http://schemas.microsoft.com/office/drawing/2015/06/chart">
            <c:ext xmlns:c16="http://schemas.microsoft.com/office/drawing/2014/chart" uri="{C3380CC4-5D6E-409C-BE32-E72D297353CC}">
              <c16:uniqueId val="{00000022-AF93-427B-87F5-2304BABB0E5C}"/>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9727620939140298"/>
          <c:w val="0.99487836107554395"/>
          <c:h val="0.198467867782664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b="0" i="0" baseline="0" dirty="0">
                <a:effectLst/>
                <a:latin typeface="Arial Narrow" panose="020B0606020202030204" pitchFamily="34" charset="0"/>
              </a:rPr>
              <a:t>As </a:t>
            </a:r>
            <a:r>
              <a:rPr lang="pt-PT" sz="1200" b="0" i="0" baseline="0" dirty="0" smtClean="0">
                <a:effectLst/>
                <a:latin typeface="Arial Narrow" panose="020B0606020202030204" pitchFamily="34" charset="0"/>
              </a:rPr>
              <a:t>exportações </a:t>
            </a:r>
            <a:r>
              <a:rPr lang="pt-PT" sz="1200" b="0" i="0" baseline="0" dirty="0">
                <a:effectLst/>
                <a:latin typeface="Arial Narrow" panose="020B0606020202030204" pitchFamily="34" charset="0"/>
              </a:rPr>
              <a:t>de bens da Gâmbia</a:t>
            </a:r>
            <a:endParaRPr lang="pt-PT" sz="1200" dirty="0">
              <a:effectLst/>
              <a:latin typeface="Arial Narrow" panose="020B0606020202030204" pitchFamily="34" charset="0"/>
            </a:endParaRPr>
          </a:p>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i="1" dirty="0">
                <a:solidFill>
                  <a:srgbClr val="00B0F0"/>
                </a:solidFill>
                <a:latin typeface="Arial Narrow" panose="020B0606020202030204" pitchFamily="34" charset="0"/>
              </a:rPr>
              <a:t>2015</a:t>
            </a:r>
          </a:p>
        </c:rich>
      </c:tx>
      <c:layout>
        <c:manualLayout>
          <c:xMode val="edge"/>
          <c:yMode val="edge"/>
          <c:x val="0.65632878145623474"/>
          <c:y val="1.9011647031543819E-2"/>
        </c:manualLayout>
      </c:layout>
      <c:overlay val="0"/>
      <c:spPr>
        <a:noFill/>
        <a:ln>
          <a:noFill/>
        </a:ln>
        <a:effectLst/>
      </c:spPr>
    </c:title>
    <c:autoTitleDeleted val="0"/>
    <c:plotArea>
      <c:layout>
        <c:manualLayout>
          <c:layoutTarget val="inner"/>
          <c:xMode val="edge"/>
          <c:yMode val="edge"/>
          <c:x val="0.38000659304433798"/>
          <c:y val="0.127058823529412"/>
          <c:w val="0.34605241470248899"/>
          <c:h val="0.65866666666666696"/>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0470-471C-8742-8F00EEC94A30}"/>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0470-471C-8742-8F00EEC94A30}"/>
              </c:ext>
            </c:extLst>
          </c:dPt>
          <c:dPt>
            <c:idx val="2"/>
            <c:bubble3D val="0"/>
            <c:spPr>
              <a:solidFill>
                <a:srgbClr val="FFC000"/>
              </a:solidFill>
              <a:ln>
                <a:noFill/>
              </a:ln>
              <a:effectLst/>
            </c:spPr>
            <c:extLst xmlns:c16r2="http://schemas.microsoft.com/office/drawing/2015/06/chart">
              <c:ext xmlns:c16="http://schemas.microsoft.com/office/drawing/2014/chart" uri="{C3380CC4-5D6E-409C-BE32-E72D297353CC}">
                <c16:uniqueId val="{00000005-0470-471C-8742-8F00EEC94A30}"/>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0470-471C-8742-8F00EEC94A30}"/>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0470-471C-8742-8F00EEC94A30}"/>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0470-471C-8742-8F00EEC94A30}"/>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0470-471C-8742-8F00EEC94A30}"/>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0470-471C-8742-8F00EEC94A30}"/>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0470-471C-8742-8F00EEC94A30}"/>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0470-471C-8742-8F00EEC94A30}"/>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0470-471C-8742-8F00EEC94A30}"/>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0470-471C-8742-8F00EEC94A30}"/>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0470-471C-8742-8F00EEC94A30}"/>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0470-471C-8742-8F00EEC94A30}"/>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0470-471C-8742-8F00EEC94A30}"/>
              </c:ext>
            </c:extLst>
          </c:dPt>
          <c:dPt>
            <c:idx val="15"/>
            <c:bubble3D val="0"/>
            <c:spPr>
              <a:solidFill>
                <a:srgbClr val="92D050"/>
              </a:solidFill>
              <a:ln>
                <a:noFill/>
              </a:ln>
              <a:effectLst/>
            </c:spPr>
            <c:extLst xmlns:c16r2="http://schemas.microsoft.com/office/drawing/2015/06/chart">
              <c:ext xmlns:c16="http://schemas.microsoft.com/office/drawing/2014/chart" uri="{C3380CC4-5D6E-409C-BE32-E72D297353CC}">
                <c16:uniqueId val="{0000001F-0470-471C-8742-8F00EEC94A30}"/>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0470-471C-8742-8F00EEC94A30}"/>
              </c:ext>
            </c:extLst>
          </c:dPt>
          <c:dLbls>
            <c:dLbl>
              <c:idx val="2"/>
              <c:layout>
                <c:manualLayout>
                  <c:x val="4.94478325366738E-3"/>
                  <c:y val="-2.85207250602103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0470-471C-8742-8F00EEC94A30}"/>
                </c:ext>
              </c:extLst>
            </c:dLbl>
            <c:dLbl>
              <c:idx val="3"/>
              <c:layout>
                <c:manualLayout>
                  <c:x val="3.7085874402505402E-3"/>
                  <c:y val="4.1830396754975303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0470-471C-8742-8F00EEC94A30}"/>
                </c:ext>
              </c:extLst>
            </c:dLbl>
            <c:dLbl>
              <c:idx val="5"/>
              <c:layout>
                <c:manualLayout>
                  <c:x val="5.6865007417174901E-2"/>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0470-471C-8742-8F00EEC94A30}"/>
                </c:ext>
              </c:extLst>
            </c:dLbl>
            <c:dLbl>
              <c:idx val="6"/>
              <c:layout>
                <c:manualLayout>
                  <c:x val="-6.6754573924509605E-2"/>
                  <c:y val="3.9929015084294597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0470-471C-8742-8F00EEC94A30}"/>
                </c:ext>
              </c:extLst>
            </c:dLbl>
            <c:dLbl>
              <c:idx val="7"/>
              <c:layout>
                <c:manualLayout>
                  <c:x val="-1.35981539475853E-2"/>
                  <c:y val="6.4646976803143602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0470-471C-8742-8F00EEC94A30}"/>
                </c:ext>
              </c:extLst>
            </c:dLbl>
            <c:dLbl>
              <c:idx val="8"/>
              <c:layout>
                <c:manualLayout>
                  <c:x val="-4.94478325366738E-3"/>
                  <c:y val="1.90138167068069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0470-471C-8742-8F00EEC94A30}"/>
                </c:ext>
              </c:extLst>
            </c:dLbl>
            <c:dLbl>
              <c:idx val="9"/>
              <c:layout>
                <c:manualLayout>
                  <c:x val="-8.9006098566012895E-2"/>
                  <c:y val="1.90138167068069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0470-471C-8742-8F00EEC94A30}"/>
                </c:ext>
              </c:extLst>
            </c:dLbl>
            <c:dLbl>
              <c:idx val="10"/>
              <c:layout>
                <c:manualLayout>
                  <c:x val="-7.4171748805010707E-2"/>
                  <c:y val="5.70414501204207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0470-471C-8742-8F00EEC94A30}"/>
                </c:ext>
              </c:extLst>
            </c:dLbl>
            <c:dLbl>
              <c:idx val="11"/>
              <c:layout>
                <c:manualLayout>
                  <c:x val="-5.5628811603758002E-2"/>
                  <c:y val="-1.3309671694764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0470-471C-8742-8F00EEC94A30}"/>
                </c:ext>
              </c:extLst>
            </c:dLbl>
            <c:dLbl>
              <c:idx val="12"/>
              <c:layout>
                <c:manualLayout>
                  <c:x val="-0.11002142739409899"/>
                  <c:y val="-4.5633160096336702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0470-471C-8742-8F00EEC94A30}"/>
                </c:ext>
              </c:extLst>
            </c:dLbl>
            <c:dLbl>
              <c:idx val="13"/>
              <c:layout>
                <c:manualLayout>
                  <c:x val="-8.5297511125762296E-2"/>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0470-471C-8742-8F00EEC94A30}"/>
                </c:ext>
              </c:extLst>
            </c:dLbl>
            <c:dLbl>
              <c:idx val="14"/>
              <c:layout>
                <c:manualLayout>
                  <c:x val="-3.0904895335421099E-2"/>
                  <c:y val="-0.100773228546077"/>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0470-471C-8742-8F00EEC94A30}"/>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'Gambia Estatisticas'!$A$137:$A$153</c:f>
              <c:strCache>
                <c:ptCount val="17"/>
                <c:pt idx="0">
                  <c:v>Produtos agrícolas</c:v>
                </c:pt>
                <c:pt idx="1">
                  <c:v>Apenas alimentos</c:v>
                </c:pt>
                <c:pt idx="2">
                  <c:v>Petróleo e produtos de mineração</c:v>
                </c:pt>
                <c:pt idx="3">
                  <c:v>Apenas petróleos</c:v>
                </c:pt>
                <c:pt idx="4">
                  <c:v>Produtos manufaturados</c:v>
                </c:pt>
                <c:pt idx="5">
                  <c:v>Ferro e aço</c:v>
                </c:pt>
                <c:pt idx="6">
                  <c:v>Produtos química e farmacêuticos</c:v>
                </c:pt>
                <c:pt idx="7">
                  <c:v>Produtos farmacêuticos</c:v>
                </c:pt>
                <c:pt idx="8">
                  <c:v>Máquinas e equipamentos de transporte</c:v>
                </c:pt>
                <c:pt idx="9">
                  <c:v>Equipamentos de escritório e telecomunicações</c:v>
                </c:pt>
                <c:pt idx="10">
                  <c:v>Informática e equipamento de escritório</c:v>
                </c:pt>
                <c:pt idx="11">
                  <c:v>Equipamento de telecomunicação</c:v>
                </c:pt>
                <c:pt idx="12">
                  <c:v>Circuits intégrés et composantes électroniques</c:v>
                </c:pt>
                <c:pt idx="13">
                  <c:v>Equipamento de transporte</c:v>
                </c:pt>
                <c:pt idx="14">
                  <c:v>Automóveis e peças</c:v>
                </c:pt>
                <c:pt idx="15">
                  <c:v>Têxteis</c:v>
                </c:pt>
                <c:pt idx="16">
                  <c:v>Vestuários</c:v>
                </c:pt>
              </c:strCache>
            </c:strRef>
          </c:cat>
          <c:val>
            <c:numRef>
              <c:f>'Gambia Estatisticas'!$B$137:$B$153</c:f>
              <c:numCache>
                <c:formatCode>"$"#,##0;\-"$"#,##0</c:formatCode>
                <c:ptCount val="17"/>
                <c:pt idx="0">
                  <c:v>29641200</c:v>
                </c:pt>
                <c:pt idx="1">
                  <c:v>20505861</c:v>
                </c:pt>
                <c:pt idx="2">
                  <c:v>1324379</c:v>
                </c:pt>
                <c:pt idx="3">
                  <c:v>897564</c:v>
                </c:pt>
                <c:pt idx="4">
                  <c:v>77252749</c:v>
                </c:pt>
                <c:pt idx="5">
                  <c:v>1130190</c:v>
                </c:pt>
                <c:pt idx="6">
                  <c:v>364999</c:v>
                </c:pt>
                <c:pt idx="7">
                  <c:v>0</c:v>
                </c:pt>
                <c:pt idx="8">
                  <c:v>9225759</c:v>
                </c:pt>
                <c:pt idx="9">
                  <c:v>155834</c:v>
                </c:pt>
                <c:pt idx="10">
                  <c:v>12052</c:v>
                </c:pt>
                <c:pt idx="11">
                  <c:v>143782</c:v>
                </c:pt>
                <c:pt idx="12">
                  <c:v>0</c:v>
                </c:pt>
                <c:pt idx="13">
                  <c:v>2682429</c:v>
                </c:pt>
                <c:pt idx="14">
                  <c:v>2327087</c:v>
                </c:pt>
                <c:pt idx="15">
                  <c:v>65647964</c:v>
                </c:pt>
                <c:pt idx="16">
                  <c:v>0</c:v>
                </c:pt>
              </c:numCache>
            </c:numRef>
          </c:val>
          <c:extLst xmlns:c16r2="http://schemas.microsoft.com/office/drawing/2015/06/chart">
            <c:ext xmlns:c16="http://schemas.microsoft.com/office/drawing/2014/chart" uri="{C3380CC4-5D6E-409C-BE32-E72D297353CC}">
              <c16:uniqueId val="{00000022-0470-471C-8742-8F00EEC94A30}"/>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pt-PT" sz="1400" b="0" i="0" u="none" strike="noStrike" kern="1200" spc="0" baseline="0">
              <a:solidFill>
                <a:srgbClr val="00B0F0"/>
              </a:solidFill>
              <a:latin typeface="+mn-lt"/>
              <a:ea typeface="+mn-ea"/>
              <a:cs typeface="+mn-cs"/>
            </a:defRPr>
          </a:pPr>
          <a:endParaRPr lang="pt-PT"/>
        </a:p>
      </c:txPr>
    </c:title>
    <c:autoTitleDeleted val="0"/>
    <c:plotArea>
      <c:layout/>
      <c:lineChart>
        <c:grouping val="standard"/>
        <c:varyColors val="0"/>
        <c:ser>
          <c:idx val="0"/>
          <c:order val="0"/>
          <c:tx>
            <c:strRef>
              <c:f>'[CEDEAO PAIS POR PAIS VPT 2020.xlsx]Gambia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dLbl>
            <c:dLbl>
              <c:idx val="3"/>
              <c:layout>
                <c:manualLayout>
                  <c:x val="-3.1248372480600002E-3"/>
                  <c:y val="-5.0815159856023702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1BB9-4810-AC93-EDB97063BD4F}"/>
                </c:ext>
              </c:extLst>
            </c:dLbl>
            <c:dLbl>
              <c:idx val="5"/>
              <c:layout>
                <c:manualLayout>
                  <c:x val="1.8992315752707E-2"/>
                  <c:y val="-2.884615384615379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1BB9-4810-AC93-EDB97063BD4F}"/>
                </c:ext>
              </c:extLst>
            </c:dLbl>
            <c:dLbl>
              <c:idx val="6"/>
              <c:layout>
                <c:manualLayout>
                  <c:x val="1.8880647336480101E-2"/>
                  <c:y val="-1.9230769230769201E-2"/>
                </c:manualLayout>
              </c:layout>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rgbClr val="FF0000"/>
                      </a:solidFill>
                      <a:latin typeface="+mn-lt"/>
                      <a:ea typeface="+mn-ea"/>
                      <a:cs typeface="+mn-cs"/>
                    </a:defRPr>
                  </a:pPr>
                  <a:endParaRPr lang="pt-PT"/>
                </a:p>
              </c:txPr>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1BB9-4810-AC93-EDB97063BD4F}"/>
                </c:ext>
              </c:extLst>
            </c:dLbl>
            <c:dLbl>
              <c:idx val="7"/>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rgbClr val="FF0000"/>
                      </a:solidFill>
                      <a:latin typeface="+mn-lt"/>
                      <a:ea typeface="+mn-ea"/>
                      <a:cs typeface="+mn-cs"/>
                    </a:defRPr>
                  </a:pPr>
                  <a:endParaRPr lang="pt-PT"/>
                </a:p>
              </c:txPr>
              <c:dLblPos val="t"/>
              <c:showLegendKey val="0"/>
              <c:showVal val="1"/>
              <c:showCatName val="0"/>
              <c:showSerName val="0"/>
              <c:showPercent val="0"/>
              <c:showBubbleSize val="0"/>
            </c:dLbl>
            <c:dLbl>
              <c:idx val="9"/>
              <c:layout>
                <c:manualLayout>
                  <c:x val="-7.8120931201499896E-4"/>
                  <c:y val="-3.493542240101629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1BB9-4810-AC93-EDB97063BD4F}"/>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2020.xlsx]Gambia Estatisticas'!$B$91:$K$91</c:f>
              <c:numCache>
                <c:formatCode>"$"#,##0;\-"$"#,##0</c:formatCode>
                <c:ptCount val="10"/>
                <c:pt idx="0">
                  <c:v>39447344</c:v>
                </c:pt>
                <c:pt idx="1">
                  <c:v>37140888</c:v>
                </c:pt>
                <c:pt idx="2">
                  <c:v>36077136</c:v>
                </c:pt>
                <c:pt idx="3">
                  <c:v>41183458</c:v>
                </c:pt>
                <c:pt idx="4">
                  <c:v>68340322</c:v>
                </c:pt>
                <c:pt idx="5">
                  <c:v>23014092</c:v>
                </c:pt>
                <c:pt idx="6">
                  <c:v>-1692733</c:v>
                </c:pt>
                <c:pt idx="7">
                  <c:v>-1132320</c:v>
                </c:pt>
                <c:pt idx="8">
                  <c:v>5445631</c:v>
                </c:pt>
                <c:pt idx="9">
                  <c:v>32957945</c:v>
                </c:pt>
              </c:numCache>
            </c:numRef>
          </c:val>
          <c:smooth val="0"/>
          <c:extLst xmlns:c16r2="http://schemas.microsoft.com/office/drawing/2015/06/chart">
            <c:ext xmlns:c16="http://schemas.microsoft.com/office/drawing/2014/chart" uri="{C3380CC4-5D6E-409C-BE32-E72D297353CC}">
              <c16:uniqueId val="{00000006-1BB9-4810-AC93-EDB97063BD4F}"/>
            </c:ext>
          </c:extLst>
        </c:ser>
        <c:dLbls>
          <c:showLegendKey val="0"/>
          <c:showVal val="1"/>
          <c:showCatName val="0"/>
          <c:showSerName val="0"/>
          <c:showPercent val="0"/>
          <c:showBubbleSize val="0"/>
        </c:dLbls>
        <c:marker val="1"/>
        <c:smooth val="0"/>
        <c:axId val="216843776"/>
        <c:axId val="165180480"/>
      </c:lineChart>
      <c:catAx>
        <c:axId val="21684377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65180480"/>
        <c:crosses val="autoZero"/>
        <c:auto val="1"/>
        <c:lblAlgn val="ctr"/>
        <c:lblOffset val="100"/>
        <c:noMultiLvlLbl val="0"/>
      </c:catAx>
      <c:valAx>
        <c:axId val="16518048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1684377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chemeClr val="tx1">
                    <a:lumMod val="65000"/>
                    <a:lumOff val="35000"/>
                  </a:schemeClr>
                </a:solidFill>
                <a:latin typeface="+mn-lt"/>
                <a:ea typeface="+mn-ea"/>
                <a:cs typeface="+mn-cs"/>
              </a:defRPr>
            </a:pPr>
            <a:r>
              <a:rPr lang="en-US">
                <a:solidFill>
                  <a:srgbClr val="00B0F0"/>
                </a:solidFill>
              </a:rPr>
              <a:t>EXPORTAÇÃO E IMPORTAÇÃO EM PERCENTAGEM DO PIB</a:t>
            </a:r>
          </a:p>
        </c:rich>
      </c:tx>
      <c:layout/>
      <c:overlay val="0"/>
      <c:spPr>
        <a:noFill/>
        <a:ln>
          <a:noFill/>
        </a:ln>
        <a:effectLst/>
      </c:spPr>
    </c:title>
    <c:autoTitleDeleted val="0"/>
    <c:plotArea>
      <c:layout/>
      <c:barChart>
        <c:barDir val="col"/>
        <c:grouping val="clustered"/>
        <c:varyColors val="0"/>
        <c:ser>
          <c:idx val="0"/>
          <c:order val="0"/>
          <c:tx>
            <c:strRef>
              <c:f>'[CEDEAO PAIS POR PAIS VPT 2020.xlsx]Gambia Estatisticas'!$A$14</c:f>
              <c:strCache>
                <c:ptCount val="1"/>
                <c:pt idx="0">
                  <c:v>Exportação de bens e serviços [ % do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2020.xlsx]Gambia Estatisticas'!$B$14:$K$14</c:f>
              <c:numCache>
                <c:formatCode>0.00%</c:formatCode>
                <c:ptCount val="10"/>
                <c:pt idx="0">
                  <c:v>0.1575</c:v>
                </c:pt>
                <c:pt idx="1">
                  <c:v>0.1467</c:v>
                </c:pt>
                <c:pt idx="2">
                  <c:v>0.1686</c:v>
                </c:pt>
                <c:pt idx="3">
                  <c:v>0.19839999999999999</c:v>
                </c:pt>
                <c:pt idx="4">
                  <c:v>0.1918</c:v>
                </c:pt>
                <c:pt idx="5">
                  <c:v>0.19819999999999999</c:v>
                </c:pt>
                <c:pt idx="6">
                  <c:v>0.16270000000000001</c:v>
                </c:pt>
                <c:pt idx="7">
                  <c:v>0.16439999999999999</c:v>
                </c:pt>
                <c:pt idx="8">
                  <c:v>0.22489999999999999</c:v>
                </c:pt>
                <c:pt idx="9">
                  <c:v>0.2185</c:v>
                </c:pt>
              </c:numCache>
            </c:numRef>
          </c:val>
          <c:extLst xmlns:c16r2="http://schemas.microsoft.com/office/drawing/2015/06/chart">
            <c:ext xmlns:c16="http://schemas.microsoft.com/office/drawing/2014/chart" uri="{C3380CC4-5D6E-409C-BE32-E72D297353CC}">
              <c16:uniqueId val="{00000000-FC1C-416F-9738-6E683E862972}"/>
            </c:ext>
          </c:extLst>
        </c:ser>
        <c:ser>
          <c:idx val="1"/>
          <c:order val="1"/>
          <c:tx>
            <c:strRef>
              <c:f>'[CEDEAO PAIS POR PAIS VPT 2020.xlsx]Gambia Estatisticas'!$A$15</c:f>
              <c:strCache>
                <c:ptCount val="1"/>
                <c:pt idx="0">
                  <c:v>Importação de bens e serviços [ % do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2020.xlsx]Gambia Estatisticas'!$B$15:$K$15</c:f>
              <c:numCache>
                <c:formatCode>0.00%</c:formatCode>
                <c:ptCount val="10"/>
                <c:pt idx="0">
                  <c:v>0.26029999999999998</c:v>
                </c:pt>
                <c:pt idx="1">
                  <c:v>0.26340000000000002</c:v>
                </c:pt>
                <c:pt idx="2">
                  <c:v>0.25779999999999997</c:v>
                </c:pt>
                <c:pt idx="3">
                  <c:v>0.27860000000000001</c:v>
                </c:pt>
                <c:pt idx="4">
                  <c:v>0.26929999999999998</c:v>
                </c:pt>
                <c:pt idx="5">
                  <c:v>0.32890000000000003</c:v>
                </c:pt>
                <c:pt idx="6">
                  <c:v>0.32650000000000001</c:v>
                </c:pt>
                <c:pt idx="7">
                  <c:v>0.3165</c:v>
                </c:pt>
                <c:pt idx="8">
                  <c:v>0.38990000000000002</c:v>
                </c:pt>
                <c:pt idx="9">
                  <c:v>0.41510000000000002</c:v>
                </c:pt>
              </c:numCache>
            </c:numRef>
          </c:val>
          <c:extLst xmlns:c16r2="http://schemas.microsoft.com/office/drawing/2015/06/chart">
            <c:ext xmlns:c16="http://schemas.microsoft.com/office/drawing/2014/chart" uri="{C3380CC4-5D6E-409C-BE32-E72D297353CC}">
              <c16:uniqueId val="{00000001-FC1C-416F-9738-6E683E862972}"/>
            </c:ext>
          </c:extLst>
        </c:ser>
        <c:dLbls>
          <c:showLegendKey val="0"/>
          <c:showVal val="1"/>
          <c:showCatName val="0"/>
          <c:showSerName val="0"/>
          <c:showPercent val="0"/>
          <c:showBubbleSize val="0"/>
        </c:dLbls>
        <c:gapWidth val="219"/>
        <c:overlap val="-27"/>
        <c:axId val="216844288"/>
        <c:axId val="165182208"/>
      </c:barChart>
      <c:catAx>
        <c:axId val="21684428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65182208"/>
        <c:crosses val="autoZero"/>
        <c:auto val="1"/>
        <c:lblAlgn val="ctr"/>
        <c:lblOffset val="100"/>
        <c:noMultiLvlLbl val="0"/>
      </c:catAx>
      <c:valAx>
        <c:axId val="16518220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16844288"/>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rgbClr val="000000">
          <a:alpha val="0"/>
        </a:srgbClr>
      </a:solidFill>
      <a:round/>
    </a:ln>
    <a:effectLst/>
  </c:spPr>
  <c:txPr>
    <a:bodyPr/>
    <a:lstStyle/>
    <a:p>
      <a:pPr>
        <a:defRPr lang="pt-PT"/>
      </a:pPr>
      <a:endParaRPr lang="pt-P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100" b="0" i="1" u="none" strike="noStrike" kern="1200" spc="0" baseline="0">
                <a:solidFill>
                  <a:srgbClr val="00B0F0"/>
                </a:solidFill>
                <a:latin typeface="Arial Narrow" panose="020B0606020202030204" pitchFamily="34" charset="0"/>
                <a:ea typeface="+mn-ea"/>
                <a:cs typeface="+mn-cs"/>
              </a:defRPr>
            </a:pPr>
            <a:r>
              <a:rPr lang="pt-PT" sz="1100" b="0" i="1" u="none" strike="noStrike" baseline="0" dirty="0">
                <a:effectLst/>
                <a:latin typeface="Arial Narrow" panose="020B0606020202030204" pitchFamily="34" charset="0"/>
              </a:rPr>
              <a:t>Exportação de </a:t>
            </a:r>
            <a:r>
              <a:rPr lang="pt-PT" sz="1100" b="0" i="1" u="none" strike="noStrike" baseline="0" dirty="0" smtClean="0">
                <a:effectLst/>
                <a:latin typeface="Arial Narrow" panose="020B0606020202030204" pitchFamily="34" charset="0"/>
              </a:rPr>
              <a:t>bens na CEDEAO</a:t>
            </a:r>
            <a:endParaRPr lang="pt-PT" sz="1100" b="0" i="1" u="none" strike="noStrike" baseline="0" dirty="0">
              <a:effectLst/>
              <a:latin typeface="Arial Narrow" panose="020B0606020202030204" pitchFamily="34" charset="0"/>
            </a:endParaRPr>
          </a:p>
          <a:p>
            <a:pPr defTabSz="914400">
              <a:defRPr lang="pt-PT" sz="1100" b="0" i="1" u="none" strike="noStrike" kern="1200" spc="0" baseline="0">
                <a:solidFill>
                  <a:srgbClr val="00B0F0"/>
                </a:solidFill>
                <a:latin typeface="Arial Narrow" panose="020B0606020202030204" pitchFamily="34" charset="0"/>
                <a:ea typeface="+mn-ea"/>
                <a:cs typeface="+mn-cs"/>
              </a:defRPr>
            </a:pPr>
            <a:r>
              <a:rPr lang="pt-PT" sz="1100" i="1" dirty="0">
                <a:solidFill>
                  <a:srgbClr val="00B0F0"/>
                </a:solidFill>
                <a:latin typeface="Arial Narrow" panose="020B0606020202030204" pitchFamily="34" charset="0"/>
              </a:rPr>
              <a:t>2015</a:t>
            </a:r>
          </a:p>
        </c:rich>
      </c:tx>
      <c:layout>
        <c:manualLayout>
          <c:xMode val="edge"/>
          <c:yMode val="edge"/>
          <c:x val="0.68832435460572439"/>
          <c:y val="1.8903343603788657E-2"/>
        </c:manualLayout>
      </c:layout>
      <c:overlay val="0"/>
      <c:spPr>
        <a:noFill/>
        <a:ln>
          <a:noFill/>
        </a:ln>
        <a:effectLst/>
      </c:spPr>
    </c:title>
    <c:autoTitleDeleted val="0"/>
    <c:plotArea>
      <c:layout>
        <c:manualLayout>
          <c:layoutTarget val="inner"/>
          <c:xMode val="edge"/>
          <c:yMode val="edge"/>
          <c:x val="0.38000659304433798"/>
          <c:y val="0.127058823529412"/>
          <c:w val="0.34605241470248899"/>
          <c:h val="0.65866666666666696"/>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1A4D-4557-8252-D4612349B1E7}"/>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1A4D-4557-8252-D4612349B1E7}"/>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1A4D-4557-8252-D4612349B1E7}"/>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1A4D-4557-8252-D4612349B1E7}"/>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1A4D-4557-8252-D4612349B1E7}"/>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1A4D-4557-8252-D4612349B1E7}"/>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1A4D-4557-8252-D4612349B1E7}"/>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1A4D-4557-8252-D4612349B1E7}"/>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1A4D-4557-8252-D4612349B1E7}"/>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1A4D-4557-8252-D4612349B1E7}"/>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1A4D-4557-8252-D4612349B1E7}"/>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1A4D-4557-8252-D4612349B1E7}"/>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1A4D-4557-8252-D4612349B1E7}"/>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1A4D-4557-8252-D4612349B1E7}"/>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1A4D-4557-8252-D4612349B1E7}"/>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1A4D-4557-8252-D4612349B1E7}"/>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1A4D-4557-8252-D4612349B1E7}"/>
              </c:ext>
            </c:extLst>
          </c:dPt>
          <c:dLbls>
            <c:dLbl>
              <c:idx val="0"/>
              <c:layout>
                <c:manualLayout>
                  <c:x val="5.6865007417174901E-2"/>
                  <c:y val="3.61262517429331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A4D-4557-8252-D4612349B1E7}"/>
                </c:ext>
              </c:extLst>
            </c:dLbl>
            <c:dLbl>
              <c:idx val="1"/>
              <c:layout>
                <c:manualLayout>
                  <c:x val="1.35981539475853E-2"/>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A4D-4557-8252-D4612349B1E7}"/>
                </c:ext>
              </c:extLst>
            </c:dLbl>
            <c:dLbl>
              <c:idx val="2"/>
              <c:layout>
                <c:manualLayout>
                  <c:x val="9.8895665073347998E-3"/>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1A4D-4557-8252-D4612349B1E7}"/>
                </c:ext>
              </c:extLst>
            </c:dLbl>
            <c:dLbl>
              <c:idx val="3"/>
              <c:layout>
                <c:manualLayout>
                  <c:x val="-2.3487720454920102E-2"/>
                  <c:y val="-1.90138167068067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1A4D-4557-8252-D4612349B1E7}"/>
                </c:ext>
              </c:extLst>
            </c:dLbl>
            <c:dLbl>
              <c:idx val="4"/>
              <c:layout>
                <c:manualLayout>
                  <c:x val="-8.7769902752595996E-2"/>
                  <c:y val="3.04221067308910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1A4D-4557-8252-D4612349B1E7}"/>
                </c:ext>
              </c:extLst>
            </c:dLbl>
            <c:dLbl>
              <c:idx val="5"/>
              <c:layout>
                <c:manualLayout>
                  <c:x val="-0.111257623207516"/>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1A4D-4557-8252-D4612349B1E7}"/>
                </c:ext>
              </c:extLst>
            </c:dLbl>
            <c:dLbl>
              <c:idx val="6"/>
              <c:layout>
                <c:manualLayout>
                  <c:x val="-0.17059502225152501"/>
                  <c:y val="-1.9013816706806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1A4D-4557-8252-D4612349B1E7}"/>
                </c:ext>
              </c:extLst>
            </c:dLbl>
            <c:dLbl>
              <c:idx val="7"/>
              <c:layout>
                <c:manualLayout>
                  <c:x val="-0.15946925993077299"/>
                  <c:y val="-3.4224870072252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1A4D-4557-8252-D4612349B1E7}"/>
                </c:ext>
              </c:extLst>
            </c:dLbl>
            <c:dLbl>
              <c:idx val="8"/>
              <c:layout>
                <c:manualLayout>
                  <c:x val="-0.156996868303939"/>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1A4D-4557-8252-D4612349B1E7}"/>
                </c:ext>
              </c:extLst>
            </c:dLbl>
            <c:dLbl>
              <c:idx val="9"/>
              <c:layout>
                <c:manualLayout>
                  <c:x val="-0.128564364595352"/>
                  <c:y val="-9.6970465204715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1A4D-4557-8252-D4612349B1E7}"/>
                </c:ext>
              </c:extLst>
            </c:dLbl>
            <c:dLbl>
              <c:idx val="10"/>
              <c:layout>
                <c:manualLayout>
                  <c:x val="-4.4503049283006399E-2"/>
                  <c:y val="-0.129293953606287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1A4D-4557-8252-D4612349B1E7}"/>
                </c:ext>
              </c:extLst>
            </c:dLbl>
            <c:dLbl>
              <c:idx val="11"/>
              <c:layout>
                <c:manualLayout>
                  <c:x val="-0.119910993901434"/>
                  <c:y val="-0.13119533527696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1A4D-4557-8252-D4612349B1E7}"/>
                </c:ext>
              </c:extLst>
            </c:dLbl>
            <c:dLbl>
              <c:idx val="12"/>
              <c:layout>
                <c:manualLayout>
                  <c:x val="2.2251524641503401E-2"/>
                  <c:y val="-0.136899480289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1A4D-4557-8252-D4612349B1E7}"/>
                </c:ext>
              </c:extLst>
            </c:dLbl>
            <c:dLbl>
              <c:idx val="13"/>
              <c:layout>
                <c:manualLayout>
                  <c:x val="0.100131860886764"/>
                  <c:y val="-0.133096716947648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1A4D-4557-8252-D4612349B1E7}"/>
                </c:ext>
              </c:extLst>
            </c:dLbl>
            <c:dLbl>
              <c:idx val="14"/>
              <c:layout>
                <c:manualLayout>
                  <c:x val="0.128564364595352"/>
                  <c:y val="-8.36607935099507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1A4D-4557-8252-D4612349B1E7}"/>
                </c:ext>
              </c:extLst>
            </c:dLbl>
            <c:dLbl>
              <c:idx val="15"/>
              <c:layout>
                <c:manualLayout>
                  <c:x val="0.14216251854293699"/>
                  <c:y val="-2.85207250602103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1A4D-4557-8252-D4612349B1E7}"/>
                </c:ext>
              </c:extLst>
            </c:dLbl>
            <c:dLbl>
              <c:idx val="16"/>
              <c:layout>
                <c:manualLayout>
                  <c:x val="0.13227295203560199"/>
                  <c:y val="1.7112435036126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1A4D-4557-8252-D4612349B1E7}"/>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'CEDEAO Estatisticas'!$A$101:$A$117</c:f>
              <c:strCache>
                <c:ptCount val="17"/>
                <c:pt idx="0">
                  <c:v>Produtos agrícolas</c:v>
                </c:pt>
                <c:pt idx="1">
                  <c:v>Apenas alimentos</c:v>
                </c:pt>
                <c:pt idx="2">
                  <c:v>Petróleo e produtos de mineração</c:v>
                </c:pt>
                <c:pt idx="3">
                  <c:v>Apenas petróleos</c:v>
                </c:pt>
                <c:pt idx="4">
                  <c:v>Produtos manufaturados</c:v>
                </c:pt>
                <c:pt idx="5">
                  <c:v>Ferro e aço</c:v>
                </c:pt>
                <c:pt idx="6">
                  <c:v>Produtos química e farmacêuticos</c:v>
                </c:pt>
                <c:pt idx="7">
                  <c:v>Produtos farmacêuticos</c:v>
                </c:pt>
                <c:pt idx="8">
                  <c:v>Máquinas e equipamentos de transporte</c:v>
                </c:pt>
                <c:pt idx="9">
                  <c:v>Equipamentos de escritório e telecomunicações</c:v>
                </c:pt>
                <c:pt idx="10">
                  <c:v>Informática e equipamento de escritório</c:v>
                </c:pt>
                <c:pt idx="11">
                  <c:v>Equipamento de telecomunicação</c:v>
                </c:pt>
                <c:pt idx="12">
                  <c:v>Circuitos integrados e componentes eletrônicos</c:v>
                </c:pt>
                <c:pt idx="13">
                  <c:v>Equipamento de transporte</c:v>
                </c:pt>
                <c:pt idx="14">
                  <c:v>Automóveis e peças</c:v>
                </c:pt>
                <c:pt idx="15">
                  <c:v>Têxteis</c:v>
                </c:pt>
                <c:pt idx="16">
                  <c:v>Vestuários</c:v>
                </c:pt>
              </c:strCache>
            </c:strRef>
          </c:cat>
          <c:val>
            <c:numRef>
              <c:f>'CEDEAO Estatisticas'!$B$101:$B$117</c:f>
              <c:numCache>
                <c:formatCode>"$"#,##0;\-"$"#,##0</c:formatCode>
                <c:ptCount val="17"/>
                <c:pt idx="0">
                  <c:v>187915615</c:v>
                </c:pt>
                <c:pt idx="1">
                  <c:v>123550813</c:v>
                </c:pt>
                <c:pt idx="2">
                  <c:v>112745028</c:v>
                </c:pt>
                <c:pt idx="3">
                  <c:v>9687728</c:v>
                </c:pt>
                <c:pt idx="4">
                  <c:v>344118583</c:v>
                </c:pt>
                <c:pt idx="5">
                  <c:v>23070051</c:v>
                </c:pt>
                <c:pt idx="6">
                  <c:v>84647029</c:v>
                </c:pt>
                <c:pt idx="7">
                  <c:v>3866634</c:v>
                </c:pt>
                <c:pt idx="8">
                  <c:v>42739816</c:v>
                </c:pt>
                <c:pt idx="9">
                  <c:v>804802</c:v>
                </c:pt>
                <c:pt idx="10">
                  <c:v>664943</c:v>
                </c:pt>
                <c:pt idx="11">
                  <c:v>101509</c:v>
                </c:pt>
                <c:pt idx="12">
                  <c:v>38350</c:v>
                </c:pt>
                <c:pt idx="13">
                  <c:v>21431806</c:v>
                </c:pt>
                <c:pt idx="14">
                  <c:v>11286209</c:v>
                </c:pt>
                <c:pt idx="15">
                  <c:v>19631513</c:v>
                </c:pt>
                <c:pt idx="16">
                  <c:v>829534</c:v>
                </c:pt>
              </c:numCache>
            </c:numRef>
          </c:val>
          <c:extLst xmlns:c16r2="http://schemas.microsoft.com/office/drawing/2015/06/chart">
            <c:ext xmlns:c16="http://schemas.microsoft.com/office/drawing/2014/chart" uri="{C3380CC4-5D6E-409C-BE32-E72D297353CC}">
              <c16:uniqueId val="{00000022-1A4D-4557-8252-D4612349B1E7}"/>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'[CEDEAO PAIS POR PAIS VPT 2020.xlsx]Gana Estatisticas'!$A$7</c:f>
              <c:strCache>
                <c:ptCount val="1"/>
                <c:pt idx="0">
                  <c:v>Exportação de bens e serviços [ Constante ]</c:v>
                </c:pt>
              </c:strCache>
            </c:strRef>
          </c:tx>
          <c:spPr>
            <a:solidFill>
              <a:schemeClr val="accent1"/>
            </a:solidFill>
            <a:ln>
              <a:noFill/>
            </a:ln>
            <a:effectLst/>
          </c:spPr>
          <c:invertIfNegative val="0"/>
          <c:cat>
            <c:numRef>
              <c:f>'[CEDEAO PAIS POR PAIS VPT 2020.xlsx]Gana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2020.xlsx]Gana Estatisticas'!$B$7:$K$7</c:f>
              <c:numCache>
                <c:formatCode>"$"#,##0_);[Red]\("$"#,##0\)</c:formatCode>
                <c:ptCount val="10"/>
                <c:pt idx="0">
                  <c:v>7606775298</c:v>
                </c:pt>
                <c:pt idx="1">
                  <c:v>9484067086</c:v>
                </c:pt>
                <c:pt idx="2">
                  <c:v>14590486334</c:v>
                </c:pt>
                <c:pt idx="3">
                  <c:v>16806198860</c:v>
                </c:pt>
                <c:pt idx="4">
                  <c:v>16200348656</c:v>
                </c:pt>
                <c:pt idx="5">
                  <c:v>15255525935</c:v>
                </c:pt>
                <c:pt idx="6">
                  <c:v>15212320887</c:v>
                </c:pt>
                <c:pt idx="7">
                  <c:v>17463781072</c:v>
                </c:pt>
                <c:pt idx="8">
                  <c:v>20344953094</c:v>
                </c:pt>
                <c:pt idx="9">
                  <c:v>22430566741</c:v>
                </c:pt>
              </c:numCache>
            </c:numRef>
          </c:val>
          <c:extLst xmlns:c16r2="http://schemas.microsoft.com/office/drawing/2015/06/chart">
            <c:ext xmlns:c16="http://schemas.microsoft.com/office/drawing/2014/chart" uri="{C3380CC4-5D6E-409C-BE32-E72D297353CC}">
              <c16:uniqueId val="{00000000-B292-4940-85A7-580165D1D01F}"/>
            </c:ext>
          </c:extLst>
        </c:ser>
        <c:ser>
          <c:idx val="1"/>
          <c:order val="1"/>
          <c:tx>
            <c:strRef>
              <c:f>'[CEDEAO PAIS POR PAIS VPT 2020.xlsx]Gana Estatisticas'!$A$8</c:f>
              <c:strCache>
                <c:ptCount val="1"/>
                <c:pt idx="0">
                  <c:v>Exportação de bens e serviços [ Corrente ]</c:v>
                </c:pt>
              </c:strCache>
            </c:strRef>
          </c:tx>
          <c:spPr>
            <a:solidFill>
              <a:schemeClr val="accent2"/>
            </a:solidFill>
            <a:ln>
              <a:noFill/>
            </a:ln>
            <a:effectLst/>
          </c:spPr>
          <c:invertIfNegative val="0"/>
          <c:cat>
            <c:numRef>
              <c:f>'[CEDEAO PAIS POR PAIS VPT 2020.xlsx]Gana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2020.xlsx]Gana Estatisticas'!$B$8:$K$8</c:f>
              <c:numCache>
                <c:formatCode>"$"#,##0_);[Red]\("$"#,##0\)</c:formatCode>
                <c:ptCount val="10"/>
                <c:pt idx="0">
                  <c:v>7609396366</c:v>
                </c:pt>
                <c:pt idx="1">
                  <c:v>9484067086</c:v>
                </c:pt>
                <c:pt idx="2">
                  <c:v>14614446554</c:v>
                </c:pt>
                <c:pt idx="3">
                  <c:v>16926546720</c:v>
                </c:pt>
                <c:pt idx="4">
                  <c:v>16344112737</c:v>
                </c:pt>
                <c:pt idx="5">
                  <c:v>15448425650</c:v>
                </c:pt>
                <c:pt idx="6">
                  <c:v>15717928435</c:v>
                </c:pt>
                <c:pt idx="7">
                  <c:v>17537473272</c:v>
                </c:pt>
                <c:pt idx="8">
                  <c:v>20801085643</c:v>
                </c:pt>
                <c:pt idx="9">
                  <c:v>23118048359</c:v>
                </c:pt>
              </c:numCache>
            </c:numRef>
          </c:val>
          <c:extLst xmlns:c16r2="http://schemas.microsoft.com/office/drawing/2015/06/chart">
            <c:ext xmlns:c16="http://schemas.microsoft.com/office/drawing/2014/chart" uri="{C3380CC4-5D6E-409C-BE32-E72D297353CC}">
              <c16:uniqueId val="{00000001-B292-4940-85A7-580165D1D01F}"/>
            </c:ext>
          </c:extLst>
        </c:ser>
        <c:ser>
          <c:idx val="2"/>
          <c:order val="2"/>
          <c:tx>
            <c:strRef>
              <c:f>'[CEDEAO PAIS POR PAIS VPT 2020.xlsx]Gana Estatisticas'!$A$9</c:f>
              <c:strCache>
                <c:ptCount val="1"/>
                <c:pt idx="0">
                  <c:v>Importações de bens e serviços [ Constante ]</c:v>
                </c:pt>
              </c:strCache>
            </c:strRef>
          </c:tx>
          <c:spPr>
            <a:solidFill>
              <a:schemeClr val="bg1">
                <a:lumMod val="75000"/>
              </a:schemeClr>
            </a:solidFill>
            <a:ln>
              <a:noFill/>
            </a:ln>
            <a:effectLst/>
          </c:spPr>
          <c:invertIfNegative val="0"/>
          <c:cat>
            <c:numRef>
              <c:f>'[CEDEAO PAIS POR PAIS VPT 2020.xlsx]Gana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2020.xlsx]Gana Estatisticas'!$B$9:$K$9</c:f>
              <c:numCache>
                <c:formatCode>"$"#,##0_);[Red]\("$"#,##0\)</c:formatCode>
                <c:ptCount val="10"/>
                <c:pt idx="0">
                  <c:v>11656240382</c:v>
                </c:pt>
                <c:pt idx="1">
                  <c:v>14768574004</c:v>
                </c:pt>
                <c:pt idx="2">
                  <c:v>20687766636</c:v>
                </c:pt>
                <c:pt idx="3">
                  <c:v>23332918228</c:v>
                </c:pt>
                <c:pt idx="4">
                  <c:v>23863291381</c:v>
                </c:pt>
                <c:pt idx="5">
                  <c:v>20415065108</c:v>
                </c:pt>
                <c:pt idx="6">
                  <c:v>22034451756</c:v>
                </c:pt>
                <c:pt idx="7">
                  <c:v>21782666914</c:v>
                </c:pt>
                <c:pt idx="8">
                  <c:v>23504727639</c:v>
                </c:pt>
                <c:pt idx="9">
                  <c:v>24575747018</c:v>
                </c:pt>
              </c:numCache>
            </c:numRef>
          </c:val>
          <c:extLst xmlns:c16r2="http://schemas.microsoft.com/office/drawing/2015/06/chart">
            <c:ext xmlns:c16="http://schemas.microsoft.com/office/drawing/2014/chart" uri="{C3380CC4-5D6E-409C-BE32-E72D297353CC}">
              <c16:uniqueId val="{00000002-B292-4940-85A7-580165D1D01F}"/>
            </c:ext>
          </c:extLst>
        </c:ser>
        <c:ser>
          <c:idx val="3"/>
          <c:order val="3"/>
          <c:tx>
            <c:strRef>
              <c:f>'[CEDEAO PAIS POR PAIS VPT 2020.xlsx]Gana Estatisticas'!$A$10</c:f>
              <c:strCache>
                <c:ptCount val="1"/>
                <c:pt idx="0">
                  <c:v>Importações de bens e serviços [ Corrente ]</c:v>
                </c:pt>
              </c:strCache>
            </c:strRef>
          </c:tx>
          <c:spPr>
            <a:solidFill>
              <a:schemeClr val="accent4"/>
            </a:solidFill>
            <a:ln>
              <a:noFill/>
            </a:ln>
            <a:effectLst/>
          </c:spPr>
          <c:invertIfNegative val="0"/>
          <c:cat>
            <c:numRef>
              <c:f>'[CEDEAO PAIS POR PAIS VPT 2020.xlsx]Gana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2020.xlsx]Gana Estatisticas'!$B$10:$K$10</c:f>
              <c:numCache>
                <c:formatCode>"$"#,##0_);[Red]\("$"#,##0\)</c:formatCode>
                <c:ptCount val="10"/>
                <c:pt idx="0">
                  <c:v>10989375852</c:v>
                </c:pt>
                <c:pt idx="1">
                  <c:v>14768574004</c:v>
                </c:pt>
                <c:pt idx="2">
                  <c:v>19529465075</c:v>
                </c:pt>
                <c:pt idx="3">
                  <c:v>22147874708</c:v>
                </c:pt>
                <c:pt idx="4">
                  <c:v>22689841615</c:v>
                </c:pt>
                <c:pt idx="5">
                  <c:v>19483722912</c:v>
                </c:pt>
                <c:pt idx="6">
                  <c:v>21456862105</c:v>
                </c:pt>
                <c:pt idx="7">
                  <c:v>20615994271</c:v>
                </c:pt>
                <c:pt idx="8">
                  <c:v>22648980830</c:v>
                </c:pt>
                <c:pt idx="9">
                  <c:v>23871613868</c:v>
                </c:pt>
              </c:numCache>
            </c:numRef>
          </c:val>
          <c:extLst xmlns:c16r2="http://schemas.microsoft.com/office/drawing/2015/06/chart">
            <c:ext xmlns:c16="http://schemas.microsoft.com/office/drawing/2014/chart" uri="{C3380CC4-5D6E-409C-BE32-E72D297353CC}">
              <c16:uniqueId val="{00000003-B292-4940-85A7-580165D1D01F}"/>
            </c:ext>
          </c:extLst>
        </c:ser>
        <c:ser>
          <c:idx val="4"/>
          <c:order val="4"/>
          <c:tx>
            <c:strRef>
              <c:f>'[CEDEAO PAIS POR PAIS VPT 2020.xlsx]Gana Estatisticas'!$A$11</c:f>
              <c:strCache>
                <c:ptCount val="1"/>
                <c:pt idx="0">
                  <c:v>Balança comercial [ incluindo serviços a preços contante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'[CEDEAO PAIS POR PAIS VPT 2020.xlsx]Gana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2020.xlsx]Gana Estatisticas'!$B$11:$K$11</c:f>
              <c:numCache>
                <c:formatCode>"$"#,##0_);[Red]\("$"#,##0\)</c:formatCode>
                <c:ptCount val="10"/>
                <c:pt idx="0">
                  <c:v>-4049465084</c:v>
                </c:pt>
                <c:pt idx="1">
                  <c:v>-5284506918</c:v>
                </c:pt>
                <c:pt idx="2">
                  <c:v>-6097280302</c:v>
                </c:pt>
                <c:pt idx="3">
                  <c:v>-6526719368</c:v>
                </c:pt>
                <c:pt idx="4">
                  <c:v>-7662942725</c:v>
                </c:pt>
                <c:pt idx="5">
                  <c:v>-5159539173</c:v>
                </c:pt>
                <c:pt idx="6">
                  <c:v>-6822130869</c:v>
                </c:pt>
                <c:pt idx="7">
                  <c:v>-4318885842</c:v>
                </c:pt>
                <c:pt idx="8">
                  <c:v>-3159774545</c:v>
                </c:pt>
                <c:pt idx="9">
                  <c:v>-2145180277</c:v>
                </c:pt>
              </c:numCache>
            </c:numRef>
          </c:val>
          <c:extLst xmlns:c16r2="http://schemas.microsoft.com/office/drawing/2015/06/chart">
            <c:ext xmlns:c16="http://schemas.microsoft.com/office/drawing/2014/chart" uri="{C3380CC4-5D6E-409C-BE32-E72D297353CC}">
              <c16:uniqueId val="{0000000E-B292-4940-85A7-580165D1D01F}"/>
            </c:ext>
          </c:extLst>
        </c:ser>
        <c:ser>
          <c:idx val="5"/>
          <c:order val="5"/>
          <c:tx>
            <c:strRef>
              <c:f>'[CEDEAO PAIS POR PAIS VPT 2020.xlsx]Gana Estatisticas'!$A$12</c:f>
              <c:strCache>
                <c:ptCount val="1"/>
                <c:pt idx="0">
                  <c:v>Balança comercial [ incluindo serviços a preços corrente ]</c:v>
                </c:pt>
              </c:strCache>
            </c:strRef>
          </c:tx>
          <c:spPr>
            <a:gradFill>
              <a:gsLst>
                <a:gs pos="0">
                  <a:srgbClr val="9EE256"/>
                </a:gs>
                <a:gs pos="100000">
                  <a:srgbClr val="52762D"/>
                </a:gs>
              </a:gsLst>
              <a:lin scaled="0"/>
            </a:gra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'[CEDEAO PAIS POR PAIS VPT 2020.xlsx]Gana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2020.xlsx]Gana Estatisticas'!$B$12:$K$12</c:f>
              <c:numCache>
                <c:formatCode>"$"#,##0_);[Red]\("$"#,##0\)</c:formatCode>
                <c:ptCount val="10"/>
                <c:pt idx="0">
                  <c:v>-3379979486</c:v>
                </c:pt>
                <c:pt idx="1">
                  <c:v>-5284506918</c:v>
                </c:pt>
                <c:pt idx="2">
                  <c:v>-4915018521</c:v>
                </c:pt>
                <c:pt idx="3">
                  <c:v>-5221327988</c:v>
                </c:pt>
                <c:pt idx="4">
                  <c:v>-6345728878</c:v>
                </c:pt>
                <c:pt idx="5">
                  <c:v>-4035297262</c:v>
                </c:pt>
                <c:pt idx="6">
                  <c:v>-5738933670</c:v>
                </c:pt>
                <c:pt idx="7">
                  <c:v>-3078520999</c:v>
                </c:pt>
                <c:pt idx="8">
                  <c:v>-1847895187</c:v>
                </c:pt>
                <c:pt idx="9">
                  <c:v>-753565509</c:v>
                </c:pt>
              </c:numCache>
            </c:numRef>
          </c:val>
          <c:extLst xmlns:c16r2="http://schemas.microsoft.com/office/drawing/2015/06/chart">
            <c:ext xmlns:c16="http://schemas.microsoft.com/office/drawing/2014/chart" uri="{C3380CC4-5D6E-409C-BE32-E72D297353CC}">
              <c16:uniqueId val="{00000019-B292-4940-85A7-580165D1D01F}"/>
            </c:ext>
          </c:extLst>
        </c:ser>
        <c:ser>
          <c:idx val="6"/>
          <c:order val="6"/>
          <c:tx>
            <c:strRef>
              <c:f>'[CEDEAO PAIS POR PAIS VPT 2020.xlsx]Gana Estatisticas'!$A$13</c:f>
              <c:strCache>
                <c:ptCount val="1"/>
                <c:pt idx="0">
                  <c:v>Investimentos estrangeiros directos [ entradas líquidas ]</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0"/>
              </c:ext>
            </c:extLst>
          </c:dLbls>
          <c:cat>
            <c:numRef>
              <c:f>'[CEDEAO PAIS POR PAIS VPT 2020.xlsx]Gana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2020.xlsx]Gana Estatisticas'!$B$13:$K$13</c:f>
              <c:numCache>
                <c:formatCode>"$"#,##0_);[Red]\("$"#,##0\)</c:formatCode>
                <c:ptCount val="10"/>
                <c:pt idx="0">
                  <c:v>2372540000</c:v>
                </c:pt>
                <c:pt idx="1">
                  <c:v>2527350000</c:v>
                </c:pt>
                <c:pt idx="2">
                  <c:v>3247588000</c:v>
                </c:pt>
                <c:pt idx="3">
                  <c:v>3294520000</c:v>
                </c:pt>
                <c:pt idx="4">
                  <c:v>3227000000</c:v>
                </c:pt>
                <c:pt idx="5">
                  <c:v>3363389444</c:v>
                </c:pt>
                <c:pt idx="6">
                  <c:v>3192320531</c:v>
                </c:pt>
                <c:pt idx="7">
                  <c:v>3485333369</c:v>
                </c:pt>
                <c:pt idx="8">
                  <c:v>3254990000</c:v>
                </c:pt>
                <c:pt idx="9">
                  <c:v>2989035000</c:v>
                </c:pt>
              </c:numCache>
            </c:numRef>
          </c:val>
          <c:extLst xmlns:c16r2="http://schemas.microsoft.com/office/drawing/2015/06/chart">
            <c:ext xmlns:c16="http://schemas.microsoft.com/office/drawing/2014/chart" uri="{C3380CC4-5D6E-409C-BE32-E72D297353CC}">
              <c16:uniqueId val="{0000001D-B292-4940-85A7-580165D1D01F}"/>
            </c:ext>
          </c:extLst>
        </c:ser>
        <c:dLbls>
          <c:showLegendKey val="0"/>
          <c:showVal val="0"/>
          <c:showCatName val="0"/>
          <c:showSerName val="0"/>
          <c:showPercent val="0"/>
          <c:showBubbleSize val="0"/>
        </c:dLbls>
        <c:gapWidth val="150"/>
        <c:axId val="217783296"/>
        <c:axId val="215525632"/>
      </c:barChart>
      <c:dateAx>
        <c:axId val="217783296"/>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dirty="0"/>
                  <a:t>INDICADORES ECONÓMICOS D</a:t>
                </a:r>
                <a:r>
                  <a:rPr lang="en-US" altLang="en-US" dirty="0"/>
                  <a:t>E </a:t>
                </a:r>
                <a:r>
                  <a:rPr lang="en-US" altLang="en-US" dirty="0" smtClean="0"/>
                  <a:t>GANA</a:t>
                </a:r>
                <a:endParaRPr lang="en-US" altLang="en-US" dirty="0"/>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15525632"/>
        <c:crosses val="autoZero"/>
        <c:auto val="0"/>
        <c:lblOffset val="100"/>
        <c:baseTimeUnit val="days"/>
      </c:dateAx>
      <c:valAx>
        <c:axId val="21552563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000" b="0" i="0" u="none" strike="noStrike" kern="1200" baseline="0">
                    <a:solidFill>
                      <a:srgbClr val="00B0F0"/>
                    </a:solidFill>
                    <a:latin typeface="+mn-lt"/>
                    <a:ea typeface="+mn-ea"/>
                    <a:cs typeface="+mn-cs"/>
                  </a:defRPr>
                </a:pPr>
                <a:r>
                  <a:rPr lang="en-US">
                    <a:solidFill>
                      <a:srgbClr val="00B0F0"/>
                    </a:solidFill>
                  </a:rPr>
                  <a:t>VALORES</a:t>
                </a: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17783296"/>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solidFill>
        <a:schemeClr val="tx1">
          <a:lumMod val="15000"/>
          <a:lumOff val="85000"/>
        </a:schemeClr>
      </a:solidFill>
      <a:round/>
    </a:ln>
    <a:effectLst/>
  </c:spPr>
  <c:txPr>
    <a:bodyPr rot="5400000" vert="horz" anchor="b" anchorCtr="0"/>
    <a:lstStyle/>
    <a:p>
      <a:pPr>
        <a:defRPr lang="pt-PT"/>
      </a:pPr>
      <a:endParaRPr lang="pt-PT"/>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b="0" i="0" baseline="0">
                <a:effectLst/>
                <a:latin typeface="Arial Narrow" panose="020B0606020202030204" pitchFamily="34" charset="0"/>
              </a:rPr>
              <a:t>As importações de bens no Gana</a:t>
            </a:r>
            <a:endParaRPr lang="pt-PT" sz="1200">
              <a:effectLst/>
              <a:latin typeface="Arial Narrow" panose="020B0606020202030204" pitchFamily="34" charset="0"/>
            </a:endParaRPr>
          </a:p>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a:solidFill>
                  <a:srgbClr val="00B0F0"/>
                </a:solidFill>
                <a:latin typeface="Arial Narrow" panose="020B0606020202030204" pitchFamily="34" charset="0"/>
              </a:rPr>
              <a:t>2015</a:t>
            </a:r>
          </a:p>
        </c:rich>
      </c:tx>
      <c:layout>
        <c:manualLayout>
          <c:xMode val="edge"/>
          <c:yMode val="edge"/>
          <c:x val="0.72367105521444597"/>
          <c:y val="4.2559228259327602E-3"/>
        </c:manualLayout>
      </c:layout>
      <c:overlay val="0"/>
      <c:spPr>
        <a:noFill/>
        <a:ln>
          <a:noFill/>
        </a:ln>
        <a:effectLst/>
      </c:spPr>
    </c:title>
    <c:autoTitleDeleted val="0"/>
    <c:plotArea>
      <c:layout>
        <c:manualLayout>
          <c:layoutTarget val="inner"/>
          <c:xMode val="edge"/>
          <c:yMode val="edge"/>
          <c:x val="0.1642687114033704"/>
          <c:y val="0.19299175413859909"/>
          <c:w val="0.49478050220609943"/>
          <c:h val="0.52375227277475278"/>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CF06-47E4-AEE3-1B0ADCA210EE}"/>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CF06-47E4-AEE3-1B0ADCA210EE}"/>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CF06-47E4-AEE3-1B0ADCA210EE}"/>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CF06-47E4-AEE3-1B0ADCA210EE}"/>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CF06-47E4-AEE3-1B0ADCA210EE}"/>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CF06-47E4-AEE3-1B0ADCA210EE}"/>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CF06-47E4-AEE3-1B0ADCA210EE}"/>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CF06-47E4-AEE3-1B0ADCA210EE}"/>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CF06-47E4-AEE3-1B0ADCA210EE}"/>
              </c:ext>
            </c:extLst>
          </c:dPt>
          <c:dPt>
            <c:idx val="9"/>
            <c:bubble3D val="0"/>
            <c:spPr>
              <a:solidFill>
                <a:srgbClr val="FFC000"/>
              </a:solidFill>
              <a:ln>
                <a:noFill/>
              </a:ln>
              <a:effectLst/>
            </c:spPr>
            <c:extLst xmlns:c16r2="http://schemas.microsoft.com/office/drawing/2015/06/chart">
              <c:ext xmlns:c16="http://schemas.microsoft.com/office/drawing/2014/chart" uri="{C3380CC4-5D6E-409C-BE32-E72D297353CC}">
                <c16:uniqueId val="{00000013-CF06-47E4-AEE3-1B0ADCA210EE}"/>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CF06-47E4-AEE3-1B0ADCA210EE}"/>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CF06-47E4-AEE3-1B0ADCA210EE}"/>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CF06-47E4-AEE3-1B0ADCA210EE}"/>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CF06-47E4-AEE3-1B0ADCA210EE}"/>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CF06-47E4-AEE3-1B0ADCA210EE}"/>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CF06-47E4-AEE3-1B0ADCA210EE}"/>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CF06-47E4-AEE3-1B0ADCA210EE}"/>
              </c:ext>
            </c:extLst>
          </c:dPt>
          <c:dLbls>
            <c:dLbl>
              <c:idx val="3"/>
              <c:layout>
                <c:manualLayout>
                  <c:x val="2.7127003699136901E-2"/>
                  <c:y val="4.25592282593275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CF06-47E4-AEE3-1B0ADCA210EE}"/>
                </c:ext>
              </c:extLst>
            </c:dLbl>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CF06-47E4-AEE3-1B0ADCA210EE}"/>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CF06-47E4-AEE3-1B0ADCA210EE}"/>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CF06-47E4-AEE3-1B0ADCA210EE}"/>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CF06-47E4-AEE3-1B0ADCA210EE}"/>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CF06-47E4-AEE3-1B0ADCA210EE}"/>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CF06-47E4-AEE3-1B0ADCA210EE}"/>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CF06-47E4-AEE3-1B0ADCA210EE}"/>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CF06-47E4-AEE3-1B0ADCA210EE}"/>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'Gana Estatisticas'!$A$115:$A$131</c:f>
              <c:strCache>
                <c:ptCount val="17"/>
                <c:pt idx="0">
                  <c:v>Produtos agrícolas</c:v>
                </c:pt>
                <c:pt idx="1">
                  <c:v>Apenas alimentos</c:v>
                </c:pt>
                <c:pt idx="2">
                  <c:v>Petróleo e produtos de mineração</c:v>
                </c:pt>
                <c:pt idx="3">
                  <c:v>Apenas petróleos</c:v>
                </c:pt>
                <c:pt idx="4">
                  <c:v>Produtos manufaturados</c:v>
                </c:pt>
                <c:pt idx="5">
                  <c:v>Ferro e aço</c:v>
                </c:pt>
                <c:pt idx="6">
                  <c:v>Produtos química e farmacêuticos</c:v>
                </c:pt>
                <c:pt idx="7">
                  <c:v>Produtos farmacêuticos</c:v>
                </c:pt>
                <c:pt idx="8">
                  <c:v>Máquinas e equipamentos de transporte</c:v>
                </c:pt>
                <c:pt idx="9">
                  <c:v>Equipamentos de escritório e telecomunicações</c:v>
                </c:pt>
                <c:pt idx="10">
                  <c:v>Informática e equipamento de escritório</c:v>
                </c:pt>
                <c:pt idx="11">
                  <c:v>Equipamento de telecomunicação</c:v>
                </c:pt>
                <c:pt idx="12">
                  <c:v>Circuits intégrés et composantes électroniques</c:v>
                </c:pt>
                <c:pt idx="13">
                  <c:v>Equipamento de transporte</c:v>
                </c:pt>
                <c:pt idx="14">
                  <c:v>Automóveis e peças</c:v>
                </c:pt>
                <c:pt idx="15">
                  <c:v>Têxteis</c:v>
                </c:pt>
                <c:pt idx="16">
                  <c:v>Vestuários</c:v>
                </c:pt>
              </c:strCache>
            </c:strRef>
          </c:cat>
          <c:val>
            <c:numRef>
              <c:f>'Gana Estatisticas'!$B$115:$B$131</c:f>
              <c:numCache>
                <c:formatCode>"$"#,##0</c:formatCode>
                <c:ptCount val="17"/>
                <c:pt idx="0">
                  <c:v>1554582134</c:v>
                </c:pt>
                <c:pt idx="1">
                  <c:v>1452565110</c:v>
                </c:pt>
                <c:pt idx="2">
                  <c:v>243700111</c:v>
                </c:pt>
                <c:pt idx="3">
                  <c:v>108874552</c:v>
                </c:pt>
                <c:pt idx="4">
                  <c:v>8390504919</c:v>
                </c:pt>
                <c:pt idx="5">
                  <c:v>623339067</c:v>
                </c:pt>
                <c:pt idx="6">
                  <c:v>1346784262</c:v>
                </c:pt>
                <c:pt idx="7">
                  <c:v>145325315</c:v>
                </c:pt>
                <c:pt idx="8">
                  <c:v>4079729034</c:v>
                </c:pt>
                <c:pt idx="9">
                  <c:v>290735841</c:v>
                </c:pt>
                <c:pt idx="10">
                  <c:v>70750451</c:v>
                </c:pt>
                <c:pt idx="11">
                  <c:v>212959115</c:v>
                </c:pt>
                <c:pt idx="12">
                  <c:v>7026275</c:v>
                </c:pt>
                <c:pt idx="13">
                  <c:v>1476535512</c:v>
                </c:pt>
                <c:pt idx="14" formatCode="&quot;$&quot;#,##0;\-&quot;$&quot;#,##0">
                  <c:v>1218790709</c:v>
                </c:pt>
                <c:pt idx="15">
                  <c:v>167255267</c:v>
                </c:pt>
                <c:pt idx="16">
                  <c:v>38199227</c:v>
                </c:pt>
              </c:numCache>
            </c:numRef>
          </c:val>
          <c:extLst xmlns:c16r2="http://schemas.microsoft.com/office/drawing/2015/06/chart">
            <c:ext xmlns:c16="http://schemas.microsoft.com/office/drawing/2014/chart" uri="{C3380CC4-5D6E-409C-BE32-E72D297353CC}">
              <c16:uniqueId val="{00000022-CF06-47E4-AEE3-1B0ADCA210EE}"/>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9727620939140298"/>
          <c:w val="0.99487836107554395"/>
          <c:h val="0.198467867782664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b="0" i="0" baseline="0">
                <a:effectLst/>
                <a:latin typeface="Arial Narrow" panose="020B0606020202030204" pitchFamily="34" charset="0"/>
              </a:rPr>
              <a:t>As exportações de bens do Gana</a:t>
            </a:r>
            <a:endParaRPr lang="pt-PT" sz="1200">
              <a:effectLst/>
              <a:latin typeface="Arial Narrow" panose="020B0606020202030204" pitchFamily="34" charset="0"/>
            </a:endParaRPr>
          </a:p>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i="1">
                <a:solidFill>
                  <a:srgbClr val="00B0F0"/>
                </a:solidFill>
                <a:latin typeface="Arial Narrow" panose="020B0606020202030204" pitchFamily="34" charset="0"/>
              </a:rPr>
              <a:t>2015</a:t>
            </a:r>
          </a:p>
        </c:rich>
      </c:tx>
      <c:layout>
        <c:manualLayout>
          <c:xMode val="edge"/>
          <c:yMode val="edge"/>
          <c:x val="0.77270479643975598"/>
          <c:y val="1.65657318828152E-2"/>
        </c:manualLayout>
      </c:layout>
      <c:overlay val="0"/>
      <c:spPr>
        <a:noFill/>
        <a:ln>
          <a:noFill/>
        </a:ln>
        <a:effectLst/>
      </c:spPr>
    </c:title>
    <c:autoTitleDeleted val="0"/>
    <c:plotArea>
      <c:layout>
        <c:manualLayout>
          <c:layoutTarget val="inner"/>
          <c:xMode val="edge"/>
          <c:yMode val="edge"/>
          <c:x val="0.20941271881477547"/>
          <c:y val="0.19829073832945276"/>
          <c:w val="0.54650018092018282"/>
          <c:h val="0.55319462104193828"/>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F411-492B-B621-1A017D105F52}"/>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F411-492B-B621-1A017D105F52}"/>
              </c:ext>
            </c:extLst>
          </c:dPt>
          <c:dPt>
            <c:idx val="2"/>
            <c:bubble3D val="0"/>
            <c:spPr>
              <a:solidFill>
                <a:srgbClr val="FFC000"/>
              </a:solidFill>
              <a:ln>
                <a:noFill/>
              </a:ln>
              <a:effectLst/>
            </c:spPr>
            <c:extLst xmlns:c16r2="http://schemas.microsoft.com/office/drawing/2015/06/chart">
              <c:ext xmlns:c16="http://schemas.microsoft.com/office/drawing/2014/chart" uri="{C3380CC4-5D6E-409C-BE32-E72D297353CC}">
                <c16:uniqueId val="{00000005-F411-492B-B621-1A017D105F52}"/>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F411-492B-B621-1A017D105F52}"/>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F411-492B-B621-1A017D105F52}"/>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F411-492B-B621-1A017D105F52}"/>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F411-492B-B621-1A017D105F52}"/>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F411-492B-B621-1A017D105F52}"/>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F411-492B-B621-1A017D105F52}"/>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F411-492B-B621-1A017D105F52}"/>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F411-492B-B621-1A017D105F52}"/>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F411-492B-B621-1A017D105F52}"/>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F411-492B-B621-1A017D105F52}"/>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F411-492B-B621-1A017D105F52}"/>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F411-492B-B621-1A017D105F52}"/>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F411-492B-B621-1A017D105F52}"/>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F411-492B-B621-1A017D105F52}"/>
              </c:ext>
            </c:extLst>
          </c:dPt>
          <c:dLbls>
            <c:dLbl>
              <c:idx val="1"/>
              <c:layout>
                <c:manualLayout>
                  <c:x val="1.35981539475853E-2"/>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411-492B-B621-1A017D105F52}"/>
                </c:ext>
              </c:extLst>
            </c:dLbl>
            <c:dLbl>
              <c:idx val="2"/>
              <c:layout>
                <c:manualLayout>
                  <c:x val="-3.3377286962254803E-2"/>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411-492B-B621-1A017D105F52}"/>
                </c:ext>
              </c:extLst>
            </c:dLbl>
            <c:dLbl>
              <c:idx val="3"/>
              <c:layout>
                <c:manualLayout>
                  <c:x val="-2.3487720454920102E-2"/>
                  <c:y val="-1.90138167068067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F411-492B-B621-1A017D105F52}"/>
                </c:ext>
              </c:extLst>
            </c:dLbl>
            <c:dLbl>
              <c:idx val="4"/>
              <c:layout>
                <c:manualLayout>
                  <c:x val="-8.7769902752595996E-2"/>
                  <c:y val="3.04221067308910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F411-492B-B621-1A017D105F52}"/>
                </c:ext>
              </c:extLst>
            </c:dLbl>
            <c:dLbl>
              <c:idx val="5"/>
              <c:layout>
                <c:manualLayout>
                  <c:x val="-0.111257623207516"/>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F411-492B-B621-1A017D105F52}"/>
                </c:ext>
              </c:extLst>
            </c:dLbl>
            <c:dLbl>
              <c:idx val="6"/>
              <c:layout>
                <c:manualLayout>
                  <c:x val="-0.17059502225152501"/>
                  <c:y val="-1.9013816706806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F411-492B-B621-1A017D105F52}"/>
                </c:ext>
              </c:extLst>
            </c:dLbl>
            <c:dLbl>
              <c:idx val="7"/>
              <c:layout>
                <c:manualLayout>
                  <c:x val="-0.15946925993077299"/>
                  <c:y val="-3.4224870072252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F411-492B-B621-1A017D105F52}"/>
                </c:ext>
              </c:extLst>
            </c:dLbl>
            <c:dLbl>
              <c:idx val="8"/>
              <c:layout>
                <c:manualLayout>
                  <c:x val="-0.156996868303939"/>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F411-492B-B621-1A017D105F52}"/>
                </c:ext>
              </c:extLst>
            </c:dLbl>
            <c:dLbl>
              <c:idx val="9"/>
              <c:layout>
                <c:manualLayout>
                  <c:x val="-0.128564364595352"/>
                  <c:y val="-9.6970465204715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F411-492B-B621-1A017D105F52}"/>
                </c:ext>
              </c:extLst>
            </c:dLbl>
            <c:dLbl>
              <c:idx val="10"/>
              <c:layout>
                <c:manualLayout>
                  <c:x val="-4.4503049283006399E-2"/>
                  <c:y val="-0.129293953606287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F411-492B-B621-1A017D105F52}"/>
                </c:ext>
              </c:extLst>
            </c:dLbl>
            <c:dLbl>
              <c:idx val="11"/>
              <c:layout>
                <c:manualLayout>
                  <c:x val="-0.119910993901434"/>
                  <c:y val="-0.13119533527696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F411-492B-B621-1A017D105F52}"/>
                </c:ext>
              </c:extLst>
            </c:dLbl>
            <c:dLbl>
              <c:idx val="12"/>
              <c:layout>
                <c:manualLayout>
                  <c:x val="2.2251524641503401E-2"/>
                  <c:y val="-0.136899480289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F411-492B-B621-1A017D105F52}"/>
                </c:ext>
              </c:extLst>
            </c:dLbl>
            <c:dLbl>
              <c:idx val="13"/>
              <c:layout>
                <c:manualLayout>
                  <c:x val="0.100131860886764"/>
                  <c:y val="-0.133096716947648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F411-492B-B621-1A017D105F52}"/>
                </c:ext>
              </c:extLst>
            </c:dLbl>
            <c:dLbl>
              <c:idx val="14"/>
              <c:layout>
                <c:manualLayout>
                  <c:x val="0.128564364595352"/>
                  <c:y val="-8.36607935099507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F411-492B-B621-1A017D105F52}"/>
                </c:ext>
              </c:extLst>
            </c:dLbl>
            <c:dLbl>
              <c:idx val="15"/>
              <c:layout>
                <c:manualLayout>
                  <c:x val="0.14216251854293699"/>
                  <c:y val="-2.85207250602103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F411-492B-B621-1A017D105F52}"/>
                </c:ext>
              </c:extLst>
            </c:dLbl>
            <c:dLbl>
              <c:idx val="16"/>
              <c:layout>
                <c:manualLayout>
                  <c:x val="0.13227295203560199"/>
                  <c:y val="1.7112435036126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F411-492B-B621-1A017D105F52}"/>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'Gana Estatisticas'!$A$137:$A$153</c:f>
              <c:strCache>
                <c:ptCount val="17"/>
                <c:pt idx="0">
                  <c:v>Produtos agrícolas</c:v>
                </c:pt>
                <c:pt idx="1">
                  <c:v>Apenas alimentos</c:v>
                </c:pt>
                <c:pt idx="2">
                  <c:v>Petróleo e produtos de mineração</c:v>
                </c:pt>
                <c:pt idx="3">
                  <c:v>Apenas petróleos</c:v>
                </c:pt>
                <c:pt idx="4">
                  <c:v>Produtos manufaturados</c:v>
                </c:pt>
                <c:pt idx="5">
                  <c:v>Ferro e aço</c:v>
                </c:pt>
                <c:pt idx="6">
                  <c:v>Produtos química e farmacêuticos</c:v>
                </c:pt>
                <c:pt idx="7">
                  <c:v>Produtos farmacêuticos</c:v>
                </c:pt>
                <c:pt idx="8">
                  <c:v>Máquinas e equipamentos de transporte</c:v>
                </c:pt>
                <c:pt idx="9">
                  <c:v>Equipamentos de escritório e telecomunicações</c:v>
                </c:pt>
                <c:pt idx="10">
                  <c:v>Informática e equipamento de escritório</c:v>
                </c:pt>
                <c:pt idx="11">
                  <c:v>Equipamento de telecomunicação</c:v>
                </c:pt>
                <c:pt idx="12">
                  <c:v>Circuits intégrés et composantes électroniques</c:v>
                </c:pt>
                <c:pt idx="13">
                  <c:v>Equipamento de transporte</c:v>
                </c:pt>
                <c:pt idx="14">
                  <c:v>Automóveis e peças</c:v>
                </c:pt>
                <c:pt idx="15">
                  <c:v>Têxteis</c:v>
                </c:pt>
                <c:pt idx="16">
                  <c:v>Vestuários</c:v>
                </c:pt>
              </c:strCache>
            </c:strRef>
          </c:cat>
          <c:val>
            <c:numRef>
              <c:f>'Gana Estatisticas'!$B$137:$B$153</c:f>
              <c:numCache>
                <c:formatCode>"$"#,##0;\-"$"#,##0</c:formatCode>
                <c:ptCount val="17"/>
                <c:pt idx="0">
                  <c:v>3024539602</c:v>
                </c:pt>
                <c:pt idx="1">
                  <c:v>2852939953</c:v>
                </c:pt>
                <c:pt idx="2">
                  <c:v>2678847578</c:v>
                </c:pt>
                <c:pt idx="3">
                  <c:v>2486784670</c:v>
                </c:pt>
                <c:pt idx="4">
                  <c:v>839324205</c:v>
                </c:pt>
                <c:pt idx="5">
                  <c:v>36665372</c:v>
                </c:pt>
                <c:pt idx="6">
                  <c:v>227650431</c:v>
                </c:pt>
                <c:pt idx="7">
                  <c:v>1717145</c:v>
                </c:pt>
                <c:pt idx="8">
                  <c:v>220291412</c:v>
                </c:pt>
                <c:pt idx="9">
                  <c:v>7341442</c:v>
                </c:pt>
                <c:pt idx="10">
                  <c:v>5129051</c:v>
                </c:pt>
                <c:pt idx="11">
                  <c:v>1681234</c:v>
                </c:pt>
                <c:pt idx="12">
                  <c:v>531157</c:v>
                </c:pt>
                <c:pt idx="13">
                  <c:v>65029767</c:v>
                </c:pt>
                <c:pt idx="14">
                  <c:v>47773444</c:v>
                </c:pt>
                <c:pt idx="15">
                  <c:v>20121363</c:v>
                </c:pt>
                <c:pt idx="16">
                  <c:v>2275394</c:v>
                </c:pt>
              </c:numCache>
            </c:numRef>
          </c:val>
          <c:extLst xmlns:c16r2="http://schemas.microsoft.com/office/drawing/2015/06/chart">
            <c:ext xmlns:c16="http://schemas.microsoft.com/office/drawing/2014/chart" uri="{C3380CC4-5D6E-409C-BE32-E72D297353CC}">
              <c16:uniqueId val="{00000022-F411-492B-B621-1A017D105F52}"/>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pt-PT" sz="1400" b="0" i="0" u="none" strike="noStrike" kern="1200" spc="0" baseline="0">
              <a:solidFill>
                <a:srgbClr val="00B0F0"/>
              </a:solidFill>
              <a:latin typeface="+mn-lt"/>
              <a:ea typeface="+mn-ea"/>
              <a:cs typeface="+mn-cs"/>
            </a:defRPr>
          </a:pPr>
          <a:endParaRPr lang="pt-PT"/>
        </a:p>
      </c:txPr>
    </c:title>
    <c:autoTitleDeleted val="0"/>
    <c:plotArea>
      <c:layout/>
      <c:lineChart>
        <c:grouping val="standard"/>
        <c:varyColors val="0"/>
        <c:ser>
          <c:idx val="0"/>
          <c:order val="0"/>
          <c:tx>
            <c:strRef>
              <c:f>'[CEDEAO PAIS POR PAIS VPT 2020.xlsx]Gana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5"/>
              <c:layout>
                <c:manualLayout>
                  <c:x val="1.8992315752707E-2"/>
                  <c:y val="-2.884615384615379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FD3F-4E59-93B7-004435A45FBF}"/>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FD3F-4E59-93B7-004435A45FBF}"/>
                </c:ext>
              </c:extLst>
            </c:dLbl>
            <c:dLbl>
              <c:idx val="9"/>
              <c:layout>
                <c:manualLayout>
                  <c:x val="0"/>
                  <c:y val="-7.026906826773400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FD3F-4E59-93B7-004435A45FBF}"/>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2020.xlsx]Gana Estatisticas'!$B$91:$K$91</c:f>
              <c:numCache>
                <c:formatCode>"$"#,##0;\-"$"#,##0</c:formatCode>
                <c:ptCount val="10"/>
                <c:pt idx="0">
                  <c:v>2372540000</c:v>
                </c:pt>
                <c:pt idx="1">
                  <c:v>2527350000</c:v>
                </c:pt>
                <c:pt idx="2">
                  <c:v>3247588000</c:v>
                </c:pt>
                <c:pt idx="3">
                  <c:v>3294520000</c:v>
                </c:pt>
                <c:pt idx="4">
                  <c:v>3227000000</c:v>
                </c:pt>
                <c:pt idx="5">
                  <c:v>3363389444</c:v>
                </c:pt>
                <c:pt idx="6">
                  <c:v>3192320531</c:v>
                </c:pt>
                <c:pt idx="7">
                  <c:v>3485333369</c:v>
                </c:pt>
                <c:pt idx="8">
                  <c:v>3254990000</c:v>
                </c:pt>
                <c:pt idx="9">
                  <c:v>2989035000</c:v>
                </c:pt>
              </c:numCache>
            </c:numRef>
          </c:val>
          <c:smooth val="0"/>
          <c:extLst xmlns:c16r2="http://schemas.microsoft.com/office/drawing/2015/06/chart">
            <c:ext xmlns:c16="http://schemas.microsoft.com/office/drawing/2014/chart" uri="{C3380CC4-5D6E-409C-BE32-E72D297353CC}">
              <c16:uniqueId val="{00000005-FD3F-4E59-93B7-004435A45FBF}"/>
            </c:ext>
          </c:extLst>
        </c:ser>
        <c:dLbls>
          <c:showLegendKey val="0"/>
          <c:showVal val="1"/>
          <c:showCatName val="0"/>
          <c:showSerName val="0"/>
          <c:showPercent val="0"/>
          <c:showBubbleSize val="0"/>
        </c:dLbls>
        <c:marker val="1"/>
        <c:smooth val="0"/>
        <c:axId val="216150016"/>
        <c:axId val="216581824"/>
      </c:lineChart>
      <c:catAx>
        <c:axId val="21615001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16581824"/>
        <c:crosses val="autoZero"/>
        <c:auto val="1"/>
        <c:lblAlgn val="ctr"/>
        <c:lblOffset val="100"/>
        <c:noMultiLvlLbl val="0"/>
      </c:catAx>
      <c:valAx>
        <c:axId val="21658182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161500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ln>
                  <a:noFill/>
                </a:ln>
                <a:solidFill>
                  <a:schemeClr val="tx1">
                    <a:lumMod val="65000"/>
                    <a:lumOff val="35000"/>
                  </a:schemeClr>
                </a:solidFill>
                <a:latin typeface="+mn-lt"/>
                <a:ea typeface="+mn-ea"/>
                <a:cs typeface="+mn-cs"/>
              </a:defRPr>
            </a:pPr>
            <a:r>
              <a:rPr lang="en-US">
                <a:ln>
                  <a:noFill/>
                </a:ln>
                <a:solidFill>
                  <a:srgbClr val="00B0F0"/>
                </a:solidFill>
              </a:rPr>
              <a:t>EXPORTAÇÃO E IMPORTAÇÃO EM PERCENTAGEM DO PIB</a:t>
            </a:r>
          </a:p>
        </c:rich>
      </c:tx>
      <c:layout/>
      <c:overlay val="0"/>
      <c:spPr>
        <a:noFill/>
        <a:ln>
          <a:noFill/>
        </a:ln>
        <a:effectLst/>
      </c:spPr>
    </c:title>
    <c:autoTitleDeleted val="0"/>
    <c:plotArea>
      <c:layout/>
      <c:barChart>
        <c:barDir val="col"/>
        <c:grouping val="clustered"/>
        <c:varyColors val="0"/>
        <c:ser>
          <c:idx val="0"/>
          <c:order val="0"/>
          <c:tx>
            <c:strRef>
              <c:f>'[CEDEAO PAIS POR PAIS VPT 2020.xlsx]Gana Estatisticas'!$A$14</c:f>
              <c:strCache>
                <c:ptCount val="1"/>
                <c:pt idx="0">
                  <c:v>Exportação de bens e serviços [ % do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ln>
                      <a:noFill/>
                    </a:ln>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2020.xlsx]Gana Estatisticas'!$B$14:$K$14</c:f>
              <c:numCache>
                <c:formatCode>0.00%</c:formatCode>
                <c:ptCount val="10"/>
                <c:pt idx="0">
                  <c:v>0.29289999999999999</c:v>
                </c:pt>
                <c:pt idx="1">
                  <c:v>0.29480000000000001</c:v>
                </c:pt>
                <c:pt idx="2">
                  <c:v>0.36940000000000001</c:v>
                </c:pt>
                <c:pt idx="3">
                  <c:v>0.40360000000000001</c:v>
                </c:pt>
                <c:pt idx="4">
                  <c:v>0.25829999999999997</c:v>
                </c:pt>
                <c:pt idx="5">
                  <c:v>0.28820000000000001</c:v>
                </c:pt>
                <c:pt idx="6">
                  <c:v>0.3196</c:v>
                </c:pt>
                <c:pt idx="7">
                  <c:v>0.31879999999999997</c:v>
                </c:pt>
                <c:pt idx="8">
                  <c:v>0.35260000000000002</c:v>
                </c:pt>
                <c:pt idx="9">
                  <c:v>0.35260000000000002</c:v>
                </c:pt>
              </c:numCache>
            </c:numRef>
          </c:val>
          <c:extLst xmlns:c16r2="http://schemas.microsoft.com/office/drawing/2015/06/chart">
            <c:ext xmlns:c16="http://schemas.microsoft.com/office/drawing/2014/chart" uri="{C3380CC4-5D6E-409C-BE32-E72D297353CC}">
              <c16:uniqueId val="{00000000-2294-42C0-AAB4-8091476726D8}"/>
            </c:ext>
          </c:extLst>
        </c:ser>
        <c:ser>
          <c:idx val="1"/>
          <c:order val="1"/>
          <c:tx>
            <c:strRef>
              <c:f>'[CEDEAO PAIS POR PAIS VPT 2020.xlsx]Gana Estatisticas'!$A$15</c:f>
              <c:strCache>
                <c:ptCount val="1"/>
                <c:pt idx="0">
                  <c:v>Importação de bens e serviços [ % do PIB ]</c:v>
                </c:pt>
              </c:strCache>
            </c:strRef>
          </c:tx>
          <c:spPr>
            <a:solidFill>
              <a:schemeClr val="accent2"/>
            </a:solidFill>
            <a:ln>
              <a:noFill/>
            </a:ln>
            <a:effectLst/>
          </c:spPr>
          <c:invertIfNegative val="0"/>
          <c:dLbls>
            <c:dLbl>
              <c:idx val="9"/>
              <c:layout>
                <c:manualLayout>
                  <c:x val="1.77083333333333E-3"/>
                  <c:y val="-1.9098548510313201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2294-42C0-AAB4-8091476726D8}"/>
                </c:ext>
              </c:extLst>
            </c:dLbl>
            <c:spPr>
              <a:noFill/>
              <a:ln>
                <a:noFill/>
              </a:ln>
              <a:effectLst/>
            </c:spPr>
            <c:txPr>
              <a:bodyPr rot="0" spcFirstLastPara="0" vertOverflow="ellipsis" vert="horz" wrap="square" lIns="38100" tIns="19050" rIns="38100" bIns="19050" anchor="ctr" anchorCtr="1"/>
              <a:lstStyle/>
              <a:p>
                <a:pPr>
                  <a:defRPr lang="pt-PT" sz="900" b="1" i="0" u="none" strike="noStrike" kern="1200" baseline="0">
                    <a:ln>
                      <a:noFill/>
                    </a:ln>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2020.xlsx]Gana Estatisticas'!$B$15:$K$15</c:f>
              <c:numCache>
                <c:formatCode>0.00%</c:formatCode>
                <c:ptCount val="10"/>
                <c:pt idx="0">
                  <c:v>0.42299999999999999</c:v>
                </c:pt>
                <c:pt idx="1">
                  <c:v>0.45900000000000002</c:v>
                </c:pt>
                <c:pt idx="2">
                  <c:v>0.49359999999999998</c:v>
                </c:pt>
                <c:pt idx="3">
                  <c:v>0.52810000000000001</c:v>
                </c:pt>
                <c:pt idx="4">
                  <c:v>0.35859999999999997</c:v>
                </c:pt>
                <c:pt idx="5">
                  <c:v>0.36349999999999999</c:v>
                </c:pt>
                <c:pt idx="6">
                  <c:v>0.43630000000000002</c:v>
                </c:pt>
                <c:pt idx="7">
                  <c:v>0.37480000000000002</c:v>
                </c:pt>
                <c:pt idx="8">
                  <c:v>0.38390000000000002</c:v>
                </c:pt>
                <c:pt idx="9">
                  <c:v>0.36409999999999998</c:v>
                </c:pt>
              </c:numCache>
            </c:numRef>
          </c:val>
          <c:extLst xmlns:c16r2="http://schemas.microsoft.com/office/drawing/2015/06/chart">
            <c:ext xmlns:c16="http://schemas.microsoft.com/office/drawing/2014/chart" uri="{C3380CC4-5D6E-409C-BE32-E72D297353CC}">
              <c16:uniqueId val="{00000002-2294-42C0-AAB4-8091476726D8}"/>
            </c:ext>
          </c:extLst>
        </c:ser>
        <c:dLbls>
          <c:showLegendKey val="0"/>
          <c:showVal val="1"/>
          <c:showCatName val="0"/>
          <c:showSerName val="0"/>
          <c:showPercent val="0"/>
          <c:showBubbleSize val="0"/>
        </c:dLbls>
        <c:gapWidth val="219"/>
        <c:overlap val="-27"/>
        <c:axId val="216150528"/>
        <c:axId val="216583552"/>
      </c:barChart>
      <c:catAx>
        <c:axId val="21615052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ln>
                  <a:noFill/>
                </a:ln>
                <a:solidFill>
                  <a:srgbClr val="00B0F0"/>
                </a:solidFill>
                <a:latin typeface="+mn-lt"/>
                <a:ea typeface="+mn-ea"/>
                <a:cs typeface="+mn-cs"/>
              </a:defRPr>
            </a:pPr>
            <a:endParaRPr lang="pt-PT"/>
          </a:p>
        </c:txPr>
        <c:crossAx val="216583552"/>
        <c:crosses val="autoZero"/>
        <c:auto val="1"/>
        <c:lblAlgn val="ctr"/>
        <c:lblOffset val="100"/>
        <c:noMultiLvlLbl val="0"/>
      </c:catAx>
      <c:valAx>
        <c:axId val="2165835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ln>
                  <a:noFill/>
                </a:ln>
                <a:solidFill>
                  <a:schemeClr val="tx1">
                    <a:lumMod val="65000"/>
                    <a:lumOff val="35000"/>
                  </a:schemeClr>
                </a:solidFill>
                <a:latin typeface="+mn-lt"/>
                <a:ea typeface="+mn-ea"/>
                <a:cs typeface="+mn-cs"/>
              </a:defRPr>
            </a:pPr>
            <a:endParaRPr lang="pt-PT"/>
          </a:p>
        </c:txPr>
        <c:crossAx val="216150528"/>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pt-PT" sz="900" b="0" i="0" u="none" strike="noStrike" kern="1200" baseline="0">
                <a:ln>
                  <a:noFill/>
                </a:ln>
                <a:solidFill>
                  <a:schemeClr val="tx1">
                    <a:lumMod val="65000"/>
                    <a:lumOff val="35000"/>
                  </a:schemeClr>
                </a:solidFill>
                <a:latin typeface="+mn-lt"/>
                <a:ea typeface="+mn-ea"/>
                <a:cs typeface="+mn-cs"/>
              </a:defRPr>
            </a:pPr>
            <a:endParaRPr lang="pt-PT"/>
          </a:p>
        </c:txPr>
      </c:legendEntry>
      <c:legendEntry>
        <c:idx val="1"/>
        <c:txPr>
          <a:bodyPr rot="0" spcFirstLastPara="0" vertOverflow="ellipsis" vert="horz" wrap="square" anchor="ctr" anchorCtr="1"/>
          <a:lstStyle/>
          <a:p>
            <a:pPr>
              <a:defRPr lang="pt-PT" sz="900" b="0" i="0" u="none" strike="noStrike" kern="1200" baseline="0">
                <a:ln>
                  <a:noFill/>
                </a:ln>
                <a:solidFill>
                  <a:schemeClr val="tx1">
                    <a:lumMod val="65000"/>
                    <a:lumOff val="35000"/>
                  </a:schemeClr>
                </a:solidFill>
                <a:latin typeface="+mn-lt"/>
                <a:ea typeface="+mn-ea"/>
                <a:cs typeface="+mn-cs"/>
              </a:defRPr>
            </a:pPr>
            <a:endParaRPr lang="pt-PT"/>
          </a:p>
        </c:txPr>
      </c:legendEntry>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ln>
                <a:noFill/>
              </a:ln>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chemeClr val="tx1">
          <a:lumMod val="15000"/>
          <a:lumOff val="85000"/>
        </a:schemeClr>
      </a:solidFill>
      <a:round/>
    </a:ln>
    <a:effectLst/>
  </c:spPr>
  <c:txPr>
    <a:bodyPr/>
    <a:lstStyle/>
    <a:p>
      <a:pPr>
        <a:defRPr lang="pt-PT">
          <a:ln>
            <a:noFill/>
          </a:ln>
        </a:defRPr>
      </a:pPr>
      <a:endParaRPr lang="pt-PT"/>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'[CEDEAO PAIS POR PAIS VPT 2020.xlsx]Guine Estatisticas'!$A$7</c:f>
              <c:strCache>
                <c:ptCount val="1"/>
                <c:pt idx="0">
                  <c:v>Exportação de bens e serviços [ Constante ]</c:v>
                </c:pt>
              </c:strCache>
            </c:strRef>
          </c:tx>
          <c:spPr>
            <a:solidFill>
              <a:schemeClr val="accent1"/>
            </a:solidFill>
            <a:ln>
              <a:noFill/>
            </a:ln>
            <a:effectLst/>
          </c:spPr>
          <c:invertIfNegative val="0"/>
          <c:cat>
            <c:numRef>
              <c:f>'[CEDEAO PAIS POR PAIS VPT 2020.xlsx]Guine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Estatisticas'!$B$7:$K$7</c:f>
              <c:numCache>
                <c:formatCode>"$"#,##0_);[Red]\("$"#,##0\)</c:formatCode>
                <c:ptCount val="10"/>
                <c:pt idx="0">
                  <c:v>1963069543</c:v>
                </c:pt>
                <c:pt idx="1">
                  <c:v>2079424662</c:v>
                </c:pt>
                <c:pt idx="2">
                  <c:v>2059780711</c:v>
                </c:pt>
                <c:pt idx="3">
                  <c:v>2120634494</c:v>
                </c:pt>
                <c:pt idx="4">
                  <c:v>1855634771</c:v>
                </c:pt>
                <c:pt idx="5">
                  <c:v>1978219179</c:v>
                </c:pt>
                <c:pt idx="6">
                  <c:v>1797832009</c:v>
                </c:pt>
                <c:pt idx="7">
                  <c:v>2485801741</c:v>
                </c:pt>
                <c:pt idx="8">
                  <c:v>4445452684</c:v>
                </c:pt>
                <c:pt idx="9">
                  <c:v>4901428736</c:v>
                </c:pt>
              </c:numCache>
            </c:numRef>
          </c:val>
          <c:extLst xmlns:c16r2="http://schemas.microsoft.com/office/drawing/2015/06/chart">
            <c:ext xmlns:c16="http://schemas.microsoft.com/office/drawing/2014/chart" uri="{C3380CC4-5D6E-409C-BE32-E72D297353CC}">
              <c16:uniqueId val="{00000000-1494-4D14-8E68-388C6DEB03D6}"/>
            </c:ext>
          </c:extLst>
        </c:ser>
        <c:ser>
          <c:idx val="1"/>
          <c:order val="1"/>
          <c:tx>
            <c:strRef>
              <c:f>'[CEDEAO PAIS POR PAIS VPT 2020.xlsx]Guine Estatisticas'!$A$8</c:f>
              <c:strCache>
                <c:ptCount val="1"/>
                <c:pt idx="0">
                  <c:v>Exportação de bens e serviços [ Corrente ]</c:v>
                </c:pt>
              </c:strCache>
            </c:strRef>
          </c:tx>
          <c:spPr>
            <a:solidFill>
              <a:schemeClr val="accent2"/>
            </a:solidFill>
            <a:ln>
              <a:noFill/>
            </a:ln>
            <a:effectLst/>
          </c:spPr>
          <c:invertIfNegative val="0"/>
          <c:cat>
            <c:numRef>
              <c:f>'[CEDEAO PAIS POR PAIS VPT 2020.xlsx]Guine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Estatisticas'!$B$8:$K$8</c:f>
              <c:numCache>
                <c:formatCode>"$"#,##0_);[Red]\("$"#,##0\)</c:formatCode>
                <c:ptCount val="10"/>
                <c:pt idx="0">
                  <c:v>1512364200</c:v>
                </c:pt>
                <c:pt idx="1">
                  <c:v>2079424662</c:v>
                </c:pt>
                <c:pt idx="2">
                  <c:v>2212106789</c:v>
                </c:pt>
                <c:pt idx="3">
                  <c:v>2531048966</c:v>
                </c:pt>
                <c:pt idx="4">
                  <c:v>2217341673</c:v>
                </c:pt>
                <c:pt idx="5">
                  <c:v>2342843821</c:v>
                </c:pt>
                <c:pt idx="6">
                  <c:v>1890478301</c:v>
                </c:pt>
                <c:pt idx="7">
                  <c:v>2527075847</c:v>
                </c:pt>
                <c:pt idx="8">
                  <c:v>4611027662</c:v>
                </c:pt>
                <c:pt idx="9">
                  <c:v>4101524585</c:v>
                </c:pt>
              </c:numCache>
            </c:numRef>
          </c:val>
          <c:extLst xmlns:c16r2="http://schemas.microsoft.com/office/drawing/2015/06/chart">
            <c:ext xmlns:c16="http://schemas.microsoft.com/office/drawing/2014/chart" uri="{C3380CC4-5D6E-409C-BE32-E72D297353CC}">
              <c16:uniqueId val="{00000001-1494-4D14-8E68-388C6DEB03D6}"/>
            </c:ext>
          </c:extLst>
        </c:ser>
        <c:ser>
          <c:idx val="2"/>
          <c:order val="2"/>
          <c:tx>
            <c:strRef>
              <c:f>'[CEDEAO PAIS POR PAIS VPT 2020.xlsx]Guine Estatisticas'!$A$9</c:f>
              <c:strCache>
                <c:ptCount val="1"/>
                <c:pt idx="0">
                  <c:v>Importações de bens e serviços [ Constante ]</c:v>
                </c:pt>
              </c:strCache>
            </c:strRef>
          </c:tx>
          <c:spPr>
            <a:solidFill>
              <a:schemeClr val="bg1">
                <a:lumMod val="75000"/>
              </a:schemeClr>
            </a:solidFill>
            <a:ln>
              <a:noFill/>
            </a:ln>
            <a:effectLst/>
          </c:spPr>
          <c:invertIfNegative val="0"/>
          <c:cat>
            <c:numRef>
              <c:f>'[CEDEAO PAIS POR PAIS VPT 2020.xlsx]Guine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Estatisticas'!$B$9:$K$9</c:f>
              <c:numCache>
                <c:formatCode>"$"#,##0_);[Red]\("$"#,##0\)</c:formatCode>
                <c:ptCount val="10"/>
                <c:pt idx="0">
                  <c:v>2859969265</c:v>
                </c:pt>
                <c:pt idx="1">
                  <c:v>2961065637</c:v>
                </c:pt>
                <c:pt idx="2">
                  <c:v>3530428802</c:v>
                </c:pt>
                <c:pt idx="3">
                  <c:v>3982602308</c:v>
                </c:pt>
                <c:pt idx="4">
                  <c:v>4322095047</c:v>
                </c:pt>
                <c:pt idx="5">
                  <c:v>4107895543</c:v>
                </c:pt>
                <c:pt idx="6">
                  <c:v>4495464676</c:v>
                </c:pt>
                <c:pt idx="7">
                  <c:v>7685347344</c:v>
                </c:pt>
                <c:pt idx="8">
                  <c:v>6330478796</c:v>
                </c:pt>
                <c:pt idx="9">
                  <c:v>5973699324</c:v>
                </c:pt>
              </c:numCache>
            </c:numRef>
          </c:val>
          <c:extLst xmlns:c16r2="http://schemas.microsoft.com/office/drawing/2015/06/chart">
            <c:ext xmlns:c16="http://schemas.microsoft.com/office/drawing/2014/chart" uri="{C3380CC4-5D6E-409C-BE32-E72D297353CC}">
              <c16:uniqueId val="{00000002-1494-4D14-8E68-388C6DEB03D6}"/>
            </c:ext>
          </c:extLst>
        </c:ser>
        <c:ser>
          <c:idx val="3"/>
          <c:order val="3"/>
          <c:tx>
            <c:strRef>
              <c:f>'[CEDEAO PAIS POR PAIS VPT 2020.xlsx]Guine Estatisticas'!$A$10</c:f>
              <c:strCache>
                <c:ptCount val="1"/>
                <c:pt idx="0">
                  <c:v>Importações de bens e serviços [ Corrente ]</c:v>
                </c:pt>
              </c:strCache>
            </c:strRef>
          </c:tx>
          <c:spPr>
            <a:solidFill>
              <a:schemeClr val="accent4"/>
            </a:solidFill>
            <a:ln>
              <a:noFill/>
            </a:ln>
            <a:effectLst/>
          </c:spPr>
          <c:invertIfNegative val="0"/>
          <c:cat>
            <c:numRef>
              <c:f>'[CEDEAO PAIS POR PAIS VPT 2020.xlsx]Guine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Estatisticas'!$B$10:$K$10</c:f>
              <c:numCache>
                <c:formatCode>"$"#,##0_);[Red]\("$"#,##0\)</c:formatCode>
                <c:ptCount val="10"/>
                <c:pt idx="0">
                  <c:v>3177066501</c:v>
                </c:pt>
                <c:pt idx="1">
                  <c:v>2961065637</c:v>
                </c:pt>
                <c:pt idx="2">
                  <c:v>3620035689</c:v>
                </c:pt>
                <c:pt idx="3">
                  <c:v>4089175143</c:v>
                </c:pt>
                <c:pt idx="4">
                  <c:v>4519671005</c:v>
                </c:pt>
                <c:pt idx="5">
                  <c:v>4396562741</c:v>
                </c:pt>
                <c:pt idx="6">
                  <c:v>4480281625</c:v>
                </c:pt>
                <c:pt idx="7">
                  <c:v>7095404979</c:v>
                </c:pt>
                <c:pt idx="8">
                  <c:v>5842867639</c:v>
                </c:pt>
                <c:pt idx="9">
                  <c:v>5783505586</c:v>
                </c:pt>
              </c:numCache>
            </c:numRef>
          </c:val>
          <c:extLst xmlns:c16r2="http://schemas.microsoft.com/office/drawing/2015/06/chart">
            <c:ext xmlns:c16="http://schemas.microsoft.com/office/drawing/2014/chart" uri="{C3380CC4-5D6E-409C-BE32-E72D297353CC}">
              <c16:uniqueId val="{00000003-1494-4D14-8E68-388C6DEB03D6}"/>
            </c:ext>
          </c:extLst>
        </c:ser>
        <c:ser>
          <c:idx val="4"/>
          <c:order val="4"/>
          <c:tx>
            <c:strRef>
              <c:f>'[CEDEAO PAIS POR PAIS VPT 2020.xlsx]Guine Estatisticas'!$A$11</c:f>
              <c:strCache>
                <c:ptCount val="1"/>
                <c:pt idx="0">
                  <c:v>Balança comercial [ incluindo serviços a preços contante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'[CEDEAO PAIS POR PAIS VPT 2020.xlsx]Guine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Estatisticas'!$B$11:$K$11</c:f>
              <c:numCache>
                <c:formatCode>"$"#,##0_);[Red]\("$"#,##0\)</c:formatCode>
                <c:ptCount val="10"/>
                <c:pt idx="0">
                  <c:v>-896899722</c:v>
                </c:pt>
                <c:pt idx="1">
                  <c:v>-881640975</c:v>
                </c:pt>
                <c:pt idx="2">
                  <c:v>-1470648091</c:v>
                </c:pt>
                <c:pt idx="3">
                  <c:v>-1861967814</c:v>
                </c:pt>
                <c:pt idx="4">
                  <c:v>-2466460276</c:v>
                </c:pt>
                <c:pt idx="5">
                  <c:v>-2129676364</c:v>
                </c:pt>
                <c:pt idx="6">
                  <c:v>-2697632667</c:v>
                </c:pt>
                <c:pt idx="7">
                  <c:v>-5199545603</c:v>
                </c:pt>
                <c:pt idx="8">
                  <c:v>-1885026112</c:v>
                </c:pt>
                <c:pt idx="9">
                  <c:v>-1072270588</c:v>
                </c:pt>
              </c:numCache>
            </c:numRef>
          </c:val>
          <c:extLst xmlns:c16r2="http://schemas.microsoft.com/office/drawing/2015/06/chart">
            <c:ext xmlns:c16="http://schemas.microsoft.com/office/drawing/2014/chart" uri="{C3380CC4-5D6E-409C-BE32-E72D297353CC}">
              <c16:uniqueId val="{0000000E-1494-4D14-8E68-388C6DEB03D6}"/>
            </c:ext>
          </c:extLst>
        </c:ser>
        <c:ser>
          <c:idx val="5"/>
          <c:order val="5"/>
          <c:tx>
            <c:strRef>
              <c:f>'[CEDEAO PAIS POR PAIS VPT 2020.xlsx]Guine Estatisticas'!$A$12</c:f>
              <c:strCache>
                <c:ptCount val="1"/>
                <c:pt idx="0">
                  <c:v>Balança comercial [ incluindo serviços a preços corrente ]</c:v>
                </c:pt>
              </c:strCache>
            </c:strRef>
          </c:tx>
          <c:spPr>
            <a:gradFill>
              <a:gsLst>
                <a:gs pos="0">
                  <a:srgbClr val="9EE256"/>
                </a:gs>
                <a:gs pos="100000">
                  <a:srgbClr val="52762D"/>
                </a:gs>
              </a:gsLst>
              <a:lin scaled="0"/>
            </a:gra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'[CEDEAO PAIS POR PAIS VPT 2020.xlsx]Guine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Estatisticas'!$B$12:$K$12</c:f>
              <c:numCache>
                <c:formatCode>"$"#,##0_);[Red]\("$"#,##0\)</c:formatCode>
                <c:ptCount val="10"/>
                <c:pt idx="0">
                  <c:v>-1664702301</c:v>
                </c:pt>
                <c:pt idx="1">
                  <c:v>-881640975</c:v>
                </c:pt>
                <c:pt idx="2">
                  <c:v>-1407928900</c:v>
                </c:pt>
                <c:pt idx="3">
                  <c:v>-1558126177</c:v>
                </c:pt>
                <c:pt idx="4">
                  <c:v>-2302329332</c:v>
                </c:pt>
                <c:pt idx="5">
                  <c:v>-2053718920</c:v>
                </c:pt>
                <c:pt idx="6">
                  <c:v>-2589803324</c:v>
                </c:pt>
                <c:pt idx="7">
                  <c:v>-4568329132</c:v>
                </c:pt>
                <c:pt idx="8">
                  <c:v>-1231839977</c:v>
                </c:pt>
                <c:pt idx="9">
                  <c:v>-1681981001</c:v>
                </c:pt>
              </c:numCache>
            </c:numRef>
          </c:val>
          <c:extLst xmlns:c16r2="http://schemas.microsoft.com/office/drawing/2015/06/chart">
            <c:ext xmlns:c16="http://schemas.microsoft.com/office/drawing/2014/chart" uri="{C3380CC4-5D6E-409C-BE32-E72D297353CC}">
              <c16:uniqueId val="{00000019-1494-4D14-8E68-388C6DEB03D6}"/>
            </c:ext>
          </c:extLst>
        </c:ser>
        <c:ser>
          <c:idx val="6"/>
          <c:order val="6"/>
          <c:tx>
            <c:strRef>
              <c:f>'[CEDEAO PAIS POR PAIS VPT 2020.xlsx]Guine Estatisticas'!$A$13</c:f>
              <c:strCache>
                <c:ptCount val="1"/>
                <c:pt idx="0">
                  <c:v>Investimentos estrangeiros directos [ entradas líquidas ]</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0"/>
              </c:ext>
            </c:extLst>
          </c:dLbls>
          <c:cat>
            <c:numRef>
              <c:f>'[CEDEAO PAIS POR PAIS VPT 2020.xlsx]Guine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Estatisticas'!$B$13:$K$13</c:f>
              <c:numCache>
                <c:formatCode>"$"#,##0_);[Red]\("$"#,##0\)</c:formatCode>
                <c:ptCount val="10"/>
                <c:pt idx="0">
                  <c:v>91030000</c:v>
                </c:pt>
                <c:pt idx="1">
                  <c:v>101350000</c:v>
                </c:pt>
                <c:pt idx="2">
                  <c:v>956060000</c:v>
                </c:pt>
                <c:pt idx="3">
                  <c:v>605560000</c:v>
                </c:pt>
                <c:pt idx="4">
                  <c:v>190000</c:v>
                </c:pt>
                <c:pt idx="5">
                  <c:v>-73758604</c:v>
                </c:pt>
                <c:pt idx="6">
                  <c:v>53272458</c:v>
                </c:pt>
                <c:pt idx="7">
                  <c:v>1618447260</c:v>
                </c:pt>
                <c:pt idx="8">
                  <c:v>577590000</c:v>
                </c:pt>
                <c:pt idx="9">
                  <c:v>352760000</c:v>
                </c:pt>
              </c:numCache>
            </c:numRef>
          </c:val>
          <c:extLst xmlns:c16r2="http://schemas.microsoft.com/office/drawing/2015/06/chart">
            <c:ext xmlns:c16="http://schemas.microsoft.com/office/drawing/2014/chart" uri="{C3380CC4-5D6E-409C-BE32-E72D297353CC}">
              <c16:uniqueId val="{0000001D-1494-4D14-8E68-388C6DEB03D6}"/>
            </c:ext>
          </c:extLst>
        </c:ser>
        <c:dLbls>
          <c:showLegendKey val="0"/>
          <c:showVal val="0"/>
          <c:showCatName val="0"/>
          <c:showSerName val="0"/>
          <c:showPercent val="0"/>
          <c:showBubbleSize val="0"/>
        </c:dLbls>
        <c:gapWidth val="150"/>
        <c:axId val="219557888"/>
        <c:axId val="216587008"/>
      </c:barChart>
      <c:dateAx>
        <c:axId val="219557888"/>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INDICADORES ECONÓMICOS D</a:t>
                </a:r>
                <a:r>
                  <a:rPr lang="en-US" altLang="en-US"/>
                  <a:t>A GUINÉ</a:t>
                </a: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16587008"/>
        <c:crosses val="autoZero"/>
        <c:auto val="0"/>
        <c:lblOffset val="100"/>
        <c:baseTimeUnit val="days"/>
      </c:dateAx>
      <c:valAx>
        <c:axId val="21658700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000" b="0" i="0" u="none" strike="noStrike" kern="1200" baseline="0">
                    <a:solidFill>
                      <a:srgbClr val="00B0F0"/>
                    </a:solidFill>
                    <a:latin typeface="+mn-lt"/>
                    <a:ea typeface="+mn-ea"/>
                    <a:cs typeface="+mn-cs"/>
                  </a:defRPr>
                </a:pPr>
                <a:r>
                  <a:rPr lang="en-US">
                    <a:solidFill>
                      <a:srgbClr val="00B0F0"/>
                    </a:solidFill>
                  </a:rPr>
                  <a:t>VALORES</a:t>
                </a: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19557888"/>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b="0" i="0" baseline="0">
                <a:effectLst/>
                <a:latin typeface="Arial Narrow" panose="020B0606020202030204" pitchFamily="34" charset="0"/>
              </a:rPr>
              <a:t>As importações de bens na Guiné</a:t>
            </a:r>
            <a:endParaRPr lang="pt-PT" sz="1200">
              <a:effectLst/>
              <a:latin typeface="Arial Narrow" panose="020B0606020202030204" pitchFamily="34" charset="0"/>
            </a:endParaRPr>
          </a:p>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a:solidFill>
                  <a:srgbClr val="00B0F0"/>
                </a:solidFill>
                <a:latin typeface="Arial Narrow" panose="020B0606020202030204" pitchFamily="34" charset="0"/>
              </a:rPr>
              <a:t>2015</a:t>
            </a:r>
          </a:p>
        </c:rich>
      </c:tx>
      <c:layout>
        <c:manualLayout>
          <c:xMode val="edge"/>
          <c:yMode val="edge"/>
          <c:x val="0.72367105521444597"/>
          <c:y val="4.2559228259327602E-3"/>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E8E2-47FD-8063-BDF67BC7D95A}"/>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E8E2-47FD-8063-BDF67BC7D95A}"/>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E8E2-47FD-8063-BDF67BC7D95A}"/>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E8E2-47FD-8063-BDF67BC7D95A}"/>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E8E2-47FD-8063-BDF67BC7D95A}"/>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E8E2-47FD-8063-BDF67BC7D95A}"/>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E8E2-47FD-8063-BDF67BC7D95A}"/>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E8E2-47FD-8063-BDF67BC7D95A}"/>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E8E2-47FD-8063-BDF67BC7D95A}"/>
              </c:ext>
            </c:extLst>
          </c:dPt>
          <c:dPt>
            <c:idx val="9"/>
            <c:bubble3D val="0"/>
            <c:spPr>
              <a:solidFill>
                <a:srgbClr val="416D12"/>
              </a:solidFill>
              <a:ln>
                <a:noFill/>
              </a:ln>
              <a:effectLst/>
            </c:spPr>
            <c:extLst xmlns:c16r2="http://schemas.microsoft.com/office/drawing/2015/06/chart">
              <c:ext xmlns:c16="http://schemas.microsoft.com/office/drawing/2014/chart" uri="{C3380CC4-5D6E-409C-BE32-E72D297353CC}">
                <c16:uniqueId val="{00000013-E8E2-47FD-8063-BDF67BC7D95A}"/>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E8E2-47FD-8063-BDF67BC7D95A}"/>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E8E2-47FD-8063-BDF67BC7D95A}"/>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E8E2-47FD-8063-BDF67BC7D95A}"/>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E8E2-47FD-8063-BDF67BC7D95A}"/>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E8E2-47FD-8063-BDF67BC7D95A}"/>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E8E2-47FD-8063-BDF67BC7D95A}"/>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E8E2-47FD-8063-BDF67BC7D95A}"/>
              </c:ext>
            </c:extLst>
          </c:dPt>
          <c:dLbls>
            <c:dLbl>
              <c:idx val="3"/>
              <c:layout>
                <c:manualLayout>
                  <c:x val="2.7127003699136901E-2"/>
                  <c:y val="4.25592282593275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E8E2-47FD-8063-BDF67BC7D95A}"/>
                </c:ext>
              </c:extLst>
            </c:dLbl>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E8E2-47FD-8063-BDF67BC7D95A}"/>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E8E2-47FD-8063-BDF67BC7D95A}"/>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E8E2-47FD-8063-BDF67BC7D95A}"/>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E8E2-47FD-8063-BDF67BC7D95A}"/>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E8E2-47FD-8063-BDF67BC7D95A}"/>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E8E2-47FD-8063-BDF67BC7D95A}"/>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E8E2-47FD-8063-BDF67BC7D95A}"/>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E8E2-47FD-8063-BDF67BC7D95A}"/>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'Guine Estatisticas'!$A$115:$A$131</c:f>
              <c:strCache>
                <c:ptCount val="17"/>
                <c:pt idx="0">
                  <c:v>Produtos agrícolas</c:v>
                </c:pt>
                <c:pt idx="1">
                  <c:v>Apenas alimentos</c:v>
                </c:pt>
                <c:pt idx="2">
                  <c:v>Petróleo e produtos de mineração</c:v>
                </c:pt>
                <c:pt idx="3">
                  <c:v>Apenas petróleos</c:v>
                </c:pt>
                <c:pt idx="4">
                  <c:v>Produtos manufaturados</c:v>
                </c:pt>
                <c:pt idx="5">
                  <c:v>Ferro e aço</c:v>
                </c:pt>
                <c:pt idx="6">
                  <c:v>Produtos química e farmacêuticos</c:v>
                </c:pt>
                <c:pt idx="7">
                  <c:v>Produtos farmacêuticos</c:v>
                </c:pt>
                <c:pt idx="8">
                  <c:v>Máquinas e equipamentos de transporte</c:v>
                </c:pt>
                <c:pt idx="9">
                  <c:v>Equipamentos de escritório e telecomunicações</c:v>
                </c:pt>
                <c:pt idx="10">
                  <c:v>Informática e equipamento de escritório</c:v>
                </c:pt>
                <c:pt idx="11">
                  <c:v>Equipamento de telecomunicação</c:v>
                </c:pt>
                <c:pt idx="12">
                  <c:v>Circuits intégrés et composantes électroniques</c:v>
                </c:pt>
                <c:pt idx="13">
                  <c:v>Equipamento de transporte</c:v>
                </c:pt>
                <c:pt idx="14">
                  <c:v>Automóveis e peças</c:v>
                </c:pt>
                <c:pt idx="15">
                  <c:v>Têxteis</c:v>
                </c:pt>
                <c:pt idx="16">
                  <c:v>Vestuários</c:v>
                </c:pt>
              </c:strCache>
            </c:strRef>
          </c:cat>
          <c:val>
            <c:numRef>
              <c:f>'Guine Estatisticas'!$B$115:$B$131</c:f>
              <c:numCache>
                <c:formatCode>"$"#,##0</c:formatCode>
                <c:ptCount val="17"/>
                <c:pt idx="0">
                  <c:v>535646441</c:v>
                </c:pt>
                <c:pt idx="1">
                  <c:v>501457901</c:v>
                </c:pt>
                <c:pt idx="2">
                  <c:v>331857610</c:v>
                </c:pt>
                <c:pt idx="3">
                  <c:v>322699635</c:v>
                </c:pt>
                <c:pt idx="4">
                  <c:v>1102101895</c:v>
                </c:pt>
                <c:pt idx="5">
                  <c:v>63913158</c:v>
                </c:pt>
                <c:pt idx="6">
                  <c:v>231060758</c:v>
                </c:pt>
                <c:pt idx="7">
                  <c:v>125994023</c:v>
                </c:pt>
                <c:pt idx="8">
                  <c:v>643809689</c:v>
                </c:pt>
                <c:pt idx="9">
                  <c:v>22721470</c:v>
                </c:pt>
                <c:pt idx="10">
                  <c:v>10956687</c:v>
                </c:pt>
                <c:pt idx="11">
                  <c:v>9303878</c:v>
                </c:pt>
                <c:pt idx="12">
                  <c:v>2460905</c:v>
                </c:pt>
                <c:pt idx="13">
                  <c:v>305344769</c:v>
                </c:pt>
                <c:pt idx="14" formatCode="&quot;$&quot;#,##0;\-&quot;$&quot;#,##0">
                  <c:v>136815605</c:v>
                </c:pt>
                <c:pt idx="15">
                  <c:v>27763733</c:v>
                </c:pt>
                <c:pt idx="16">
                  <c:v>14400251</c:v>
                </c:pt>
              </c:numCache>
            </c:numRef>
          </c:val>
          <c:extLst xmlns:c16r2="http://schemas.microsoft.com/office/drawing/2015/06/chart">
            <c:ext xmlns:c16="http://schemas.microsoft.com/office/drawing/2014/chart" uri="{C3380CC4-5D6E-409C-BE32-E72D297353CC}">
              <c16:uniqueId val="{00000022-E8E2-47FD-8063-BDF67BC7D95A}"/>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9727620939140298"/>
          <c:w val="0.99487836107554395"/>
          <c:h val="0.198467867782664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b="0" i="0" baseline="0">
                <a:effectLst/>
                <a:latin typeface="Arial Narrow" panose="020B0606020202030204" pitchFamily="34" charset="0"/>
              </a:rPr>
              <a:t>As importações de bens da Guiné</a:t>
            </a:r>
            <a:endParaRPr lang="pt-PT" sz="1200">
              <a:effectLst/>
              <a:latin typeface="Arial Narrow" panose="020B0606020202030204" pitchFamily="34" charset="0"/>
            </a:endParaRPr>
          </a:p>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i="1">
                <a:solidFill>
                  <a:srgbClr val="00B0F0"/>
                </a:solidFill>
                <a:latin typeface="Arial Narrow" panose="020B0606020202030204" pitchFamily="34" charset="0"/>
              </a:rPr>
              <a:t>2015</a:t>
            </a:r>
          </a:p>
        </c:rich>
      </c:tx>
      <c:layout>
        <c:manualLayout>
          <c:xMode val="edge"/>
          <c:yMode val="edge"/>
          <c:x val="0.77270479643975598"/>
          <c:y val="1.65657318828152E-2"/>
        </c:manualLayout>
      </c:layout>
      <c:overlay val="0"/>
      <c:spPr>
        <a:noFill/>
        <a:ln>
          <a:noFill/>
        </a:ln>
        <a:effectLst/>
      </c:spPr>
    </c:title>
    <c:autoTitleDeleted val="0"/>
    <c:plotArea>
      <c:layout>
        <c:manualLayout>
          <c:layoutTarget val="inner"/>
          <c:xMode val="edge"/>
          <c:yMode val="edge"/>
          <c:x val="0.38000659304433798"/>
          <c:y val="0.127058823529412"/>
          <c:w val="0.34605241470248899"/>
          <c:h val="0.65866666666666696"/>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4027-43B3-9CB4-FE8C06927161}"/>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4027-43B3-9CB4-FE8C06927161}"/>
              </c:ext>
            </c:extLst>
          </c:dPt>
          <c:dPt>
            <c:idx val="2"/>
            <c:bubble3D val="0"/>
            <c:spPr>
              <a:solidFill>
                <a:srgbClr val="FFC000"/>
              </a:solidFill>
              <a:ln>
                <a:noFill/>
              </a:ln>
              <a:effectLst/>
            </c:spPr>
            <c:extLst xmlns:c16r2="http://schemas.microsoft.com/office/drawing/2015/06/chart">
              <c:ext xmlns:c16="http://schemas.microsoft.com/office/drawing/2014/chart" uri="{C3380CC4-5D6E-409C-BE32-E72D297353CC}">
                <c16:uniqueId val="{00000005-4027-43B3-9CB4-FE8C06927161}"/>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4027-43B3-9CB4-FE8C06927161}"/>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4027-43B3-9CB4-FE8C06927161}"/>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4027-43B3-9CB4-FE8C06927161}"/>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4027-43B3-9CB4-FE8C06927161}"/>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4027-43B3-9CB4-FE8C06927161}"/>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4027-43B3-9CB4-FE8C06927161}"/>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4027-43B3-9CB4-FE8C06927161}"/>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4027-43B3-9CB4-FE8C06927161}"/>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4027-43B3-9CB4-FE8C06927161}"/>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4027-43B3-9CB4-FE8C06927161}"/>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4027-43B3-9CB4-FE8C06927161}"/>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4027-43B3-9CB4-FE8C06927161}"/>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4027-43B3-9CB4-FE8C06927161}"/>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4027-43B3-9CB4-FE8C06927161}"/>
              </c:ext>
            </c:extLst>
          </c:dPt>
          <c:dLbls>
            <c:dLbl>
              <c:idx val="1"/>
              <c:layout>
                <c:manualLayout>
                  <c:x val="1.35981539475853E-2"/>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027-43B3-9CB4-FE8C06927161}"/>
                </c:ext>
              </c:extLst>
            </c:dLbl>
            <c:dLbl>
              <c:idx val="2"/>
              <c:layout>
                <c:manualLayout>
                  <c:x val="2.2248423135588957E-3"/>
                  <c:y val="1.5428319521251812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4027-43B3-9CB4-FE8C06927161}"/>
                </c:ext>
              </c:extLst>
            </c:dLbl>
            <c:dLbl>
              <c:idx val="3"/>
              <c:layout>
                <c:manualLayout>
                  <c:x val="-2.3487720454920102E-2"/>
                  <c:y val="-1.90138167068067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4027-43B3-9CB4-FE8C06927161}"/>
                </c:ext>
              </c:extLst>
            </c:dLbl>
            <c:dLbl>
              <c:idx val="4"/>
              <c:layout>
                <c:manualLayout>
                  <c:x val="-8.7769902752595996E-2"/>
                  <c:y val="3.04221067308910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4027-43B3-9CB4-FE8C06927161}"/>
                </c:ext>
              </c:extLst>
            </c:dLbl>
            <c:dLbl>
              <c:idx val="5"/>
              <c:layout>
                <c:manualLayout>
                  <c:x val="-0.111257623207516"/>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4027-43B3-9CB4-FE8C06927161}"/>
                </c:ext>
              </c:extLst>
            </c:dLbl>
            <c:dLbl>
              <c:idx val="6"/>
              <c:layout>
                <c:manualLayout>
                  <c:x val="-0.17059502225152501"/>
                  <c:y val="-1.9013816706806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4027-43B3-9CB4-FE8C06927161}"/>
                </c:ext>
              </c:extLst>
            </c:dLbl>
            <c:dLbl>
              <c:idx val="7"/>
              <c:layout>
                <c:manualLayout>
                  <c:x val="-0.15946925993077299"/>
                  <c:y val="-3.4224870072252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4027-43B3-9CB4-FE8C06927161}"/>
                </c:ext>
              </c:extLst>
            </c:dLbl>
            <c:dLbl>
              <c:idx val="8"/>
              <c:layout>
                <c:manualLayout>
                  <c:x val="-0.156996868303939"/>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4027-43B3-9CB4-FE8C06927161}"/>
                </c:ext>
              </c:extLst>
            </c:dLbl>
            <c:dLbl>
              <c:idx val="9"/>
              <c:layout>
                <c:manualLayout>
                  <c:x val="-0.128564364595352"/>
                  <c:y val="-9.6970465204715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4027-43B3-9CB4-FE8C06927161}"/>
                </c:ext>
              </c:extLst>
            </c:dLbl>
            <c:dLbl>
              <c:idx val="10"/>
              <c:layout>
                <c:manualLayout>
                  <c:x val="-4.4503049283006399E-2"/>
                  <c:y val="-0.129293953606287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4027-43B3-9CB4-FE8C06927161}"/>
                </c:ext>
              </c:extLst>
            </c:dLbl>
            <c:dLbl>
              <c:idx val="11"/>
              <c:layout>
                <c:manualLayout>
                  <c:x val="-0.119910993901434"/>
                  <c:y val="-0.13119533527696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4027-43B3-9CB4-FE8C06927161}"/>
                </c:ext>
              </c:extLst>
            </c:dLbl>
            <c:dLbl>
              <c:idx val="12"/>
              <c:layout>
                <c:manualLayout>
                  <c:x val="2.2251524641503401E-2"/>
                  <c:y val="-0.136899480289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4027-43B3-9CB4-FE8C06927161}"/>
                </c:ext>
              </c:extLst>
            </c:dLbl>
            <c:dLbl>
              <c:idx val="13"/>
              <c:layout>
                <c:manualLayout>
                  <c:x val="0.100131860886764"/>
                  <c:y val="-0.133096716947648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4027-43B3-9CB4-FE8C06927161}"/>
                </c:ext>
              </c:extLst>
            </c:dLbl>
            <c:dLbl>
              <c:idx val="14"/>
              <c:layout>
                <c:manualLayout>
                  <c:x val="0.128564364595352"/>
                  <c:y val="-8.36607935099507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4027-43B3-9CB4-FE8C06927161}"/>
                </c:ext>
              </c:extLst>
            </c:dLbl>
            <c:dLbl>
              <c:idx val="15"/>
              <c:layout>
                <c:manualLayout>
                  <c:x val="0.14216251854293699"/>
                  <c:y val="-2.85207250602103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4027-43B3-9CB4-FE8C06927161}"/>
                </c:ext>
              </c:extLst>
            </c:dLbl>
            <c:dLbl>
              <c:idx val="16"/>
              <c:layout>
                <c:manualLayout>
                  <c:x val="0.1741577276662406"/>
                  <c:y val="8.6134856217444291E-3"/>
                </c:manualLayout>
              </c:layout>
              <c:numFmt formatCode="0.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4027-43B3-9CB4-FE8C06927161}"/>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'Guine Estatisticas'!$A$137:$A$153</c:f>
              <c:strCache>
                <c:ptCount val="17"/>
                <c:pt idx="0">
                  <c:v>Produtos agrícolas</c:v>
                </c:pt>
                <c:pt idx="1">
                  <c:v>Apenas alimentos</c:v>
                </c:pt>
                <c:pt idx="2">
                  <c:v>Petróleo e produtos de mineração</c:v>
                </c:pt>
                <c:pt idx="3">
                  <c:v>Apenas petróleos</c:v>
                </c:pt>
                <c:pt idx="4">
                  <c:v>Produtos manufaturados</c:v>
                </c:pt>
                <c:pt idx="5">
                  <c:v>Ferro e aço</c:v>
                </c:pt>
                <c:pt idx="6">
                  <c:v>Produtos química e farmacêuticos</c:v>
                </c:pt>
                <c:pt idx="7">
                  <c:v>Produtos farmacêuticos</c:v>
                </c:pt>
                <c:pt idx="8">
                  <c:v>Máquinas e equipamentos de transporte</c:v>
                </c:pt>
                <c:pt idx="9">
                  <c:v>Equipamentos de escritório e telecomunicações</c:v>
                </c:pt>
                <c:pt idx="10">
                  <c:v>Informática e equipamento de escritório</c:v>
                </c:pt>
                <c:pt idx="11">
                  <c:v>Equipamento de telecomunicação</c:v>
                </c:pt>
                <c:pt idx="12">
                  <c:v>Circuits intégrés et composantes électroniques</c:v>
                </c:pt>
                <c:pt idx="13">
                  <c:v>Equipamento de transporte</c:v>
                </c:pt>
                <c:pt idx="14">
                  <c:v>Automóveis e peças</c:v>
                </c:pt>
                <c:pt idx="15">
                  <c:v>Têxteis</c:v>
                </c:pt>
                <c:pt idx="16">
                  <c:v>Vestuários</c:v>
                </c:pt>
              </c:strCache>
            </c:strRef>
          </c:cat>
          <c:val>
            <c:numRef>
              <c:f>'Guine Estatisticas'!$B$137:$B$153</c:f>
              <c:numCache>
                <c:formatCode>"$"#,##0;\-"$"#,##0</c:formatCode>
                <c:ptCount val="17"/>
                <c:pt idx="0">
                  <c:v>102970670</c:v>
                </c:pt>
                <c:pt idx="1">
                  <c:v>70872654</c:v>
                </c:pt>
                <c:pt idx="2">
                  <c:v>580758606</c:v>
                </c:pt>
                <c:pt idx="3">
                  <c:v>3365598</c:v>
                </c:pt>
                <c:pt idx="4">
                  <c:v>255911594</c:v>
                </c:pt>
                <c:pt idx="5">
                  <c:v>84298</c:v>
                </c:pt>
                <c:pt idx="6">
                  <c:v>3043551</c:v>
                </c:pt>
                <c:pt idx="7">
                  <c:v>836363</c:v>
                </c:pt>
                <c:pt idx="8">
                  <c:v>115949993</c:v>
                </c:pt>
                <c:pt idx="9">
                  <c:v>604257</c:v>
                </c:pt>
                <c:pt idx="10">
                  <c:v>169652</c:v>
                </c:pt>
                <c:pt idx="11">
                  <c:v>13527</c:v>
                </c:pt>
                <c:pt idx="12">
                  <c:v>421078</c:v>
                </c:pt>
                <c:pt idx="13">
                  <c:v>96178339</c:v>
                </c:pt>
                <c:pt idx="14">
                  <c:v>10305448</c:v>
                </c:pt>
                <c:pt idx="15">
                  <c:v>210039</c:v>
                </c:pt>
                <c:pt idx="16">
                  <c:v>24331</c:v>
                </c:pt>
              </c:numCache>
            </c:numRef>
          </c:val>
          <c:extLst xmlns:c16r2="http://schemas.microsoft.com/office/drawing/2015/06/chart">
            <c:ext xmlns:c16="http://schemas.microsoft.com/office/drawing/2014/chart" uri="{C3380CC4-5D6E-409C-BE32-E72D297353CC}">
              <c16:uniqueId val="{00000022-4027-43B3-9CB4-FE8C06927161}"/>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pt-PT" sz="1400" b="0" i="0" u="none" strike="noStrike" kern="1200" spc="0" baseline="0">
              <a:solidFill>
                <a:srgbClr val="00B0F0"/>
              </a:solidFill>
              <a:latin typeface="+mn-lt"/>
              <a:ea typeface="+mn-ea"/>
              <a:cs typeface="+mn-cs"/>
            </a:defRPr>
          </a:pPr>
          <a:endParaRPr lang="pt-PT"/>
        </a:p>
      </c:txPr>
    </c:title>
    <c:autoTitleDeleted val="0"/>
    <c:plotArea>
      <c:layout/>
      <c:lineChart>
        <c:grouping val="standard"/>
        <c:varyColors val="0"/>
        <c:ser>
          <c:idx val="0"/>
          <c:order val="0"/>
          <c:tx>
            <c:strRef>
              <c:f>'[CEDEAO PAIS POR PAIS VPT 2020.xlsx]Guine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layout>
                <c:manualLayout>
                  <c:x val="-6.97916666666667E-3"/>
                  <c:y val="-9.2093639575971706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518D-4074-9C0E-081F0124BD20}"/>
                </c:ext>
              </c:extLst>
            </c:dLbl>
            <c:dLbl>
              <c:idx val="5"/>
              <c:layout>
                <c:manualLayout>
                  <c:x val="1.8992315752707E-2"/>
                  <c:y val="-2.884615384615379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518D-4074-9C0E-081F0124BD20}"/>
                </c:ext>
              </c:extLst>
            </c:dLbl>
            <c:dLbl>
              <c:idx val="6"/>
              <c:layout>
                <c:manualLayout>
                  <c:x val="5.4453564003146701E-2"/>
                  <c:y val="-3.027317205762429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518D-4074-9C0E-081F0124BD20}"/>
                </c:ext>
              </c:extLst>
            </c:dLbl>
            <c:dLbl>
              <c:idx val="8"/>
              <c:layout>
                <c:manualLayout>
                  <c:x val="1.390625E-2"/>
                  <c:y val="-5.52120141342756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518D-4074-9C0E-081F0124BD20}"/>
                </c:ext>
              </c:extLst>
            </c:dLbl>
            <c:dLbl>
              <c:idx val="9"/>
              <c:layout>
                <c:manualLayout>
                  <c:x val="-8.8541666666666695E-4"/>
                  <c:y val="-5.896643109540639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518D-4074-9C0E-081F0124BD20}"/>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Estatisticas'!$B$91:$K$91</c:f>
              <c:numCache>
                <c:formatCode>"$"#,##0;\-"$"#,##0</c:formatCode>
                <c:ptCount val="10"/>
                <c:pt idx="0">
                  <c:v>91030000</c:v>
                </c:pt>
                <c:pt idx="1">
                  <c:v>101350000</c:v>
                </c:pt>
                <c:pt idx="2">
                  <c:v>956060000</c:v>
                </c:pt>
                <c:pt idx="3">
                  <c:v>605560000</c:v>
                </c:pt>
                <c:pt idx="4">
                  <c:v>190000</c:v>
                </c:pt>
                <c:pt idx="5">
                  <c:v>-73758604</c:v>
                </c:pt>
                <c:pt idx="6">
                  <c:v>53272458</c:v>
                </c:pt>
                <c:pt idx="7">
                  <c:v>1618447260</c:v>
                </c:pt>
                <c:pt idx="8">
                  <c:v>577590000</c:v>
                </c:pt>
                <c:pt idx="9">
                  <c:v>352760000</c:v>
                </c:pt>
              </c:numCache>
            </c:numRef>
          </c:val>
          <c:smooth val="0"/>
          <c:extLst xmlns:c16r2="http://schemas.microsoft.com/office/drawing/2015/06/chart">
            <c:ext xmlns:c16="http://schemas.microsoft.com/office/drawing/2014/chart" uri="{C3380CC4-5D6E-409C-BE32-E72D297353CC}">
              <c16:uniqueId val="{00000007-518D-4074-9C0E-081F0124BD20}"/>
            </c:ext>
          </c:extLst>
        </c:ser>
        <c:dLbls>
          <c:showLegendKey val="0"/>
          <c:showVal val="1"/>
          <c:showCatName val="0"/>
          <c:showSerName val="0"/>
          <c:showPercent val="0"/>
          <c:showBubbleSize val="0"/>
        </c:dLbls>
        <c:marker val="1"/>
        <c:smooth val="0"/>
        <c:axId val="222192128"/>
        <c:axId val="214186176"/>
      </c:lineChart>
      <c:catAx>
        <c:axId val="22219212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14186176"/>
        <c:crosses val="autoZero"/>
        <c:auto val="1"/>
        <c:lblAlgn val="ctr"/>
        <c:lblOffset val="100"/>
        <c:noMultiLvlLbl val="0"/>
      </c:catAx>
      <c:valAx>
        <c:axId val="21418617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2219212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chemeClr val="tx1">
                    <a:lumMod val="65000"/>
                    <a:lumOff val="35000"/>
                  </a:schemeClr>
                </a:solidFill>
                <a:latin typeface="+mn-lt"/>
                <a:ea typeface="+mn-ea"/>
                <a:cs typeface="+mn-cs"/>
              </a:defRPr>
            </a:pPr>
            <a:r>
              <a:rPr lang="en-US">
                <a:solidFill>
                  <a:srgbClr val="00B0F0"/>
                </a:solidFill>
              </a:rPr>
              <a:t>EXPORTAÇÃO E IMPORTAÇÃO EM PERCENTAGEM DO PIB</a:t>
            </a:r>
          </a:p>
        </c:rich>
      </c:tx>
      <c:layout/>
      <c:overlay val="0"/>
      <c:spPr>
        <a:noFill/>
        <a:ln>
          <a:noFill/>
        </a:ln>
        <a:effectLst/>
      </c:spPr>
    </c:title>
    <c:autoTitleDeleted val="0"/>
    <c:plotArea>
      <c:layout/>
      <c:barChart>
        <c:barDir val="col"/>
        <c:grouping val="clustered"/>
        <c:varyColors val="0"/>
        <c:ser>
          <c:idx val="0"/>
          <c:order val="0"/>
          <c:tx>
            <c:strRef>
              <c:f>'[CEDEAO PAIS POR PAIS VPT 2020.xlsx]Guine Estatisticas'!$A$14</c:f>
              <c:strCache>
                <c:ptCount val="1"/>
                <c:pt idx="0">
                  <c:v>Exportação de bens e serviços [ % do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Estatisticas'!$B$14:$K$14</c:f>
              <c:numCache>
                <c:formatCode>0.00%</c:formatCode>
                <c:ptCount val="10"/>
                <c:pt idx="0">
                  <c:v>0.22520000000000001</c:v>
                </c:pt>
                <c:pt idx="1">
                  <c:v>0.3034</c:v>
                </c:pt>
                <c:pt idx="2">
                  <c:v>0.32600000000000001</c:v>
                </c:pt>
                <c:pt idx="3">
                  <c:v>0.33139999999999997</c:v>
                </c:pt>
                <c:pt idx="4">
                  <c:v>0.26469999999999999</c:v>
                </c:pt>
                <c:pt idx="5">
                  <c:v>0.26690000000000003</c:v>
                </c:pt>
                <c:pt idx="6">
                  <c:v>0.215</c:v>
                </c:pt>
                <c:pt idx="7">
                  <c:v>0.29370000000000002</c:v>
                </c:pt>
                <c:pt idx="8">
                  <c:v>0.4466</c:v>
                </c:pt>
                <c:pt idx="9">
                  <c:v>0.376</c:v>
                </c:pt>
              </c:numCache>
            </c:numRef>
          </c:val>
          <c:extLst xmlns:c16r2="http://schemas.microsoft.com/office/drawing/2015/06/chart">
            <c:ext xmlns:c16="http://schemas.microsoft.com/office/drawing/2014/chart" uri="{C3380CC4-5D6E-409C-BE32-E72D297353CC}">
              <c16:uniqueId val="{00000000-32C7-48D1-BCAB-1FAD98195567}"/>
            </c:ext>
          </c:extLst>
        </c:ser>
        <c:ser>
          <c:idx val="1"/>
          <c:order val="1"/>
          <c:tx>
            <c:strRef>
              <c:f>'[CEDEAO PAIS POR PAIS VPT 2020.xlsx]Guine Estatisticas'!$A$15</c:f>
              <c:strCache>
                <c:ptCount val="1"/>
                <c:pt idx="0">
                  <c:v>Importação de bens e serviços [ % do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Estatisticas'!$B$15:$K$15</c:f>
              <c:numCache>
                <c:formatCode>0.00%</c:formatCode>
                <c:ptCount val="10"/>
                <c:pt idx="0">
                  <c:v>0.47299999999999998</c:v>
                </c:pt>
                <c:pt idx="1">
                  <c:v>0.43209999999999998</c:v>
                </c:pt>
                <c:pt idx="2">
                  <c:v>0.53349999999999997</c:v>
                </c:pt>
                <c:pt idx="3">
                  <c:v>0.53539999999999999</c:v>
                </c:pt>
                <c:pt idx="4">
                  <c:v>0.53959999999999997</c:v>
                </c:pt>
                <c:pt idx="5">
                  <c:v>0.50080000000000002</c:v>
                </c:pt>
                <c:pt idx="6">
                  <c:v>0.50949999999999995</c:v>
                </c:pt>
                <c:pt idx="7">
                  <c:v>0.82469999999999999</c:v>
                </c:pt>
                <c:pt idx="8">
                  <c:v>0.56589999999999996</c:v>
                </c:pt>
                <c:pt idx="9">
                  <c:v>0.5302</c:v>
                </c:pt>
              </c:numCache>
            </c:numRef>
          </c:val>
          <c:extLst xmlns:c16r2="http://schemas.microsoft.com/office/drawing/2015/06/chart">
            <c:ext xmlns:c16="http://schemas.microsoft.com/office/drawing/2014/chart" uri="{C3380CC4-5D6E-409C-BE32-E72D297353CC}">
              <c16:uniqueId val="{00000001-32C7-48D1-BCAB-1FAD98195567}"/>
            </c:ext>
          </c:extLst>
        </c:ser>
        <c:dLbls>
          <c:showLegendKey val="0"/>
          <c:showVal val="1"/>
          <c:showCatName val="0"/>
          <c:showSerName val="0"/>
          <c:showPercent val="0"/>
          <c:showBubbleSize val="0"/>
        </c:dLbls>
        <c:gapWidth val="219"/>
        <c:overlap val="-27"/>
        <c:axId val="222193152"/>
        <c:axId val="219848704"/>
      </c:barChart>
      <c:catAx>
        <c:axId val="22219315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19848704"/>
        <c:crosses val="autoZero"/>
        <c:auto val="1"/>
        <c:lblAlgn val="ctr"/>
        <c:lblOffset val="100"/>
        <c:noMultiLvlLbl val="0"/>
      </c:catAx>
      <c:valAx>
        <c:axId val="2198487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22193152"/>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lang="pt-PT" sz="1200" b="0" i="1" u="none" strike="noStrike" kern="1200" spc="0" baseline="0">
                <a:solidFill>
                  <a:srgbClr val="FFFFFF"/>
                </a:solidFill>
                <a:latin typeface="Arial Narrow" panose="020B0606020202030204" pitchFamily="34" charset="0"/>
                <a:ea typeface="+mn-ea"/>
                <a:cs typeface="+mn-cs"/>
              </a:defRPr>
            </a:pPr>
            <a:r>
              <a:rPr lang="en-US" sz="1200" i="1" dirty="0" smtClean="0">
                <a:solidFill>
                  <a:schemeClr val="bg1"/>
                </a:solidFill>
                <a:latin typeface="Arial Narrow" panose="020B0606020202030204" pitchFamily="34" charset="0"/>
              </a:rPr>
              <a:t>PARTICIPAÇÃO </a:t>
            </a:r>
            <a:r>
              <a:rPr lang="en-US" sz="1200" i="1" dirty="0">
                <a:solidFill>
                  <a:schemeClr val="bg1"/>
                </a:solidFill>
                <a:latin typeface="Arial Narrow" panose="020B0606020202030204" pitchFamily="34" charset="0"/>
              </a:rPr>
              <a:t>DOS PAÍSES MEMBROS NO COMÉRCIO INTRA-REGIONAL</a:t>
            </a:r>
          </a:p>
          <a:p>
            <a:pPr marL="0" marR="0" indent="0" algn="ctr" defTabSz="914400" rtl="0" eaLnBrk="1" fontAlgn="auto" latinLnBrk="0" hangingPunct="1">
              <a:lnSpc>
                <a:spcPct val="100000"/>
              </a:lnSpc>
              <a:spcBef>
                <a:spcPts val="0"/>
              </a:spcBef>
              <a:spcAft>
                <a:spcPts val="0"/>
              </a:spcAft>
              <a:buClrTx/>
              <a:buSzTx/>
              <a:buFontTx/>
              <a:buNone/>
              <a:tabLst/>
              <a:defRPr lang="pt-PT" sz="1200" b="0" i="1" u="none" strike="noStrike" kern="1200" spc="0" baseline="0">
                <a:solidFill>
                  <a:srgbClr val="FFFFFF"/>
                </a:solidFill>
                <a:latin typeface="Arial Narrow" panose="020B0606020202030204" pitchFamily="34" charset="0"/>
                <a:ea typeface="+mn-ea"/>
                <a:cs typeface="+mn-cs"/>
              </a:defRPr>
            </a:pPr>
            <a:r>
              <a:rPr lang="en-US" sz="1200" i="1" dirty="0">
                <a:solidFill>
                  <a:schemeClr val="bg1"/>
                </a:solidFill>
                <a:latin typeface="Arial Narrow" panose="020B0606020202030204" pitchFamily="34" charset="0"/>
              </a:rPr>
              <a:t>(2011</a:t>
            </a:r>
            <a:r>
              <a:rPr lang="en-US" sz="1200" i="1" baseline="0" dirty="0">
                <a:solidFill>
                  <a:schemeClr val="bg1"/>
                </a:solidFill>
                <a:latin typeface="Arial Narrow" panose="020B0606020202030204" pitchFamily="34" charset="0"/>
              </a:rPr>
              <a:t> - 2016</a:t>
            </a:r>
            <a:r>
              <a:rPr lang="en-US" sz="1200" i="1" dirty="0">
                <a:solidFill>
                  <a:schemeClr val="bg1"/>
                </a:solidFill>
                <a:latin typeface="Arial Narrow" panose="020B0606020202030204" pitchFamily="34" charset="0"/>
              </a:rPr>
              <a:t>)</a:t>
            </a:r>
          </a:p>
        </c:rich>
      </c:tx>
      <c:layout>
        <c:manualLayout>
          <c:xMode val="edge"/>
          <c:yMode val="edge"/>
          <c:x val="0.32587826724165847"/>
          <c:y val="2.0565630763990147E-2"/>
        </c:manualLayout>
      </c:layout>
      <c:overlay val="0"/>
      <c:spPr>
        <a:solidFill>
          <a:schemeClr val="accent1">
            <a:lumMod val="60000"/>
            <a:lumOff val="40000"/>
          </a:schemeClr>
        </a:solidFill>
        <a:ln>
          <a:noFill/>
        </a:ln>
        <a:effectLst/>
      </c:spPr>
    </c:title>
    <c:autoTitleDeleted val="0"/>
    <c:plotArea>
      <c:layout>
        <c:manualLayout>
          <c:layoutTarget val="inner"/>
          <c:xMode val="edge"/>
          <c:yMode val="edge"/>
          <c:x val="1.57678965625986E-2"/>
          <c:y val="0.18868894601542399"/>
          <c:w val="0.97224850204982705"/>
          <c:h val="0.53100257069408696"/>
        </c:manualLayout>
      </c:layout>
      <c:barChart>
        <c:barDir val="col"/>
        <c:grouping val="clustered"/>
        <c:varyColors val="0"/>
        <c:ser>
          <c:idx val="0"/>
          <c:order val="0"/>
          <c:tx>
            <c:strRef>
              <c:f>'Dados CEDEAO Estaisticas'!$B$8</c:f>
              <c:strCache>
                <c:ptCount val="1"/>
                <c:pt idx="0">
                  <c:v>Exportação</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rgbClr val="00B0F0"/>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'Dados CEDEAO Estaisticas'!$A$9:$A$23</c:f>
              <c:strCache>
                <c:ptCount val="15"/>
                <c:pt idx="0">
                  <c:v>Benin</c:v>
                </c:pt>
                <c:pt idx="1">
                  <c:v>Burkina Faso</c:v>
                </c:pt>
                <c:pt idx="2">
                  <c:v>Cabo Verde</c:v>
                </c:pt>
                <c:pt idx="3">
                  <c:v>Côte d'Ivoire</c:v>
                </c:pt>
                <c:pt idx="4">
                  <c:v>Gambia</c:v>
                </c:pt>
                <c:pt idx="5">
                  <c:v>Ghana</c:v>
                </c:pt>
                <c:pt idx="6">
                  <c:v>Guiné</c:v>
                </c:pt>
                <c:pt idx="7">
                  <c:v>Guiné-Bissau</c:v>
                </c:pt>
                <c:pt idx="8">
                  <c:v>Libéria</c:v>
                </c:pt>
                <c:pt idx="9">
                  <c:v>Mali</c:v>
                </c:pt>
                <c:pt idx="10">
                  <c:v>Níger</c:v>
                </c:pt>
                <c:pt idx="11">
                  <c:v>Nigéria</c:v>
                </c:pt>
                <c:pt idx="12">
                  <c:v>Senegal</c:v>
                </c:pt>
                <c:pt idx="13">
                  <c:v>Serra Leoa</c:v>
                </c:pt>
                <c:pt idx="14">
                  <c:v>Togo</c:v>
                </c:pt>
              </c:strCache>
            </c:strRef>
          </c:cat>
          <c:val>
            <c:numRef>
              <c:f>'Dados CEDEAO Estaisticas'!$B$9:$B$23</c:f>
              <c:numCache>
                <c:formatCode>0.0%</c:formatCode>
                <c:ptCount val="15"/>
                <c:pt idx="0">
                  <c:v>1.2E-2</c:v>
                </c:pt>
                <c:pt idx="1">
                  <c:v>2.1999999999999999E-2</c:v>
                </c:pt>
                <c:pt idx="2">
                  <c:v>0</c:v>
                </c:pt>
                <c:pt idx="3">
                  <c:v>0.26400000000000001</c:v>
                </c:pt>
                <c:pt idx="4">
                  <c:v>7.0000000000000001E-3</c:v>
                </c:pt>
                <c:pt idx="5">
                  <c:v>0.16500000000000001</c:v>
                </c:pt>
                <c:pt idx="6">
                  <c:v>0.02</c:v>
                </c:pt>
                <c:pt idx="7">
                  <c:v>2E-3</c:v>
                </c:pt>
                <c:pt idx="8">
                  <c:v>3.0000000000000001E-3</c:v>
                </c:pt>
                <c:pt idx="9">
                  <c:v>2.9000000000000001E-2</c:v>
                </c:pt>
                <c:pt idx="10">
                  <c:v>2.5999999999999999E-2</c:v>
                </c:pt>
                <c:pt idx="11">
                  <c:v>0.32500000000000001</c:v>
                </c:pt>
                <c:pt idx="12">
                  <c:v>7.6999999999999999E-2</c:v>
                </c:pt>
                <c:pt idx="13">
                  <c:v>2E-3</c:v>
                </c:pt>
                <c:pt idx="14">
                  <c:v>4.5999999999999999E-2</c:v>
                </c:pt>
              </c:numCache>
            </c:numRef>
          </c:val>
        </c:ser>
        <c:ser>
          <c:idx val="1"/>
          <c:order val="1"/>
          <c:tx>
            <c:strRef>
              <c:f>'Dados CEDEAO Estaisticas'!$C$8</c:f>
              <c:strCache>
                <c:ptCount val="1"/>
                <c:pt idx="0">
                  <c:v>Importação</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accent2">
                        <a:lumMod val="60000"/>
                        <a:lumOff val="40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'Dados CEDEAO Estaisticas'!$A$9:$A$23</c:f>
              <c:strCache>
                <c:ptCount val="15"/>
                <c:pt idx="0">
                  <c:v>Benin</c:v>
                </c:pt>
                <c:pt idx="1">
                  <c:v>Burkina Faso</c:v>
                </c:pt>
                <c:pt idx="2">
                  <c:v>Cabo Verde</c:v>
                </c:pt>
                <c:pt idx="3">
                  <c:v>Côte d'Ivoire</c:v>
                </c:pt>
                <c:pt idx="4">
                  <c:v>Gambia</c:v>
                </c:pt>
                <c:pt idx="5">
                  <c:v>Ghana</c:v>
                </c:pt>
                <c:pt idx="6">
                  <c:v>Guiné</c:v>
                </c:pt>
                <c:pt idx="7">
                  <c:v>Guiné-Bissau</c:v>
                </c:pt>
                <c:pt idx="8">
                  <c:v>Libéria</c:v>
                </c:pt>
                <c:pt idx="9">
                  <c:v>Mali</c:v>
                </c:pt>
                <c:pt idx="10">
                  <c:v>Níger</c:v>
                </c:pt>
                <c:pt idx="11">
                  <c:v>Nigéria</c:v>
                </c:pt>
                <c:pt idx="12">
                  <c:v>Senegal</c:v>
                </c:pt>
                <c:pt idx="13">
                  <c:v>Serra Leoa</c:v>
                </c:pt>
                <c:pt idx="14">
                  <c:v>Togo</c:v>
                </c:pt>
              </c:strCache>
            </c:strRef>
          </c:cat>
          <c:val>
            <c:numRef>
              <c:f>'Dados CEDEAO Estaisticas'!$C$9:$C$23</c:f>
              <c:numCache>
                <c:formatCode>0.0%</c:formatCode>
                <c:ptCount val="15"/>
                <c:pt idx="0">
                  <c:v>4.4999999999999998E-2</c:v>
                </c:pt>
                <c:pt idx="1">
                  <c:v>8.3000000000000004E-2</c:v>
                </c:pt>
                <c:pt idx="2">
                  <c:v>2E-3</c:v>
                </c:pt>
                <c:pt idx="3">
                  <c:v>0.27100000000000002</c:v>
                </c:pt>
                <c:pt idx="4">
                  <c:v>1.2E-2</c:v>
                </c:pt>
                <c:pt idx="5">
                  <c:v>7.8E-2</c:v>
                </c:pt>
                <c:pt idx="6">
                  <c:v>1.0999999999999999E-2</c:v>
                </c:pt>
                <c:pt idx="7">
                  <c:v>2E-3</c:v>
                </c:pt>
                <c:pt idx="8">
                  <c:v>3.7999999999999999E-2</c:v>
                </c:pt>
                <c:pt idx="9">
                  <c:v>0.153</c:v>
                </c:pt>
                <c:pt idx="10">
                  <c:v>3.5000000000000003E-2</c:v>
                </c:pt>
                <c:pt idx="11">
                  <c:v>9.8000000000000004E-2</c:v>
                </c:pt>
                <c:pt idx="12">
                  <c:v>8.4000000000000005E-2</c:v>
                </c:pt>
                <c:pt idx="13">
                  <c:v>6.8000000000000005E-2</c:v>
                </c:pt>
                <c:pt idx="14">
                  <c:v>2.1000000000000001E-2</c:v>
                </c:pt>
              </c:numCache>
            </c:numRef>
          </c:val>
        </c:ser>
        <c:dLbls>
          <c:showLegendKey val="0"/>
          <c:showVal val="1"/>
          <c:showCatName val="0"/>
          <c:showSerName val="0"/>
          <c:showPercent val="0"/>
          <c:showBubbleSize val="0"/>
        </c:dLbls>
        <c:gapWidth val="219"/>
        <c:overlap val="-27"/>
        <c:axId val="516605952"/>
        <c:axId val="167113216"/>
      </c:barChart>
      <c:catAx>
        <c:axId val="51660595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67113216"/>
        <c:crosses val="autoZero"/>
        <c:auto val="1"/>
        <c:lblAlgn val="ctr"/>
        <c:lblOffset val="100"/>
        <c:noMultiLvlLbl val="0"/>
      </c:catAx>
      <c:valAx>
        <c:axId val="167113216"/>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516605952"/>
        <c:crosses val="autoZero"/>
        <c:crossBetween val="between"/>
      </c:valAx>
      <c:spPr>
        <a:noFill/>
        <a:ln>
          <a:noFill/>
        </a:ln>
        <a:effectLst/>
      </c:spPr>
    </c:plotArea>
    <c:legend>
      <c:legendPos val="b"/>
      <c:layout>
        <c:manualLayout>
          <c:xMode val="edge"/>
          <c:yMode val="edge"/>
          <c:x val="4.6357615894039701E-2"/>
          <c:y val="0.92202227934875702"/>
          <c:w val="0.80416272469252603"/>
          <c:h val="5.74121679520136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'[CEDEAO PAIS POR PAIS VPT 2020.xlsx]Guine Bissau Estatisticas'!$A$7</c:f>
              <c:strCache>
                <c:ptCount val="1"/>
                <c:pt idx="0">
                  <c:v>Exportação de bens e serviços [ Constante ]</c:v>
                </c:pt>
              </c:strCache>
            </c:strRef>
          </c:tx>
          <c:spPr>
            <a:solidFill>
              <a:schemeClr val="accent1"/>
            </a:solidFill>
            <a:ln>
              <a:noFill/>
            </a:ln>
            <a:effectLst/>
          </c:spPr>
          <c:invertIfNegative val="0"/>
          <c:cat>
            <c:numRef>
              <c:f>'[CEDEAO PAIS POR PAIS VPT 2020.xlsx]Guine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Bissau Estatisticas'!$B$7:$K$7</c:f>
              <c:numCache>
                <c:formatCode>"$"#,##0_);[Red]\("$"#,##0\)</c:formatCode>
                <c:ptCount val="10"/>
                <c:pt idx="0">
                  <c:v>166951160</c:v>
                </c:pt>
                <c:pt idx="1">
                  <c:v>126560087</c:v>
                </c:pt>
                <c:pt idx="2">
                  <c:v>185024816</c:v>
                </c:pt>
                <c:pt idx="3">
                  <c:v>135641361</c:v>
                </c:pt>
                <c:pt idx="4">
                  <c:v>158426321</c:v>
                </c:pt>
                <c:pt idx="5">
                  <c:v>162346158</c:v>
                </c:pt>
                <c:pt idx="6">
                  <c:v>190268415</c:v>
                </c:pt>
                <c:pt idx="7">
                  <c:v>210599954</c:v>
                </c:pt>
                <c:pt idx="8">
                  <c:v>173106492</c:v>
                </c:pt>
                <c:pt idx="9">
                  <c:v>195440310</c:v>
                </c:pt>
              </c:numCache>
            </c:numRef>
          </c:val>
          <c:extLst xmlns:c16r2="http://schemas.microsoft.com/office/drawing/2015/06/chart">
            <c:ext xmlns:c16="http://schemas.microsoft.com/office/drawing/2014/chart" uri="{C3380CC4-5D6E-409C-BE32-E72D297353CC}">
              <c16:uniqueId val="{00000000-1ED7-4A22-B577-6749E7F7AADA}"/>
            </c:ext>
          </c:extLst>
        </c:ser>
        <c:ser>
          <c:idx val="1"/>
          <c:order val="1"/>
          <c:tx>
            <c:strRef>
              <c:f>'[CEDEAO PAIS POR PAIS VPT 2020.xlsx]Guine Bissau Estatisticas'!$A$8</c:f>
              <c:strCache>
                <c:ptCount val="1"/>
                <c:pt idx="0">
                  <c:v>Exportação de bens e serviços [ Corrente ]</c:v>
                </c:pt>
              </c:strCache>
            </c:strRef>
          </c:tx>
          <c:spPr>
            <a:solidFill>
              <a:schemeClr val="accent2"/>
            </a:solidFill>
            <a:ln>
              <a:noFill/>
            </a:ln>
            <a:effectLst/>
          </c:spPr>
          <c:invertIfNegative val="0"/>
          <c:cat>
            <c:numRef>
              <c:f>'[CEDEAO PAIS POR PAIS VPT 2020.xlsx]Guine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Bissau Estatisticas'!$B$8:$K$8</c:f>
              <c:numCache>
                <c:formatCode>"$"#,##0_);[Red]\("$"#,##0\)</c:formatCode>
                <c:ptCount val="10"/>
                <c:pt idx="0">
                  <c:v>155846072</c:v>
                </c:pt>
                <c:pt idx="1">
                  <c:v>126560087</c:v>
                </c:pt>
                <c:pt idx="2">
                  <c:v>281998008</c:v>
                </c:pt>
                <c:pt idx="3">
                  <c:v>153100590</c:v>
                </c:pt>
                <c:pt idx="4">
                  <c:v>190931908</c:v>
                </c:pt>
                <c:pt idx="5">
                  <c:v>212887453</c:v>
                </c:pt>
                <c:pt idx="6">
                  <c:v>288598266</c:v>
                </c:pt>
                <c:pt idx="7">
                  <c:v>312319796</c:v>
                </c:pt>
                <c:pt idx="8">
                  <c:v>374071500</c:v>
                </c:pt>
                <c:pt idx="9">
                  <c:v>369432111</c:v>
                </c:pt>
              </c:numCache>
            </c:numRef>
          </c:val>
          <c:extLst xmlns:c16r2="http://schemas.microsoft.com/office/drawing/2015/06/chart">
            <c:ext xmlns:c16="http://schemas.microsoft.com/office/drawing/2014/chart" uri="{C3380CC4-5D6E-409C-BE32-E72D297353CC}">
              <c16:uniqueId val="{00000001-1ED7-4A22-B577-6749E7F7AADA}"/>
            </c:ext>
          </c:extLst>
        </c:ser>
        <c:ser>
          <c:idx val="2"/>
          <c:order val="2"/>
          <c:tx>
            <c:strRef>
              <c:f>'[CEDEAO PAIS POR PAIS VPT 2020.xlsx]Guine Bissau Estatisticas'!$A$9</c:f>
              <c:strCache>
                <c:ptCount val="1"/>
                <c:pt idx="0">
                  <c:v>Importações de bens e serviços [ Constante ]</c:v>
                </c:pt>
              </c:strCache>
            </c:strRef>
          </c:tx>
          <c:spPr>
            <a:solidFill>
              <a:schemeClr val="bg1">
                <a:lumMod val="75000"/>
              </a:schemeClr>
            </a:solidFill>
            <a:ln>
              <a:noFill/>
            </a:ln>
            <a:effectLst/>
          </c:spPr>
          <c:invertIfNegative val="0"/>
          <c:cat>
            <c:numRef>
              <c:f>'[CEDEAO PAIS POR PAIS VPT 2020.xlsx]Guine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Bissau Estatisticas'!$B$9:$K$9</c:f>
              <c:numCache>
                <c:formatCode>"$"#,##0_);[Red]\("$"#,##0\)</c:formatCode>
                <c:ptCount val="10"/>
                <c:pt idx="0">
                  <c:v>278609278</c:v>
                </c:pt>
                <c:pt idx="1">
                  <c:v>299072148</c:v>
                </c:pt>
                <c:pt idx="2">
                  <c:v>297442820</c:v>
                </c:pt>
                <c:pt idx="3">
                  <c:v>224601311</c:v>
                </c:pt>
                <c:pt idx="4">
                  <c:v>221399462</c:v>
                </c:pt>
                <c:pt idx="5">
                  <c:v>288827415</c:v>
                </c:pt>
                <c:pt idx="6">
                  <c:v>334258096</c:v>
                </c:pt>
                <c:pt idx="7">
                  <c:v>383196087</c:v>
                </c:pt>
                <c:pt idx="8">
                  <c:v>454550530</c:v>
                </c:pt>
                <c:pt idx="9">
                  <c:v>446709334</c:v>
                </c:pt>
              </c:numCache>
            </c:numRef>
          </c:val>
          <c:extLst xmlns:c16r2="http://schemas.microsoft.com/office/drawing/2015/06/chart">
            <c:ext xmlns:c16="http://schemas.microsoft.com/office/drawing/2014/chart" uri="{C3380CC4-5D6E-409C-BE32-E72D297353CC}">
              <c16:uniqueId val="{00000002-1ED7-4A22-B577-6749E7F7AADA}"/>
            </c:ext>
          </c:extLst>
        </c:ser>
        <c:ser>
          <c:idx val="3"/>
          <c:order val="3"/>
          <c:tx>
            <c:strRef>
              <c:f>'[CEDEAO PAIS POR PAIS VPT 2020.xlsx]Guine Bissau Estatisticas'!$A$10</c:f>
              <c:strCache>
                <c:ptCount val="1"/>
                <c:pt idx="0">
                  <c:v>Importações de bens e serviços [ Corrente ]</c:v>
                </c:pt>
              </c:strCache>
            </c:strRef>
          </c:tx>
          <c:spPr>
            <a:solidFill>
              <a:schemeClr val="accent4"/>
            </a:solidFill>
            <a:ln>
              <a:noFill/>
            </a:ln>
            <a:effectLst/>
          </c:spPr>
          <c:invertIfNegative val="0"/>
          <c:cat>
            <c:numRef>
              <c:f>'[CEDEAO PAIS POR PAIS VPT 2020.xlsx]Guine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Bissau Estatisticas'!$B$10:$K$10</c:f>
              <c:numCache>
                <c:formatCode>"$"#,##0_);[Red]\("$"#,##0\)</c:formatCode>
                <c:ptCount val="10"/>
                <c:pt idx="0">
                  <c:v>291219472</c:v>
                </c:pt>
                <c:pt idx="1">
                  <c:v>299072148</c:v>
                </c:pt>
                <c:pt idx="2">
                  <c:v>339915476</c:v>
                </c:pt>
                <c:pt idx="3">
                  <c:v>254235280</c:v>
                </c:pt>
                <c:pt idx="4">
                  <c:v>270056473</c:v>
                </c:pt>
                <c:pt idx="5">
                  <c:v>330651315</c:v>
                </c:pt>
                <c:pt idx="6">
                  <c:v>337797563</c:v>
                </c:pt>
                <c:pt idx="7">
                  <c:v>368826434</c:v>
                </c:pt>
                <c:pt idx="8">
                  <c:v>445441617</c:v>
                </c:pt>
                <c:pt idx="9">
                  <c:v>473248832</c:v>
                </c:pt>
              </c:numCache>
            </c:numRef>
          </c:val>
          <c:extLst xmlns:c16r2="http://schemas.microsoft.com/office/drawing/2015/06/chart">
            <c:ext xmlns:c16="http://schemas.microsoft.com/office/drawing/2014/chart" uri="{C3380CC4-5D6E-409C-BE32-E72D297353CC}">
              <c16:uniqueId val="{00000003-1ED7-4A22-B577-6749E7F7AADA}"/>
            </c:ext>
          </c:extLst>
        </c:ser>
        <c:ser>
          <c:idx val="4"/>
          <c:order val="4"/>
          <c:tx>
            <c:strRef>
              <c:f>'[CEDEAO PAIS POR PAIS VPT 2020.xlsx]Guine Bissau Estatisticas'!$A$11</c:f>
              <c:strCache>
                <c:ptCount val="1"/>
                <c:pt idx="0">
                  <c:v>Balança comercial [ incluindo serviços a preços contante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'[CEDEAO PAIS POR PAIS VPT 2020.xlsx]Guine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Bissau Estatisticas'!$B$11:$K$11</c:f>
              <c:numCache>
                <c:formatCode>"$"#,##0_);[Red]\("$"#,##0\)</c:formatCode>
                <c:ptCount val="10"/>
                <c:pt idx="0">
                  <c:v>-111658118</c:v>
                </c:pt>
                <c:pt idx="1">
                  <c:v>-172512061</c:v>
                </c:pt>
                <c:pt idx="2">
                  <c:v>-112418004</c:v>
                </c:pt>
                <c:pt idx="3">
                  <c:v>-88959950</c:v>
                </c:pt>
                <c:pt idx="4">
                  <c:v>-62973141</c:v>
                </c:pt>
                <c:pt idx="5">
                  <c:v>-126481257</c:v>
                </c:pt>
                <c:pt idx="6">
                  <c:v>-143989681</c:v>
                </c:pt>
                <c:pt idx="7">
                  <c:v>-172596133</c:v>
                </c:pt>
                <c:pt idx="8">
                  <c:v>-281444038</c:v>
                </c:pt>
                <c:pt idx="9">
                  <c:v>-251269024</c:v>
                </c:pt>
              </c:numCache>
            </c:numRef>
          </c:val>
          <c:extLst xmlns:c16r2="http://schemas.microsoft.com/office/drawing/2015/06/chart">
            <c:ext xmlns:c16="http://schemas.microsoft.com/office/drawing/2014/chart" uri="{C3380CC4-5D6E-409C-BE32-E72D297353CC}">
              <c16:uniqueId val="{0000000E-1ED7-4A22-B577-6749E7F7AADA}"/>
            </c:ext>
          </c:extLst>
        </c:ser>
        <c:ser>
          <c:idx val="5"/>
          <c:order val="5"/>
          <c:tx>
            <c:strRef>
              <c:f>'[CEDEAO PAIS POR PAIS VPT 2020.xlsx]Guine Bissau Estatisticas'!$A$12</c:f>
              <c:strCache>
                <c:ptCount val="1"/>
                <c:pt idx="0">
                  <c:v>Balança comercial [ incluindo serviços a preços corrente ]</c:v>
                </c:pt>
              </c:strCache>
            </c:strRef>
          </c:tx>
          <c:spPr>
            <a:gradFill>
              <a:gsLst>
                <a:gs pos="0">
                  <a:srgbClr val="9EE256"/>
                </a:gs>
                <a:gs pos="100000">
                  <a:srgbClr val="52762D"/>
                </a:gs>
              </a:gsLst>
              <a:lin scaled="0"/>
            </a:gra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'[CEDEAO PAIS POR PAIS VPT 2020.xlsx]Guine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Bissau Estatisticas'!$B$12:$K$12</c:f>
              <c:numCache>
                <c:formatCode>"$"#,##0_);[Red]\("$"#,##0\)</c:formatCode>
                <c:ptCount val="10"/>
                <c:pt idx="0">
                  <c:v>-135373400</c:v>
                </c:pt>
                <c:pt idx="1">
                  <c:v>-172512061</c:v>
                </c:pt>
                <c:pt idx="2">
                  <c:v>-57917468</c:v>
                </c:pt>
                <c:pt idx="3">
                  <c:v>-101134690</c:v>
                </c:pt>
                <c:pt idx="4">
                  <c:v>-79124565</c:v>
                </c:pt>
                <c:pt idx="5">
                  <c:v>-117763862</c:v>
                </c:pt>
                <c:pt idx="6">
                  <c:v>-49199297</c:v>
                </c:pt>
                <c:pt idx="7">
                  <c:v>-56506638</c:v>
                </c:pt>
                <c:pt idx="8">
                  <c:v>-71370117</c:v>
                </c:pt>
                <c:pt idx="9">
                  <c:v>-103816721</c:v>
                </c:pt>
              </c:numCache>
            </c:numRef>
          </c:val>
          <c:extLst xmlns:c16r2="http://schemas.microsoft.com/office/drawing/2015/06/chart">
            <c:ext xmlns:c16="http://schemas.microsoft.com/office/drawing/2014/chart" uri="{C3380CC4-5D6E-409C-BE32-E72D297353CC}">
              <c16:uniqueId val="{00000019-1ED7-4A22-B577-6749E7F7AADA}"/>
            </c:ext>
          </c:extLst>
        </c:ser>
        <c:ser>
          <c:idx val="6"/>
          <c:order val="6"/>
          <c:tx>
            <c:strRef>
              <c:f>'[CEDEAO PAIS POR PAIS VPT 2020.xlsx]Guine Bissau Estatisticas'!$A$13</c:f>
              <c:strCache>
                <c:ptCount val="1"/>
                <c:pt idx="0">
                  <c:v>Investimentos estrangeiros directos [ entradas líquidas ]</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0"/>
              </c:ext>
            </c:extLst>
          </c:dLbls>
          <c:cat>
            <c:numRef>
              <c:f>'[CEDEAO PAIS POR PAIS VPT 2020.xlsx]Guine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Bissau Estatisticas'!$B$13:$K$13</c:f>
              <c:numCache>
                <c:formatCode>"$"#,##0_);[Red]\("$"#,##0\)</c:formatCode>
                <c:ptCount val="10"/>
                <c:pt idx="0">
                  <c:v>18890200</c:v>
                </c:pt>
                <c:pt idx="1">
                  <c:v>26240200</c:v>
                </c:pt>
                <c:pt idx="2">
                  <c:v>25024047</c:v>
                </c:pt>
                <c:pt idx="3">
                  <c:v>6624917</c:v>
                </c:pt>
                <c:pt idx="4">
                  <c:v>19639704</c:v>
                </c:pt>
                <c:pt idx="5">
                  <c:v>28852728</c:v>
                </c:pt>
                <c:pt idx="6">
                  <c:v>18575499</c:v>
                </c:pt>
                <c:pt idx="7">
                  <c:v>14221700</c:v>
                </c:pt>
                <c:pt idx="8">
                  <c:v>15652440</c:v>
                </c:pt>
                <c:pt idx="9">
                  <c:v>20553776</c:v>
                </c:pt>
              </c:numCache>
            </c:numRef>
          </c:val>
          <c:extLst xmlns:c16r2="http://schemas.microsoft.com/office/drawing/2015/06/chart">
            <c:ext xmlns:c16="http://schemas.microsoft.com/office/drawing/2014/chart" uri="{C3380CC4-5D6E-409C-BE32-E72D297353CC}">
              <c16:uniqueId val="{0000001D-1ED7-4A22-B577-6749E7F7AADA}"/>
            </c:ext>
          </c:extLst>
        </c:ser>
        <c:dLbls>
          <c:showLegendKey val="0"/>
          <c:showVal val="0"/>
          <c:showCatName val="0"/>
          <c:showSerName val="0"/>
          <c:showPercent val="0"/>
          <c:showBubbleSize val="0"/>
        </c:dLbls>
        <c:gapWidth val="150"/>
        <c:axId val="222745600"/>
        <c:axId val="219852160"/>
      </c:barChart>
      <c:dateAx>
        <c:axId val="222745600"/>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pt-PT"/>
                  <a:t>INDICADORES ECONÓMICOS D</a:t>
                </a:r>
                <a:r>
                  <a:rPr lang="pt-PT" altLang="en-US"/>
                  <a:t>A GUINÉ BISSAU</a:t>
                </a: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19852160"/>
        <c:crosses val="autoZero"/>
        <c:auto val="0"/>
        <c:lblOffset val="100"/>
        <c:baseTimeUnit val="days"/>
      </c:dateAx>
      <c:valAx>
        <c:axId val="21985216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000" b="0" i="0" u="none" strike="noStrike" kern="1200" baseline="0">
                    <a:solidFill>
                      <a:srgbClr val="00B0F0"/>
                    </a:solidFill>
                    <a:latin typeface="+mn-lt"/>
                    <a:ea typeface="+mn-ea"/>
                    <a:cs typeface="+mn-cs"/>
                  </a:defRPr>
                </a:pPr>
                <a:r>
                  <a:rPr lang="en-US">
                    <a:solidFill>
                      <a:srgbClr val="00B0F0"/>
                    </a:solidFill>
                  </a:rPr>
                  <a:t>VALORES</a:t>
                </a: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22745600"/>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pt-PT" sz="1400" b="0" i="0" u="none" strike="noStrike" kern="1200" spc="0" baseline="0">
              <a:solidFill>
                <a:srgbClr val="00B0F0"/>
              </a:solidFill>
              <a:latin typeface="+mn-lt"/>
              <a:ea typeface="+mn-ea"/>
              <a:cs typeface="+mn-cs"/>
            </a:defRPr>
          </a:pPr>
          <a:endParaRPr lang="pt-PT"/>
        </a:p>
      </c:txPr>
    </c:title>
    <c:autoTitleDeleted val="0"/>
    <c:plotArea>
      <c:layout/>
      <c:lineChart>
        <c:grouping val="standard"/>
        <c:varyColors val="0"/>
        <c:ser>
          <c:idx val="0"/>
          <c:order val="0"/>
          <c:tx>
            <c:strRef>
              <c:f>'[CEDEAO PAIS POR PAIS VPT 2020.xlsx]Guine Bissau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3"/>
              <c:layout>
                <c:manualLayout>
                  <c:x val="3.9294446384910897E-3"/>
                  <c:y val="-8.33333333333333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D0D3-4259-9D06-293ED5F4D741}"/>
                </c:ext>
              </c:extLst>
            </c:dLbl>
            <c:dLbl>
              <c:idx val="5"/>
              <c:layout>
                <c:manualLayout>
                  <c:x val="3.2090464547677298E-2"/>
                  <c:y val="3.2051282051282501E-3"/>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D0D3-4259-9D06-293ED5F4D741}"/>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D0D3-4259-9D06-293ED5F4D741}"/>
                </c:ext>
              </c:extLst>
            </c:dLbl>
            <c:dLbl>
              <c:idx val="9"/>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D0D3-4259-9D06-293ED5F4D741}"/>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Bissau Estatisticas'!$B$91:$K$91</c:f>
              <c:numCache>
                <c:formatCode>"$"#,##0;\-"$"#,##0</c:formatCode>
                <c:ptCount val="10"/>
                <c:pt idx="0">
                  <c:v>18890200</c:v>
                </c:pt>
                <c:pt idx="1">
                  <c:v>26240200</c:v>
                </c:pt>
                <c:pt idx="2">
                  <c:v>25024047</c:v>
                </c:pt>
                <c:pt idx="3">
                  <c:v>6624917</c:v>
                </c:pt>
                <c:pt idx="4">
                  <c:v>19639704</c:v>
                </c:pt>
                <c:pt idx="5">
                  <c:v>28852728</c:v>
                </c:pt>
                <c:pt idx="6">
                  <c:v>18575499</c:v>
                </c:pt>
                <c:pt idx="7">
                  <c:v>14221700</c:v>
                </c:pt>
                <c:pt idx="8">
                  <c:v>15652440</c:v>
                </c:pt>
                <c:pt idx="9">
                  <c:v>20553776</c:v>
                </c:pt>
              </c:numCache>
            </c:numRef>
          </c:val>
          <c:smooth val="0"/>
          <c:extLst xmlns:c16r2="http://schemas.microsoft.com/office/drawing/2015/06/chart">
            <c:ext xmlns:c16="http://schemas.microsoft.com/office/drawing/2014/chart" uri="{C3380CC4-5D6E-409C-BE32-E72D297353CC}">
              <c16:uniqueId val="{00000006-D0D3-4259-9D06-293ED5F4D741}"/>
            </c:ext>
          </c:extLst>
        </c:ser>
        <c:dLbls>
          <c:showLegendKey val="0"/>
          <c:showVal val="1"/>
          <c:showCatName val="0"/>
          <c:showSerName val="0"/>
          <c:showPercent val="0"/>
          <c:showBubbleSize val="0"/>
        </c:dLbls>
        <c:marker val="1"/>
        <c:smooth val="0"/>
        <c:axId val="222359552"/>
        <c:axId val="219855616"/>
      </c:lineChart>
      <c:catAx>
        <c:axId val="22235955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19855616"/>
        <c:crosses val="autoZero"/>
        <c:auto val="1"/>
        <c:lblAlgn val="ctr"/>
        <c:lblOffset val="100"/>
        <c:noMultiLvlLbl val="0"/>
      </c:catAx>
      <c:valAx>
        <c:axId val="21985561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2235955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chemeClr val="tx1">
                    <a:lumMod val="65000"/>
                    <a:lumOff val="35000"/>
                  </a:schemeClr>
                </a:solidFill>
                <a:latin typeface="+mn-lt"/>
                <a:ea typeface="+mn-ea"/>
                <a:cs typeface="+mn-cs"/>
              </a:defRPr>
            </a:pPr>
            <a:r>
              <a:rPr lang="en-US">
                <a:solidFill>
                  <a:srgbClr val="00B0F0"/>
                </a:solidFill>
              </a:rPr>
              <a:t>EXPORTAÇÃO E IMPORTAÇÃO EM PERCENTAGEM DO PIB</a:t>
            </a:r>
          </a:p>
        </c:rich>
      </c:tx>
      <c:layout/>
      <c:overlay val="0"/>
      <c:spPr>
        <a:noFill/>
        <a:ln>
          <a:noFill/>
        </a:ln>
        <a:effectLst/>
      </c:spPr>
    </c:title>
    <c:autoTitleDeleted val="0"/>
    <c:plotArea>
      <c:layout/>
      <c:barChart>
        <c:barDir val="col"/>
        <c:grouping val="clustered"/>
        <c:varyColors val="0"/>
        <c:ser>
          <c:idx val="0"/>
          <c:order val="0"/>
          <c:tx>
            <c:strRef>
              <c:f>'[CEDEAO PAIS POR PAIS VPT 2020.xlsx]Guine Bissau Estatisticas'!$A$14</c:f>
              <c:strCache>
                <c:ptCount val="1"/>
                <c:pt idx="0">
                  <c:v>Exportação de bens e serviços [ % do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Bissau Estatisticas'!$B$14:$K$14</c:f>
              <c:numCache>
                <c:formatCode>0.00%</c:formatCode>
                <c:ptCount val="10"/>
                <c:pt idx="0">
                  <c:v>0.1885</c:v>
                </c:pt>
                <c:pt idx="1">
                  <c:v>0.14910000000000001</c:v>
                </c:pt>
                <c:pt idx="2">
                  <c:v>0.25669999999999998</c:v>
                </c:pt>
                <c:pt idx="3">
                  <c:v>0.15479999999999999</c:v>
                </c:pt>
                <c:pt idx="4">
                  <c:v>0.18260000000000001</c:v>
                </c:pt>
                <c:pt idx="5">
                  <c:v>0.2021</c:v>
                </c:pt>
                <c:pt idx="6">
                  <c:v>0.27539999999999998</c:v>
                </c:pt>
                <c:pt idx="7">
                  <c:v>0.2651</c:v>
                </c:pt>
                <c:pt idx="8">
                  <c:v>0.2777</c:v>
                </c:pt>
                <c:pt idx="9">
                  <c:v>0.25340000000000001</c:v>
                </c:pt>
              </c:numCache>
            </c:numRef>
          </c:val>
          <c:extLst xmlns:c16r2="http://schemas.microsoft.com/office/drawing/2015/06/chart">
            <c:ext xmlns:c16="http://schemas.microsoft.com/office/drawing/2014/chart" uri="{C3380CC4-5D6E-409C-BE32-E72D297353CC}">
              <c16:uniqueId val="{00000000-57E7-4C8F-AF05-CBBAE6119A10}"/>
            </c:ext>
          </c:extLst>
        </c:ser>
        <c:ser>
          <c:idx val="1"/>
          <c:order val="1"/>
          <c:tx>
            <c:strRef>
              <c:f>'[CEDEAO PAIS POR PAIS VPT 2020.xlsx]Guine Bissau Estatisticas'!$A$15</c:f>
              <c:strCache>
                <c:ptCount val="1"/>
                <c:pt idx="0">
                  <c:v>Importação de bens e serviços [ % do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Bissau Estatisticas'!$B$15:$K$15</c:f>
              <c:numCache>
                <c:formatCode>0.00%</c:formatCode>
                <c:ptCount val="10"/>
                <c:pt idx="0">
                  <c:v>0.35220000000000001</c:v>
                </c:pt>
                <c:pt idx="1">
                  <c:v>0.35220000000000001</c:v>
                </c:pt>
                <c:pt idx="2">
                  <c:v>0.3095</c:v>
                </c:pt>
                <c:pt idx="3">
                  <c:v>0.25700000000000001</c:v>
                </c:pt>
                <c:pt idx="4">
                  <c:v>0.25819999999999999</c:v>
                </c:pt>
                <c:pt idx="5">
                  <c:v>0.31390000000000001</c:v>
                </c:pt>
                <c:pt idx="6">
                  <c:v>0.32240000000000002</c:v>
                </c:pt>
                <c:pt idx="7">
                  <c:v>0.313</c:v>
                </c:pt>
                <c:pt idx="8">
                  <c:v>0.33069999999999999</c:v>
                </c:pt>
                <c:pt idx="9">
                  <c:v>0.3246</c:v>
                </c:pt>
              </c:numCache>
            </c:numRef>
          </c:val>
          <c:extLst xmlns:c16r2="http://schemas.microsoft.com/office/drawing/2015/06/chart">
            <c:ext xmlns:c16="http://schemas.microsoft.com/office/drawing/2014/chart" uri="{C3380CC4-5D6E-409C-BE32-E72D297353CC}">
              <c16:uniqueId val="{00000001-57E7-4C8F-AF05-CBBAE6119A10}"/>
            </c:ext>
          </c:extLst>
        </c:ser>
        <c:dLbls>
          <c:showLegendKey val="0"/>
          <c:showVal val="1"/>
          <c:showCatName val="0"/>
          <c:showSerName val="0"/>
          <c:showPercent val="0"/>
          <c:showBubbleSize val="0"/>
        </c:dLbls>
        <c:gapWidth val="219"/>
        <c:overlap val="-27"/>
        <c:axId val="222360064"/>
        <c:axId val="213115456"/>
      </c:barChart>
      <c:catAx>
        <c:axId val="22236006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13115456"/>
        <c:crosses val="autoZero"/>
        <c:auto val="1"/>
        <c:lblAlgn val="ctr"/>
        <c:lblOffset val="100"/>
        <c:noMultiLvlLbl val="0"/>
      </c:catAx>
      <c:valAx>
        <c:axId val="2131154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22360064"/>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'[CEDEAO PAIS POR PAIS VPT 2020.xlsx]Liberia Estatisticas'!$A$7</c:f>
              <c:strCache>
                <c:ptCount val="1"/>
                <c:pt idx="0">
                  <c:v>Exportação de bens e serviços [ Constante ]</c:v>
                </c:pt>
              </c:strCache>
            </c:strRef>
          </c:tx>
          <c:spPr>
            <a:solidFill>
              <a:schemeClr val="accent1"/>
            </a:solidFill>
            <a:ln>
              <a:noFill/>
            </a:ln>
            <a:effectLst/>
          </c:spPr>
          <c:invertIfNegative val="0"/>
          <c:cat>
            <c:numRef>
              <c:f>'[CEDEAO PAIS POR PAIS VPT 2020.xlsx]Liberia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2020.xlsx]Liberia Estatisticas'!$B$7:$K$7</c:f>
              <c:numCache>
                <c:formatCode>"$"#,##0_);[Red]\("$"#,##0\)</c:formatCode>
                <c:ptCount val="10"/>
                <c:pt idx="0">
                  <c:v>376915000</c:v>
                </c:pt>
                <c:pt idx="1">
                  <c:v>382397400</c:v>
                </c:pt>
                <c:pt idx="2">
                  <c:v>386509200</c:v>
                </c:pt>
                <c:pt idx="3">
                  <c:v>391991600</c:v>
                </c:pt>
                <c:pt idx="4">
                  <c:v>398844600</c:v>
                </c:pt>
                <c:pt idx="5">
                  <c:v>371432600</c:v>
                </c:pt>
                <c:pt idx="6">
                  <c:v>319349800</c:v>
                </c:pt>
                <c:pt idx="7">
                  <c:v>338538200</c:v>
                </c:pt>
                <c:pt idx="8">
                  <c:v>359097200</c:v>
                </c:pt>
                <c:pt idx="9">
                  <c:v>361838400</c:v>
                </c:pt>
              </c:numCache>
            </c:numRef>
          </c:val>
          <c:extLst xmlns:c16r2="http://schemas.microsoft.com/office/drawing/2015/06/chart">
            <c:ext xmlns:c16="http://schemas.microsoft.com/office/drawing/2014/chart" uri="{C3380CC4-5D6E-409C-BE32-E72D297353CC}">
              <c16:uniqueId val="{00000000-6832-437A-BE64-18E826034B44}"/>
            </c:ext>
          </c:extLst>
        </c:ser>
        <c:ser>
          <c:idx val="1"/>
          <c:order val="1"/>
          <c:tx>
            <c:strRef>
              <c:f>'[CEDEAO PAIS POR PAIS VPT 2020.xlsx]Liberia Estatisticas'!$A$8</c:f>
              <c:strCache>
                <c:ptCount val="1"/>
                <c:pt idx="0">
                  <c:v>Exportação de bens e serviços [ Corrente ]</c:v>
                </c:pt>
              </c:strCache>
            </c:strRef>
          </c:tx>
          <c:spPr>
            <a:solidFill>
              <a:schemeClr val="accent2"/>
            </a:solidFill>
            <a:ln>
              <a:noFill/>
            </a:ln>
            <a:effectLst/>
          </c:spPr>
          <c:invertIfNegative val="0"/>
          <c:cat>
            <c:numRef>
              <c:f>'[CEDEAO PAIS POR PAIS VPT 2020.xlsx]Liberia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2020.xlsx]Liberia Estatisticas'!$B$8:$K$8</c:f>
              <c:numCache>
                <c:formatCode>"$"#,##0_);[Red]\("$"#,##0\)</c:formatCode>
                <c:ptCount val="10"/>
                <c:pt idx="0">
                  <c:v>269879600</c:v>
                </c:pt>
                <c:pt idx="1">
                  <c:v>382397400</c:v>
                </c:pt>
                <c:pt idx="2">
                  <c:v>522939000</c:v>
                </c:pt>
                <c:pt idx="3">
                  <c:v>895554700</c:v>
                </c:pt>
                <c:pt idx="4">
                  <c:v>1060553000</c:v>
                </c:pt>
                <c:pt idx="5">
                  <c:v>893908100</c:v>
                </c:pt>
                <c:pt idx="6">
                  <c:v>618531000</c:v>
                </c:pt>
                <c:pt idx="7">
                  <c:v>702000000</c:v>
                </c:pt>
                <c:pt idx="8">
                  <c:v>797846200</c:v>
                </c:pt>
                <c:pt idx="9">
                  <c:v>849000000</c:v>
                </c:pt>
              </c:numCache>
            </c:numRef>
          </c:val>
          <c:extLst xmlns:c16r2="http://schemas.microsoft.com/office/drawing/2015/06/chart">
            <c:ext xmlns:c16="http://schemas.microsoft.com/office/drawing/2014/chart" uri="{C3380CC4-5D6E-409C-BE32-E72D297353CC}">
              <c16:uniqueId val="{00000001-6832-437A-BE64-18E826034B44}"/>
            </c:ext>
          </c:extLst>
        </c:ser>
        <c:ser>
          <c:idx val="2"/>
          <c:order val="2"/>
          <c:tx>
            <c:strRef>
              <c:f>'[CEDEAO PAIS POR PAIS VPT 2020.xlsx]Liberia Estatisticas'!$A$9</c:f>
              <c:strCache>
                <c:ptCount val="1"/>
                <c:pt idx="0">
                  <c:v>Importações de bens e serviços [ Constante ]</c:v>
                </c:pt>
              </c:strCache>
            </c:strRef>
          </c:tx>
          <c:spPr>
            <a:solidFill>
              <a:schemeClr val="bg1">
                <a:lumMod val="75000"/>
              </a:schemeClr>
            </a:solidFill>
            <a:ln>
              <a:noFill/>
            </a:ln>
            <a:effectLst/>
          </c:spPr>
          <c:invertIfNegative val="0"/>
          <c:cat>
            <c:numRef>
              <c:f>'[CEDEAO PAIS POR PAIS VPT 2020.xlsx]Liberia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2020.xlsx]Liberia Estatisticas'!$B$9:$K$9</c:f>
              <c:numCache>
                <c:formatCode>"$"#,##0_);[Red]\("$"#,##0\)</c:formatCode>
                <c:ptCount val="10"/>
                <c:pt idx="0">
                  <c:v>1730249830</c:v>
                </c:pt>
                <c:pt idx="1">
                  <c:v>1850843000</c:v>
                </c:pt>
                <c:pt idx="2">
                  <c:v>1966192989</c:v>
                </c:pt>
                <c:pt idx="3">
                  <c:v>2044840708</c:v>
                </c:pt>
                <c:pt idx="4">
                  <c:v>2023867983</c:v>
                </c:pt>
                <c:pt idx="5">
                  <c:v>2165433878</c:v>
                </c:pt>
                <c:pt idx="6">
                  <c:v>2160190697</c:v>
                </c:pt>
                <c:pt idx="7">
                  <c:v>2128731609</c:v>
                </c:pt>
                <c:pt idx="8">
                  <c:v>2118245246</c:v>
                </c:pt>
                <c:pt idx="9">
                  <c:v>1955706626</c:v>
                </c:pt>
              </c:numCache>
            </c:numRef>
          </c:val>
          <c:extLst xmlns:c16r2="http://schemas.microsoft.com/office/drawing/2015/06/chart">
            <c:ext xmlns:c16="http://schemas.microsoft.com/office/drawing/2014/chart" uri="{C3380CC4-5D6E-409C-BE32-E72D297353CC}">
              <c16:uniqueId val="{00000002-6832-437A-BE64-18E826034B44}"/>
            </c:ext>
          </c:extLst>
        </c:ser>
        <c:ser>
          <c:idx val="3"/>
          <c:order val="3"/>
          <c:tx>
            <c:strRef>
              <c:f>'[CEDEAO PAIS POR PAIS VPT 2020.xlsx]Liberia Estatisticas'!$A$10</c:f>
              <c:strCache>
                <c:ptCount val="1"/>
                <c:pt idx="0">
                  <c:v>Importações de bens e serviços [ Corrente ]</c:v>
                </c:pt>
              </c:strCache>
            </c:strRef>
          </c:tx>
          <c:spPr>
            <a:solidFill>
              <a:schemeClr val="accent4"/>
            </a:solidFill>
            <a:ln>
              <a:noFill/>
            </a:ln>
            <a:effectLst/>
          </c:spPr>
          <c:invertIfNegative val="0"/>
          <c:cat>
            <c:numRef>
              <c:f>'[CEDEAO PAIS POR PAIS VPT 2020.xlsx]Liberia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2020.xlsx]Liberia Estatisticas'!$B$10:$K$10</c:f>
              <c:numCache>
                <c:formatCode>"$"#,##0_);[Red]\("$"#,##0\)</c:formatCode>
                <c:ptCount val="10"/>
                <c:pt idx="0">
                  <c:v>1678663000</c:v>
                </c:pt>
                <c:pt idx="1">
                  <c:v>1850843000</c:v>
                </c:pt>
                <c:pt idx="2">
                  <c:v>2265159000</c:v>
                </c:pt>
                <c:pt idx="3">
                  <c:v>2428596000</c:v>
                </c:pt>
                <c:pt idx="4">
                  <c:v>2957004000</c:v>
                </c:pt>
                <c:pt idx="5">
                  <c:v>3412388000</c:v>
                </c:pt>
                <c:pt idx="6">
                  <c:v>3385051000</c:v>
                </c:pt>
                <c:pt idx="7">
                  <c:v>3286342000</c:v>
                </c:pt>
                <c:pt idx="8">
                  <c:v>3242931000</c:v>
                </c:pt>
                <c:pt idx="9">
                  <c:v>3079000000</c:v>
                </c:pt>
              </c:numCache>
            </c:numRef>
          </c:val>
          <c:extLst xmlns:c16r2="http://schemas.microsoft.com/office/drawing/2015/06/chart">
            <c:ext xmlns:c16="http://schemas.microsoft.com/office/drawing/2014/chart" uri="{C3380CC4-5D6E-409C-BE32-E72D297353CC}">
              <c16:uniqueId val="{00000003-6832-437A-BE64-18E826034B44}"/>
            </c:ext>
          </c:extLst>
        </c:ser>
        <c:ser>
          <c:idx val="4"/>
          <c:order val="4"/>
          <c:tx>
            <c:strRef>
              <c:f>'[CEDEAO PAIS POR PAIS VPT 2020.xlsx]Liberia Estatisticas'!$A$11</c:f>
              <c:strCache>
                <c:ptCount val="1"/>
                <c:pt idx="0">
                  <c:v>Balança comercial [ incluindo serviços a preços contante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'[CEDEAO PAIS POR PAIS VPT 2020.xlsx]Liberia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2020.xlsx]Liberia Estatisticas'!$B$11:$K$11</c:f>
              <c:numCache>
                <c:formatCode>"$"#,##0_);[Red]\("$"#,##0\)</c:formatCode>
                <c:ptCount val="10"/>
                <c:pt idx="0">
                  <c:v>-1353334830</c:v>
                </c:pt>
                <c:pt idx="1">
                  <c:v>-1468445600</c:v>
                </c:pt>
                <c:pt idx="2">
                  <c:v>-1579683789</c:v>
                </c:pt>
                <c:pt idx="3">
                  <c:v>-1652849108</c:v>
                </c:pt>
                <c:pt idx="4">
                  <c:v>-1625023383</c:v>
                </c:pt>
                <c:pt idx="5">
                  <c:v>-1794001278</c:v>
                </c:pt>
                <c:pt idx="6">
                  <c:v>-1840840897</c:v>
                </c:pt>
                <c:pt idx="7">
                  <c:v>-1790193409</c:v>
                </c:pt>
                <c:pt idx="8">
                  <c:v>-1759148046</c:v>
                </c:pt>
                <c:pt idx="9">
                  <c:v>-1593868226</c:v>
                </c:pt>
              </c:numCache>
            </c:numRef>
          </c:val>
          <c:extLst xmlns:c16r2="http://schemas.microsoft.com/office/drawing/2015/06/chart">
            <c:ext xmlns:c16="http://schemas.microsoft.com/office/drawing/2014/chart" uri="{C3380CC4-5D6E-409C-BE32-E72D297353CC}">
              <c16:uniqueId val="{0000000E-6832-437A-BE64-18E826034B44}"/>
            </c:ext>
          </c:extLst>
        </c:ser>
        <c:ser>
          <c:idx val="5"/>
          <c:order val="5"/>
          <c:tx>
            <c:strRef>
              <c:f>'[CEDEAO PAIS POR PAIS VPT 2020.xlsx]Liberia Estatisticas'!$A$12</c:f>
              <c:strCache>
                <c:ptCount val="1"/>
                <c:pt idx="0">
                  <c:v>Balança comercial [ incluindo serviços a preços corrente ]</c:v>
                </c:pt>
              </c:strCache>
            </c:strRef>
          </c:tx>
          <c:spPr>
            <a:gradFill>
              <a:gsLst>
                <a:gs pos="0">
                  <a:srgbClr val="9EE256"/>
                </a:gs>
                <a:gs pos="100000">
                  <a:srgbClr val="52762D"/>
                </a:gs>
              </a:gsLst>
              <a:lin scaled="0"/>
            </a:gra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'[CEDEAO PAIS POR PAIS VPT 2020.xlsx]Liberia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2020.xlsx]Liberia Estatisticas'!$B$12:$K$12</c:f>
              <c:numCache>
                <c:formatCode>"$"#,##0_);[Red]\("$"#,##0\)</c:formatCode>
                <c:ptCount val="10"/>
                <c:pt idx="0">
                  <c:v>-1408783400</c:v>
                </c:pt>
                <c:pt idx="1">
                  <c:v>-1468445600</c:v>
                </c:pt>
                <c:pt idx="2">
                  <c:v>-1742220000</c:v>
                </c:pt>
                <c:pt idx="3">
                  <c:v>-1533041300</c:v>
                </c:pt>
                <c:pt idx="4">
                  <c:v>-1896451000</c:v>
                </c:pt>
                <c:pt idx="5">
                  <c:v>-2518479900</c:v>
                </c:pt>
                <c:pt idx="6">
                  <c:v>-2766520000</c:v>
                </c:pt>
                <c:pt idx="7">
                  <c:v>-2584342000</c:v>
                </c:pt>
                <c:pt idx="8">
                  <c:v>-2445084800</c:v>
                </c:pt>
                <c:pt idx="9">
                  <c:v>-2230000000</c:v>
                </c:pt>
              </c:numCache>
            </c:numRef>
          </c:val>
          <c:extLst xmlns:c16r2="http://schemas.microsoft.com/office/drawing/2015/06/chart">
            <c:ext xmlns:c16="http://schemas.microsoft.com/office/drawing/2014/chart" uri="{C3380CC4-5D6E-409C-BE32-E72D297353CC}">
              <c16:uniqueId val="{00000019-6832-437A-BE64-18E826034B44}"/>
            </c:ext>
          </c:extLst>
        </c:ser>
        <c:ser>
          <c:idx val="6"/>
          <c:order val="6"/>
          <c:tx>
            <c:strRef>
              <c:f>'[CEDEAO PAIS POR PAIS VPT 2020.xlsx]Liberia Estatisticas'!$A$13</c:f>
              <c:strCache>
                <c:ptCount val="1"/>
                <c:pt idx="0">
                  <c:v>Investimentos estrangeiros directos [ entradas líquidas ]</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0"/>
              </c:ext>
            </c:extLst>
          </c:dLbls>
          <c:cat>
            <c:numRef>
              <c:f>'[CEDEAO PAIS POR PAIS VPT 2020.xlsx]Liberia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2020.xlsx]Liberia Estatisticas'!$B$13:$K$13</c:f>
              <c:numCache>
                <c:formatCode>"$"#,##0_);[Red]\("$"#,##0\)</c:formatCode>
                <c:ptCount val="10"/>
                <c:pt idx="0">
                  <c:v>127803424</c:v>
                </c:pt>
                <c:pt idx="1">
                  <c:v>2064680994</c:v>
                </c:pt>
                <c:pt idx="2">
                  <c:v>2086006933</c:v>
                </c:pt>
                <c:pt idx="3">
                  <c:v>2309981241</c:v>
                </c:pt>
                <c:pt idx="4">
                  <c:v>1998675366</c:v>
                </c:pt>
                <c:pt idx="5">
                  <c:v>501870829</c:v>
                </c:pt>
                <c:pt idx="6">
                  <c:v>232679832</c:v>
                </c:pt>
                <c:pt idx="7">
                  <c:v>311699760</c:v>
                </c:pt>
                <c:pt idx="8">
                  <c:v>247842983</c:v>
                </c:pt>
                <c:pt idx="9">
                  <c:v>129129755</c:v>
                </c:pt>
              </c:numCache>
            </c:numRef>
          </c:val>
          <c:extLst xmlns:c16r2="http://schemas.microsoft.com/office/drawing/2015/06/chart">
            <c:ext xmlns:c16="http://schemas.microsoft.com/office/drawing/2014/chart" uri="{C3380CC4-5D6E-409C-BE32-E72D297353CC}">
              <c16:uniqueId val="{0000001D-6832-437A-BE64-18E826034B44}"/>
            </c:ext>
          </c:extLst>
        </c:ser>
        <c:dLbls>
          <c:showLegendKey val="0"/>
          <c:showVal val="0"/>
          <c:showCatName val="0"/>
          <c:showSerName val="0"/>
          <c:showPercent val="0"/>
          <c:showBubbleSize val="0"/>
        </c:dLbls>
        <c:gapWidth val="150"/>
        <c:axId val="222363136"/>
        <c:axId val="213118912"/>
      </c:barChart>
      <c:dateAx>
        <c:axId val="222363136"/>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INDICADORES ECONÓMICOS D</a:t>
                </a:r>
                <a:r>
                  <a:rPr lang="en-US" altLang="en-US"/>
                  <a:t>A LIBÉRIA</a:t>
                </a: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13118912"/>
        <c:crosses val="autoZero"/>
        <c:auto val="0"/>
        <c:lblOffset val="100"/>
        <c:baseTimeUnit val="days"/>
      </c:dateAx>
      <c:valAx>
        <c:axId val="21311891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000" b="0" i="0" u="none" strike="noStrike" kern="1200" baseline="0">
                    <a:solidFill>
                      <a:srgbClr val="00B0F0"/>
                    </a:solidFill>
                    <a:latin typeface="+mn-lt"/>
                    <a:ea typeface="+mn-ea"/>
                    <a:cs typeface="+mn-cs"/>
                  </a:defRPr>
                </a:pPr>
                <a:r>
                  <a:rPr lang="en-US">
                    <a:solidFill>
                      <a:srgbClr val="00B0F0"/>
                    </a:solidFill>
                  </a:rPr>
                  <a:t>VALORES</a:t>
                </a: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22363136"/>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chemeClr val="tx1">
                    <a:lumMod val="65000"/>
                    <a:lumOff val="35000"/>
                  </a:schemeClr>
                </a:solidFill>
                <a:latin typeface="+mn-lt"/>
                <a:ea typeface="+mn-ea"/>
                <a:cs typeface="+mn-cs"/>
              </a:defRPr>
            </a:pPr>
            <a:r>
              <a:rPr lang="en-US">
                <a:solidFill>
                  <a:srgbClr val="00B0F0"/>
                </a:solidFill>
              </a:rPr>
              <a:t>EXPORTAÇÃO E IMPORTAÇÃO EM PERCENTAGEM DO PIB</a:t>
            </a:r>
          </a:p>
        </c:rich>
      </c:tx>
      <c:overlay val="0"/>
      <c:spPr>
        <a:noFill/>
        <a:ln>
          <a:noFill/>
        </a:ln>
        <a:effectLst/>
      </c:spPr>
    </c:title>
    <c:autoTitleDeleted val="0"/>
    <c:plotArea>
      <c:layout/>
      <c:barChart>
        <c:barDir val="col"/>
        <c:grouping val="clustered"/>
        <c:varyColors val="0"/>
        <c:ser>
          <c:idx val="0"/>
          <c:order val="0"/>
          <c:tx>
            <c:strRef>
              <c:f>'[CEDEAO PAIS POR PAIS VPT 2020.xlsx]Liberia Estatisticas'!$A$14</c:f>
              <c:strCache>
                <c:ptCount val="1"/>
                <c:pt idx="0">
                  <c:v>Exportação de bens e serviços [ % do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2020.xlsx]Liberia Estatisticas'!$B$14:$K$14</c:f>
              <c:numCache>
                <c:formatCode>0.00%</c:formatCode>
                <c:ptCount val="10"/>
                <c:pt idx="0">
                  <c:v>0.15260000000000001</c:v>
                </c:pt>
                <c:pt idx="1">
                  <c:v>0.19139999999999999</c:v>
                </c:pt>
                <c:pt idx="2">
                  <c:v>0.21809999999999999</c:v>
                </c:pt>
                <c:pt idx="3">
                  <c:v>0.3291</c:v>
                </c:pt>
                <c:pt idx="4">
                  <c:v>0.3458</c:v>
                </c:pt>
                <c:pt idx="5">
                  <c:v>0.2843</c:v>
                </c:pt>
                <c:pt idx="6">
                  <c:v>0.19470000000000001</c:v>
                </c:pt>
                <c:pt idx="7">
                  <c:v>0.2142</c:v>
                </c:pt>
                <c:pt idx="8">
                  <c:v>0.24279999999999999</c:v>
                </c:pt>
                <c:pt idx="9">
                  <c:v>0.2601</c:v>
                </c:pt>
              </c:numCache>
            </c:numRef>
          </c:val>
          <c:extLst xmlns:c16r2="http://schemas.microsoft.com/office/drawing/2015/06/chart">
            <c:ext xmlns:c16="http://schemas.microsoft.com/office/drawing/2014/chart" uri="{C3380CC4-5D6E-409C-BE32-E72D297353CC}">
              <c16:uniqueId val="{00000000-52F9-49CD-9890-40982CE5D1E8}"/>
            </c:ext>
          </c:extLst>
        </c:ser>
        <c:ser>
          <c:idx val="1"/>
          <c:order val="1"/>
          <c:tx>
            <c:strRef>
              <c:f>'[CEDEAO PAIS POR PAIS VPT 2020.xlsx]Liberia Estatisticas'!$A$15</c:f>
              <c:strCache>
                <c:ptCount val="1"/>
                <c:pt idx="0">
                  <c:v>Importação de bens e serviços [ % do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2020.xlsx]Liberia Estatisticas'!$B$15:$K$15</c:f>
              <c:numCache>
                <c:formatCode>0.00%</c:formatCode>
                <c:ptCount val="10"/>
                <c:pt idx="0">
                  <c:v>0.94950000000000001</c:v>
                </c:pt>
                <c:pt idx="1">
                  <c:v>0.92630000000000001</c:v>
                </c:pt>
                <c:pt idx="2">
                  <c:v>0.9446</c:v>
                </c:pt>
                <c:pt idx="3">
                  <c:v>0.89249999999999996</c:v>
                </c:pt>
                <c:pt idx="4">
                  <c:v>0.96409999999999996</c:v>
                </c:pt>
                <c:pt idx="5">
                  <c:v>1.0853999999999999</c:v>
                </c:pt>
                <c:pt idx="6">
                  <c:v>1.0654999999999999</c:v>
                </c:pt>
                <c:pt idx="7">
                  <c:v>1.0025999999999999</c:v>
                </c:pt>
                <c:pt idx="8">
                  <c:v>0.98709999999999998</c:v>
                </c:pt>
                <c:pt idx="9">
                  <c:v>0.94330000000000003</c:v>
                </c:pt>
              </c:numCache>
            </c:numRef>
          </c:val>
          <c:extLst xmlns:c16r2="http://schemas.microsoft.com/office/drawing/2015/06/chart">
            <c:ext xmlns:c16="http://schemas.microsoft.com/office/drawing/2014/chart" uri="{C3380CC4-5D6E-409C-BE32-E72D297353CC}">
              <c16:uniqueId val="{00000001-52F9-49CD-9890-40982CE5D1E8}"/>
            </c:ext>
          </c:extLst>
        </c:ser>
        <c:dLbls>
          <c:showLegendKey val="0"/>
          <c:showVal val="1"/>
          <c:showCatName val="0"/>
          <c:showSerName val="0"/>
          <c:showPercent val="0"/>
          <c:showBubbleSize val="0"/>
        </c:dLbls>
        <c:gapWidth val="219"/>
        <c:overlap val="-27"/>
        <c:axId val="223843840"/>
        <c:axId val="213122368"/>
      </c:barChart>
      <c:catAx>
        <c:axId val="22384384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13122368"/>
        <c:crosses val="autoZero"/>
        <c:auto val="1"/>
        <c:lblAlgn val="ctr"/>
        <c:lblOffset val="100"/>
        <c:noMultiLvlLbl val="0"/>
      </c:catAx>
      <c:valAx>
        <c:axId val="21312236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23843840"/>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noFill/>
      <a:round/>
    </a:ln>
    <a:effectLst/>
  </c:spPr>
  <c:txPr>
    <a:bodyPr/>
    <a:lstStyle/>
    <a:p>
      <a:pPr>
        <a:defRPr lang="pt-PT"/>
      </a:pPr>
      <a:endParaRPr lang="pt-PT"/>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5561473978344399"/>
          <c:y val="6.41025641025641E-3"/>
        </c:manualLayout>
      </c:layout>
      <c:overlay val="0"/>
      <c:spPr>
        <a:noFill/>
        <a:ln>
          <a:noFill/>
        </a:ln>
        <a:effectLst/>
      </c:spPr>
      <c:txPr>
        <a:bodyPr rot="0" spcFirstLastPara="0" vertOverflow="ellipsis" vert="horz" wrap="square" anchor="ctr" anchorCtr="1"/>
        <a:lstStyle/>
        <a:p>
          <a:pPr>
            <a:defRPr lang="pt-PT" sz="1400" b="0" i="0" u="none" strike="noStrike" kern="1200" spc="0" baseline="0">
              <a:solidFill>
                <a:srgbClr val="00B0F0"/>
              </a:solidFill>
              <a:latin typeface="+mn-lt"/>
              <a:ea typeface="+mn-ea"/>
              <a:cs typeface="+mn-cs"/>
            </a:defRPr>
          </a:pPr>
          <a:endParaRPr lang="pt-PT"/>
        </a:p>
      </c:txPr>
    </c:title>
    <c:autoTitleDeleted val="0"/>
    <c:plotArea>
      <c:layout/>
      <c:lineChart>
        <c:grouping val="standard"/>
        <c:varyColors val="0"/>
        <c:ser>
          <c:idx val="0"/>
          <c:order val="0"/>
          <c:tx>
            <c:strRef>
              <c:f>'[CEDEAO PAIS POR PAIS VPT 2020.xlsx]Liberia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11334264757248E-2"/>
                  <c:y val="-7.6923076923076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C8BB-4A45-91E0-BFF75DEA769A}"/>
                </c:ext>
              </c:extLst>
            </c:dLbl>
            <c:dLbl>
              <c:idx val="3"/>
              <c:layout>
                <c:manualLayout>
                  <c:x val="3.3400279427174301E-2"/>
                  <c:y val="-3.2051282051282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C8BB-4A45-91E0-BFF75DEA769A}"/>
                </c:ext>
              </c:extLst>
            </c:dLbl>
            <c:dLbl>
              <c:idx val="5"/>
              <c:layout>
                <c:manualLayout>
                  <c:x val="3.2090464547677298E-2"/>
                  <c:y val="3.2051282051282501E-3"/>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C8BB-4A45-91E0-BFF75DEA769A}"/>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C8BB-4A45-91E0-BFF75DEA769A}"/>
                </c:ext>
              </c:extLst>
            </c:dLbl>
            <c:dLbl>
              <c:idx val="9"/>
              <c:layout>
                <c:manualLayout>
                  <c:x val="-3.4906741690111502E-3"/>
                  <c:y val="-6.248620004415989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C8BB-4A45-91E0-BFF75DEA769A}"/>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2020.xlsx]Liberia Estatisticas'!$B$91:$K$91</c:f>
              <c:numCache>
                <c:formatCode>"$"#,##0;\-"$"#,##0</c:formatCode>
                <c:ptCount val="10"/>
                <c:pt idx="0">
                  <c:v>127803424</c:v>
                </c:pt>
                <c:pt idx="1">
                  <c:v>2064680994</c:v>
                </c:pt>
                <c:pt idx="2">
                  <c:v>2086006933</c:v>
                </c:pt>
                <c:pt idx="3">
                  <c:v>2309981241</c:v>
                </c:pt>
                <c:pt idx="4">
                  <c:v>1998675366</c:v>
                </c:pt>
                <c:pt idx="5">
                  <c:v>501870829</c:v>
                </c:pt>
                <c:pt idx="6">
                  <c:v>232679832</c:v>
                </c:pt>
                <c:pt idx="7">
                  <c:v>311699760</c:v>
                </c:pt>
                <c:pt idx="8">
                  <c:v>247842983</c:v>
                </c:pt>
                <c:pt idx="9">
                  <c:v>129129755</c:v>
                </c:pt>
              </c:numCache>
            </c:numRef>
          </c:val>
          <c:smooth val="0"/>
          <c:extLst xmlns:c16r2="http://schemas.microsoft.com/office/drawing/2015/06/chart">
            <c:ext xmlns:c16="http://schemas.microsoft.com/office/drawing/2014/chart" uri="{C3380CC4-5D6E-409C-BE32-E72D297353CC}">
              <c16:uniqueId val="{00000006-C8BB-4A45-91E0-BFF75DEA769A}"/>
            </c:ext>
          </c:extLst>
        </c:ser>
        <c:dLbls>
          <c:showLegendKey val="0"/>
          <c:showVal val="1"/>
          <c:showCatName val="0"/>
          <c:showSerName val="0"/>
          <c:showPercent val="0"/>
          <c:showBubbleSize val="0"/>
        </c:dLbls>
        <c:marker val="1"/>
        <c:smooth val="0"/>
        <c:axId val="223844352"/>
        <c:axId val="217408640"/>
      </c:lineChart>
      <c:catAx>
        <c:axId val="22384435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17408640"/>
        <c:crosses val="autoZero"/>
        <c:auto val="1"/>
        <c:lblAlgn val="ctr"/>
        <c:lblOffset val="100"/>
        <c:noMultiLvlLbl val="0"/>
      </c:catAx>
      <c:valAx>
        <c:axId val="21740864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2384435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'[CEDEAO PAIS POR PAIS VPT 2020.xlsx]Mali Estatisticas'!$A$7</c:f>
              <c:strCache>
                <c:ptCount val="1"/>
                <c:pt idx="0">
                  <c:v>Exportação de bens e serviços [ Constante ]</c:v>
                </c:pt>
              </c:strCache>
            </c:strRef>
          </c:tx>
          <c:spPr>
            <a:solidFill>
              <a:schemeClr val="accent1"/>
            </a:solidFill>
            <a:ln>
              <a:noFill/>
            </a:ln>
            <a:effectLst/>
          </c:spPr>
          <c:invertIfNegative val="0"/>
          <c:cat>
            <c:numRef>
              <c:f>'[CEDEAO PAIS POR PAIS VPT 2020.xlsx]Mali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2020.xlsx]Mali Estatisticas'!$B$7:$K$7</c:f>
              <c:numCache>
                <c:formatCode>"$"#,##0_);[Red]\("$"#,##0\)</c:formatCode>
                <c:ptCount val="10"/>
                <c:pt idx="0">
                  <c:v>2444810183</c:v>
                </c:pt>
                <c:pt idx="1">
                  <c:v>2438724189</c:v>
                </c:pt>
                <c:pt idx="2">
                  <c:v>2589151121</c:v>
                </c:pt>
                <c:pt idx="3">
                  <c:v>2815804514</c:v>
                </c:pt>
                <c:pt idx="4">
                  <c:v>2887564338</c:v>
                </c:pt>
                <c:pt idx="5">
                  <c:v>2795052988</c:v>
                </c:pt>
                <c:pt idx="6">
                  <c:v>3539414430</c:v>
                </c:pt>
                <c:pt idx="7">
                  <c:v>3224882561</c:v>
                </c:pt>
                <c:pt idx="8">
                  <c:v>3289786547</c:v>
                </c:pt>
                <c:pt idx="9">
                  <c:v>3498642127</c:v>
                </c:pt>
              </c:numCache>
            </c:numRef>
          </c:val>
          <c:extLst xmlns:c16r2="http://schemas.microsoft.com/office/drawing/2015/06/chart">
            <c:ext xmlns:c16="http://schemas.microsoft.com/office/drawing/2014/chart" uri="{C3380CC4-5D6E-409C-BE32-E72D297353CC}">
              <c16:uniqueId val="{00000000-FB19-496F-950F-03A254EF9411}"/>
            </c:ext>
          </c:extLst>
        </c:ser>
        <c:ser>
          <c:idx val="1"/>
          <c:order val="1"/>
          <c:tx>
            <c:strRef>
              <c:f>'[CEDEAO PAIS POR PAIS VPT 2020.xlsx]Mali Estatisticas'!$A$8</c:f>
              <c:strCache>
                <c:ptCount val="1"/>
                <c:pt idx="0">
                  <c:v>Exportação de bens e serviços [ Corrente ]</c:v>
                </c:pt>
              </c:strCache>
            </c:strRef>
          </c:tx>
          <c:spPr>
            <a:solidFill>
              <a:schemeClr val="accent2"/>
            </a:solidFill>
            <a:ln>
              <a:noFill/>
            </a:ln>
            <a:effectLst/>
          </c:spPr>
          <c:invertIfNegative val="0"/>
          <c:cat>
            <c:numRef>
              <c:f>'[CEDEAO PAIS POR PAIS VPT 2020.xlsx]Mali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2020.xlsx]Mali Estatisticas'!$B$8:$K$8</c:f>
              <c:numCache>
                <c:formatCode>"$"#,##0_);[Red]\("$"#,##0\)</c:formatCode>
                <c:ptCount val="10"/>
                <c:pt idx="0">
                  <c:v>2212791858</c:v>
                </c:pt>
                <c:pt idx="1">
                  <c:v>2438724189</c:v>
                </c:pt>
                <c:pt idx="2">
                  <c:v>2949427814</c:v>
                </c:pt>
                <c:pt idx="3">
                  <c:v>3346173087</c:v>
                </c:pt>
                <c:pt idx="4">
                  <c:v>3301881155</c:v>
                </c:pt>
                <c:pt idx="5">
                  <c:v>3235771820</c:v>
                </c:pt>
                <c:pt idx="6">
                  <c:v>3149604802</c:v>
                </c:pt>
                <c:pt idx="7">
                  <c:v>3285700702</c:v>
                </c:pt>
                <c:pt idx="8">
                  <c:v>3404944832</c:v>
                </c:pt>
                <c:pt idx="9">
                  <c:v>4050797005</c:v>
                </c:pt>
              </c:numCache>
            </c:numRef>
          </c:val>
          <c:extLst xmlns:c16r2="http://schemas.microsoft.com/office/drawing/2015/06/chart">
            <c:ext xmlns:c16="http://schemas.microsoft.com/office/drawing/2014/chart" uri="{C3380CC4-5D6E-409C-BE32-E72D297353CC}">
              <c16:uniqueId val="{00000001-FB19-496F-950F-03A254EF9411}"/>
            </c:ext>
          </c:extLst>
        </c:ser>
        <c:ser>
          <c:idx val="2"/>
          <c:order val="2"/>
          <c:tx>
            <c:strRef>
              <c:f>'[CEDEAO PAIS POR PAIS VPT 2020.xlsx]Mali Estatisticas'!$A$9</c:f>
              <c:strCache>
                <c:ptCount val="1"/>
                <c:pt idx="0">
                  <c:v>Importações de bens e serviços [ Constante ]</c:v>
                </c:pt>
              </c:strCache>
            </c:strRef>
          </c:tx>
          <c:spPr>
            <a:solidFill>
              <a:srgbClr val="FFC000"/>
            </a:solidFill>
            <a:ln>
              <a:noFill/>
            </a:ln>
            <a:effectLst/>
          </c:spPr>
          <c:invertIfNegative val="0"/>
          <c:cat>
            <c:numRef>
              <c:f>'[CEDEAO PAIS POR PAIS VPT 2020.xlsx]Mali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2020.xlsx]Mali Estatisticas'!$B$9:$K$9</c:f>
              <c:numCache>
                <c:formatCode>"$"#,##0_);[Red]\("$"#,##0\)</c:formatCode>
                <c:ptCount val="10"/>
                <c:pt idx="0">
                  <c:v>2962855781</c:v>
                </c:pt>
                <c:pt idx="1">
                  <c:v>3753380432</c:v>
                </c:pt>
                <c:pt idx="2">
                  <c:v>3960321194</c:v>
                </c:pt>
                <c:pt idx="3">
                  <c:v>3750957764</c:v>
                </c:pt>
                <c:pt idx="4">
                  <c:v>3973716552</c:v>
                </c:pt>
                <c:pt idx="5">
                  <c:v>6992445600</c:v>
                </c:pt>
                <c:pt idx="6">
                  <c:v>10245722355</c:v>
                </c:pt>
                <c:pt idx="7">
                  <c:v>11396048091</c:v>
                </c:pt>
                <c:pt idx="8">
                  <c:v>11375667437</c:v>
                </c:pt>
                <c:pt idx="9">
                  <c:v>11582704067</c:v>
                </c:pt>
              </c:numCache>
            </c:numRef>
          </c:val>
          <c:extLst xmlns:c16r2="http://schemas.microsoft.com/office/drawing/2015/06/chart">
            <c:ext xmlns:c16="http://schemas.microsoft.com/office/drawing/2014/chart" uri="{C3380CC4-5D6E-409C-BE32-E72D297353CC}">
              <c16:uniqueId val="{00000002-FB19-496F-950F-03A254EF9411}"/>
            </c:ext>
          </c:extLst>
        </c:ser>
        <c:ser>
          <c:idx val="3"/>
          <c:order val="3"/>
          <c:tx>
            <c:strRef>
              <c:f>'[CEDEAO PAIS POR PAIS VPT 2020.xlsx]Mali Estatisticas'!$A$10</c:f>
              <c:strCache>
                <c:ptCount val="1"/>
                <c:pt idx="0">
                  <c:v>Importações de bens e serviços [ Corrente ]</c:v>
                </c:pt>
              </c:strCache>
            </c:strRef>
          </c:tx>
          <c:spPr>
            <a:solidFill>
              <a:srgbClr val="7030A0"/>
            </a:solidFill>
            <a:ln>
              <a:noFill/>
            </a:ln>
            <a:effectLst/>
          </c:spPr>
          <c:invertIfNegative val="0"/>
          <c:cat>
            <c:numRef>
              <c:f>'[CEDEAO PAIS POR PAIS VPT 2020.xlsx]Mali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2020.xlsx]Mali Estatisticas'!$B$10:$K$10</c:f>
              <c:numCache>
                <c:formatCode>"$"#,##0_);[Red]\("$"#,##0\)</c:formatCode>
                <c:ptCount val="10"/>
                <c:pt idx="0">
                  <c:v>2935591312</c:v>
                </c:pt>
                <c:pt idx="1">
                  <c:v>3753380432</c:v>
                </c:pt>
                <c:pt idx="2">
                  <c:v>4047531704</c:v>
                </c:pt>
                <c:pt idx="3">
                  <c:v>3954062692</c:v>
                </c:pt>
                <c:pt idx="4">
                  <c:v>5286919876</c:v>
                </c:pt>
                <c:pt idx="5">
                  <c:v>5463353708</c:v>
                </c:pt>
                <c:pt idx="6">
                  <c:v>5186867186</c:v>
                </c:pt>
                <c:pt idx="7">
                  <c:v>5651731893</c:v>
                </c:pt>
                <c:pt idx="8">
                  <c:v>5495670291</c:v>
                </c:pt>
                <c:pt idx="9">
                  <c:v>5844693116</c:v>
                </c:pt>
              </c:numCache>
            </c:numRef>
          </c:val>
          <c:extLst xmlns:c16r2="http://schemas.microsoft.com/office/drawing/2015/06/chart">
            <c:ext xmlns:c16="http://schemas.microsoft.com/office/drawing/2014/chart" uri="{C3380CC4-5D6E-409C-BE32-E72D297353CC}">
              <c16:uniqueId val="{00000003-FB19-496F-950F-03A254EF9411}"/>
            </c:ext>
          </c:extLst>
        </c:ser>
        <c:ser>
          <c:idx val="4"/>
          <c:order val="4"/>
          <c:tx>
            <c:strRef>
              <c:f>'[CEDEAO PAIS POR PAIS VPT 2020.xlsx]Mali Estatisticas'!$A$11</c:f>
              <c:strCache>
                <c:ptCount val="1"/>
                <c:pt idx="0">
                  <c:v>Balança comercial [ incluindo serviços a preços contante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'[CEDEAO PAIS POR PAIS VPT 2020.xlsx]Mali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2020.xlsx]Mali Estatisticas'!$B$11:$K$11</c:f>
              <c:numCache>
                <c:formatCode>"$"#,##0_);[Red]\("$"#,##0\)</c:formatCode>
                <c:ptCount val="10"/>
                <c:pt idx="0">
                  <c:v>-518045598</c:v>
                </c:pt>
                <c:pt idx="1">
                  <c:v>-1314656243</c:v>
                </c:pt>
                <c:pt idx="2">
                  <c:v>-1371170073</c:v>
                </c:pt>
                <c:pt idx="3">
                  <c:v>-935153250</c:v>
                </c:pt>
                <c:pt idx="4">
                  <c:v>-1086152214</c:v>
                </c:pt>
                <c:pt idx="5">
                  <c:v>-4197392612</c:v>
                </c:pt>
                <c:pt idx="6">
                  <c:v>-6706307925</c:v>
                </c:pt>
                <c:pt idx="7">
                  <c:v>-8171165530</c:v>
                </c:pt>
                <c:pt idx="8">
                  <c:v>-8085880890</c:v>
                </c:pt>
                <c:pt idx="9">
                  <c:v>-8084061940</c:v>
                </c:pt>
              </c:numCache>
            </c:numRef>
          </c:val>
          <c:extLst xmlns:c16r2="http://schemas.microsoft.com/office/drawing/2015/06/chart">
            <c:ext xmlns:c16="http://schemas.microsoft.com/office/drawing/2014/chart" uri="{C3380CC4-5D6E-409C-BE32-E72D297353CC}">
              <c16:uniqueId val="{0000000E-FB19-496F-950F-03A254EF9411}"/>
            </c:ext>
          </c:extLst>
        </c:ser>
        <c:ser>
          <c:idx val="5"/>
          <c:order val="5"/>
          <c:tx>
            <c:strRef>
              <c:f>'[CEDEAO PAIS POR PAIS VPT 2020.xlsx]Mali Estatisticas'!$A$12</c:f>
              <c:strCache>
                <c:ptCount val="1"/>
                <c:pt idx="0">
                  <c:v>Balança comercial [ incluindo serviços a preços corrente ]</c:v>
                </c:pt>
              </c:strCache>
            </c:strRef>
          </c:tx>
          <c:spPr>
            <a:solidFill>
              <a:srgbClr val="92D050"/>
            </a:soli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'[CEDEAO PAIS POR PAIS VPT 2020.xlsx]Mali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2020.xlsx]Mali Estatisticas'!$B$12:$K$12</c:f>
              <c:numCache>
                <c:formatCode>"$"#,##0_);[Red]\("$"#,##0\)</c:formatCode>
                <c:ptCount val="10"/>
                <c:pt idx="0">
                  <c:v>-722799454</c:v>
                </c:pt>
                <c:pt idx="1">
                  <c:v>-1314656243</c:v>
                </c:pt>
                <c:pt idx="2">
                  <c:v>-1098103890</c:v>
                </c:pt>
                <c:pt idx="3">
                  <c:v>-607889605</c:v>
                </c:pt>
                <c:pt idx="4">
                  <c:v>-1985038721</c:v>
                </c:pt>
                <c:pt idx="5">
                  <c:v>-2227581888</c:v>
                </c:pt>
                <c:pt idx="6">
                  <c:v>-2037262384</c:v>
                </c:pt>
                <c:pt idx="7">
                  <c:v>-2366031191</c:v>
                </c:pt>
                <c:pt idx="8">
                  <c:v>-2090725459</c:v>
                </c:pt>
                <c:pt idx="9">
                  <c:v>-1793896111</c:v>
                </c:pt>
              </c:numCache>
            </c:numRef>
          </c:val>
          <c:extLst xmlns:c16r2="http://schemas.microsoft.com/office/drawing/2015/06/chart">
            <c:ext xmlns:c16="http://schemas.microsoft.com/office/drawing/2014/chart" uri="{C3380CC4-5D6E-409C-BE32-E72D297353CC}">
              <c16:uniqueId val="{00000019-FB19-496F-950F-03A254EF9411}"/>
            </c:ext>
          </c:extLst>
        </c:ser>
        <c:ser>
          <c:idx val="6"/>
          <c:order val="6"/>
          <c:tx>
            <c:strRef>
              <c:f>'[CEDEAO PAIS POR PAIS VPT 2020.xlsx]Mali Estatisticas'!$A$13</c:f>
              <c:strCache>
                <c:ptCount val="1"/>
                <c:pt idx="0">
                  <c:v>Investimentos estrangeiros directos [ entradas líquidas ]</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0"/>
              </c:ext>
            </c:extLst>
          </c:dLbls>
          <c:cat>
            <c:numRef>
              <c:f>'[CEDEAO PAIS POR PAIS VPT 2020.xlsx]Mali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2020.xlsx]Mali Estatisticas'!$B$13:$K$13</c:f>
              <c:numCache>
                <c:formatCode>"$"#,##0_);[Red]\("$"#,##0\)</c:formatCode>
                <c:ptCount val="10"/>
                <c:pt idx="0">
                  <c:v>646609201</c:v>
                </c:pt>
                <c:pt idx="1">
                  <c:v>371569833</c:v>
                </c:pt>
                <c:pt idx="2">
                  <c:v>556147162</c:v>
                </c:pt>
                <c:pt idx="3">
                  <c:v>397865237</c:v>
                </c:pt>
                <c:pt idx="4">
                  <c:v>307853389</c:v>
                </c:pt>
                <c:pt idx="5">
                  <c:v>144023011</c:v>
                </c:pt>
                <c:pt idx="6">
                  <c:v>275414753</c:v>
                </c:pt>
                <c:pt idx="7">
                  <c:v>356234603</c:v>
                </c:pt>
                <c:pt idx="8">
                  <c:v>559362392</c:v>
                </c:pt>
                <c:pt idx="9">
                  <c:v>467067198</c:v>
                </c:pt>
              </c:numCache>
            </c:numRef>
          </c:val>
          <c:extLst xmlns:c16r2="http://schemas.microsoft.com/office/drawing/2015/06/chart">
            <c:ext xmlns:c16="http://schemas.microsoft.com/office/drawing/2014/chart" uri="{C3380CC4-5D6E-409C-BE32-E72D297353CC}">
              <c16:uniqueId val="{0000001D-FB19-496F-950F-03A254EF9411}"/>
            </c:ext>
          </c:extLst>
        </c:ser>
        <c:dLbls>
          <c:showLegendKey val="0"/>
          <c:showVal val="0"/>
          <c:showCatName val="0"/>
          <c:showSerName val="0"/>
          <c:showPercent val="0"/>
          <c:showBubbleSize val="0"/>
        </c:dLbls>
        <c:gapWidth val="150"/>
        <c:axId val="224245760"/>
        <c:axId val="217412096"/>
      </c:barChart>
      <c:dateAx>
        <c:axId val="224245760"/>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INDICADORES ECONÓMICOS D</a:t>
                </a:r>
                <a:r>
                  <a:rPr lang="en-US" altLang="en-US"/>
                  <a:t>O MALI</a:t>
                </a: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17412096"/>
        <c:crosses val="autoZero"/>
        <c:auto val="0"/>
        <c:lblOffset val="100"/>
        <c:baseTimeUnit val="days"/>
      </c:dateAx>
      <c:valAx>
        <c:axId val="21741209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000" b="0" i="0" u="none" strike="noStrike" kern="1200" baseline="0">
                    <a:solidFill>
                      <a:srgbClr val="00B0F0"/>
                    </a:solidFill>
                    <a:latin typeface="+mn-lt"/>
                    <a:ea typeface="+mn-ea"/>
                    <a:cs typeface="+mn-cs"/>
                  </a:defRPr>
                </a:pPr>
                <a:r>
                  <a:rPr lang="en-US">
                    <a:solidFill>
                      <a:srgbClr val="00B0F0"/>
                    </a:solidFill>
                  </a:rPr>
                  <a:t>VALORES</a:t>
                </a:r>
              </a:p>
            </c:rich>
          </c:tx>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24245760"/>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0" i="1">
                <a:solidFill>
                  <a:srgbClr val="00B0F0"/>
                </a:solidFill>
                <a:latin typeface="Arial Narrow" panose="020B0606020202030204" pitchFamily="34" charset="0"/>
              </a:defRPr>
            </a:pPr>
            <a:r>
              <a:rPr lang="pt-PT" sz="1200" b="0" i="1">
                <a:solidFill>
                  <a:srgbClr val="00B0F0"/>
                </a:solidFill>
                <a:latin typeface="Arial Narrow" panose="020B0606020202030204" pitchFamily="34" charset="0"/>
              </a:rPr>
              <a:t>As importações de bens do Mali</a:t>
            </a:r>
          </a:p>
          <a:p>
            <a:pPr>
              <a:defRPr sz="1200" b="0" i="1">
                <a:solidFill>
                  <a:srgbClr val="00B0F0"/>
                </a:solidFill>
                <a:latin typeface="Arial Narrow" panose="020B0606020202030204" pitchFamily="34" charset="0"/>
              </a:defRPr>
            </a:pPr>
            <a:r>
              <a:rPr lang="pt-PT" sz="1200" b="0" i="1">
                <a:solidFill>
                  <a:srgbClr val="00B0F0"/>
                </a:solidFill>
                <a:latin typeface="Arial Narrow" panose="020B0606020202030204" pitchFamily="34" charset="0"/>
              </a:rPr>
              <a:t>2015</a:t>
            </a:r>
          </a:p>
        </c:rich>
      </c:tx>
      <c:layout>
        <c:manualLayout>
          <c:xMode val="edge"/>
          <c:yMode val="edge"/>
          <c:x val="0.72367105521444597"/>
          <c:y val="4.2559228259327602E-3"/>
        </c:manualLayout>
      </c:layout>
      <c:overlay val="0"/>
      <c:spPr>
        <a:noFill/>
        <a:ln>
          <a:noFill/>
        </a:ln>
        <a:effectLst/>
      </c:spPr>
    </c:title>
    <c:autoTitleDeleted val="0"/>
    <c:plotArea>
      <c:layout>
        <c:manualLayout>
          <c:layoutTarget val="inner"/>
          <c:xMode val="edge"/>
          <c:yMode val="edge"/>
          <c:x val="0.16283909209363906"/>
          <c:y val="0.12287746215039289"/>
          <c:w val="0.49387371319058526"/>
          <c:h val="0.47917448526967082"/>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8DE1-45A2-9ACA-DCEA35033E32}"/>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8DE1-45A2-9ACA-DCEA35033E32}"/>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8DE1-45A2-9ACA-DCEA35033E32}"/>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8DE1-45A2-9ACA-DCEA35033E32}"/>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8DE1-45A2-9ACA-DCEA35033E32}"/>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8DE1-45A2-9ACA-DCEA35033E32}"/>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8DE1-45A2-9ACA-DCEA35033E32}"/>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8DE1-45A2-9ACA-DCEA35033E32}"/>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8DE1-45A2-9ACA-DCEA35033E32}"/>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8DE1-45A2-9ACA-DCEA35033E32}"/>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8DE1-45A2-9ACA-DCEA35033E32}"/>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8DE1-45A2-9ACA-DCEA35033E32}"/>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8DE1-45A2-9ACA-DCEA35033E32}"/>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8DE1-45A2-9ACA-DCEA35033E32}"/>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8DE1-45A2-9ACA-DCEA35033E32}"/>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8DE1-45A2-9ACA-DCEA35033E32}"/>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8DE1-45A2-9ACA-DCEA35033E32}"/>
              </c:ext>
            </c:extLst>
          </c:dPt>
          <c:dLbls>
            <c:dLbl>
              <c:idx val="3"/>
              <c:layout>
                <c:manualLayout>
                  <c:x val="2.7127003699136901E-2"/>
                  <c:y val="4.25592282593275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8DE1-45A2-9ACA-DCEA35033E32}"/>
                </c:ext>
              </c:extLst>
            </c:dLbl>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8DE1-45A2-9ACA-DCEA35033E32}"/>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8DE1-45A2-9ACA-DCEA35033E32}"/>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8DE1-45A2-9ACA-DCEA35033E32}"/>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8DE1-45A2-9ACA-DCEA35033E32}"/>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8DE1-45A2-9ACA-DCEA35033E32}"/>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8DE1-45A2-9ACA-DCEA35033E32}"/>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8DE1-45A2-9ACA-DCEA35033E32}"/>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8DE1-45A2-9ACA-DCEA35033E32}"/>
                </c:ext>
              </c:extLst>
            </c:dLbl>
            <c:numFmt formatCode="0.00%" sourceLinked="0"/>
            <c:spPr>
              <a:noFill/>
              <a:ln>
                <a:noFill/>
              </a:ln>
              <a:effectLst>
                <a:outerShdw dist="38100" dir="5400000" algn="ctr" rotWithShape="0">
                  <a:schemeClr val="bg1">
                    <a:alpha val="56000"/>
                  </a:schemeClr>
                </a:outerShdw>
              </a:effectLst>
            </c:spPr>
            <c:txPr>
              <a:bodyPr rot="0" vert="horz"/>
              <a:lstStyle/>
              <a:p>
                <a:pPr>
                  <a:defRPr sz="1050">
                    <a:latin typeface="Arial Narrow" panose="020B0606020202030204" pitchFamily="34" charset="0"/>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'Mali Estatisticas'!$A$115:$A$131</c:f>
              <c:strCache>
                <c:ptCount val="17"/>
                <c:pt idx="0">
                  <c:v>Produtos agrícolas</c:v>
                </c:pt>
                <c:pt idx="1">
                  <c:v>Apenas alimentos</c:v>
                </c:pt>
                <c:pt idx="2">
                  <c:v>Petróleo e produtos de mineração</c:v>
                </c:pt>
                <c:pt idx="3">
                  <c:v>Apenas petróleos</c:v>
                </c:pt>
                <c:pt idx="4">
                  <c:v>Produtos manufaturados</c:v>
                </c:pt>
                <c:pt idx="5">
                  <c:v>Ferro e aço</c:v>
                </c:pt>
                <c:pt idx="6">
                  <c:v>Produtos química e farmacêuticos</c:v>
                </c:pt>
                <c:pt idx="7">
                  <c:v>Produtos farmacêuticos</c:v>
                </c:pt>
                <c:pt idx="8">
                  <c:v>Máquinas e equipamentos de transporte</c:v>
                </c:pt>
                <c:pt idx="9">
                  <c:v>Equipamentos de escritório e telecomunicações</c:v>
                </c:pt>
                <c:pt idx="10">
                  <c:v>Informática e equipamento de escritório</c:v>
                </c:pt>
                <c:pt idx="11">
                  <c:v>Equipamento de telecomunicação</c:v>
                </c:pt>
                <c:pt idx="12">
                  <c:v>Circuits intégrés et composantes électroniques</c:v>
                </c:pt>
                <c:pt idx="13">
                  <c:v>Equipamento de transporte</c:v>
                </c:pt>
                <c:pt idx="14">
                  <c:v>Automóveis e peças</c:v>
                </c:pt>
                <c:pt idx="15">
                  <c:v>Têxteis</c:v>
                </c:pt>
                <c:pt idx="16">
                  <c:v>Vestuários</c:v>
                </c:pt>
              </c:strCache>
            </c:strRef>
          </c:cat>
          <c:val>
            <c:numRef>
              <c:f>'Mali Estatisticas'!$B$115:$B$131</c:f>
              <c:numCache>
                <c:formatCode>"$"#,##0</c:formatCode>
                <c:ptCount val="17"/>
                <c:pt idx="0">
                  <c:v>440619087</c:v>
                </c:pt>
                <c:pt idx="1">
                  <c:v>425906273</c:v>
                </c:pt>
                <c:pt idx="2">
                  <c:v>696843605</c:v>
                </c:pt>
                <c:pt idx="3">
                  <c:v>684614369</c:v>
                </c:pt>
                <c:pt idx="4">
                  <c:v>1759007340</c:v>
                </c:pt>
                <c:pt idx="5">
                  <c:v>99857878</c:v>
                </c:pt>
                <c:pt idx="6">
                  <c:v>456909775</c:v>
                </c:pt>
                <c:pt idx="7">
                  <c:v>130857113</c:v>
                </c:pt>
                <c:pt idx="8">
                  <c:v>687933936</c:v>
                </c:pt>
                <c:pt idx="9">
                  <c:v>110223723</c:v>
                </c:pt>
                <c:pt idx="10">
                  <c:v>16137115</c:v>
                </c:pt>
                <c:pt idx="11">
                  <c:v>79511742</c:v>
                </c:pt>
                <c:pt idx="12">
                  <c:v>14574866</c:v>
                </c:pt>
                <c:pt idx="13">
                  <c:v>212417364</c:v>
                </c:pt>
                <c:pt idx="14" formatCode="&quot;$&quot;#,##0;\-&quot;$&quot;#,##0">
                  <c:v>143909168</c:v>
                </c:pt>
                <c:pt idx="15">
                  <c:v>39952831</c:v>
                </c:pt>
                <c:pt idx="16">
                  <c:v>12698798</c:v>
                </c:pt>
              </c:numCache>
            </c:numRef>
          </c:val>
          <c:extLst xmlns:c16r2="http://schemas.microsoft.com/office/drawing/2015/06/chart">
            <c:ext xmlns:c16="http://schemas.microsoft.com/office/drawing/2014/chart" uri="{C3380CC4-5D6E-409C-BE32-E72D297353CC}">
              <c16:uniqueId val="{00000022-8DE1-45A2-9ACA-DCEA35033E32}"/>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
          <c:y val="0.76020110771426486"/>
          <c:w val="0.99487836107554395"/>
          <c:h val="0.2396624958440442"/>
        </c:manualLayout>
      </c:layout>
      <c:overlay val="0"/>
      <c:spPr>
        <a:noFill/>
        <a:ln>
          <a:noFill/>
        </a:ln>
        <a:effectLst/>
      </c:spPr>
      <c:txPr>
        <a:bodyPr rot="0" vert="horz"/>
        <a:lstStyle/>
        <a:p>
          <a:pPr>
            <a:defRPr sz="1050">
              <a:latin typeface="Arial Narrow" panose="020B0606020202030204" pitchFamily="34" charset="0"/>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sz="1200"/>
      </a:pPr>
      <a:endParaRPr lang="pt-PT"/>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b="0" i="1" baseline="0">
                <a:effectLst/>
                <a:latin typeface="Arial Narrow" panose="020B0606020202030204" pitchFamily="34" charset="0"/>
              </a:rPr>
              <a:t>As exportações de bens do Mali</a:t>
            </a:r>
            <a:endParaRPr lang="pt-PT" sz="1200">
              <a:effectLst/>
              <a:latin typeface="Arial Narrow" panose="020B0606020202030204" pitchFamily="34" charset="0"/>
            </a:endParaRPr>
          </a:p>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i="1">
                <a:solidFill>
                  <a:srgbClr val="00B0F0"/>
                </a:solidFill>
                <a:latin typeface="Arial Narrow" panose="020B0606020202030204" pitchFamily="34" charset="0"/>
              </a:rPr>
              <a:t>2015</a:t>
            </a:r>
          </a:p>
        </c:rich>
      </c:tx>
      <c:layout>
        <c:manualLayout>
          <c:xMode val="edge"/>
          <c:yMode val="edge"/>
          <c:x val="0.77270479643975598"/>
          <c:y val="1.65657318828152E-2"/>
        </c:manualLayout>
      </c:layout>
      <c:overlay val="0"/>
      <c:spPr>
        <a:noFill/>
        <a:ln>
          <a:noFill/>
        </a:ln>
        <a:effectLst/>
      </c:spPr>
    </c:title>
    <c:autoTitleDeleted val="0"/>
    <c:plotArea>
      <c:layout>
        <c:manualLayout>
          <c:layoutTarget val="inner"/>
          <c:xMode val="edge"/>
          <c:yMode val="edge"/>
          <c:x val="0.25210349211229105"/>
          <c:y val="0.19891762446528169"/>
          <c:w val="0.49639463192311317"/>
          <c:h val="0.46754362827123619"/>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219B-4D97-841F-7859C520591C}"/>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219B-4D97-841F-7859C520591C}"/>
              </c:ext>
            </c:extLst>
          </c:dPt>
          <c:dPt>
            <c:idx val="2"/>
            <c:bubble3D val="0"/>
            <c:spPr>
              <a:solidFill>
                <a:srgbClr val="FFC000"/>
              </a:solidFill>
              <a:ln>
                <a:noFill/>
              </a:ln>
              <a:effectLst/>
            </c:spPr>
            <c:extLst xmlns:c16r2="http://schemas.microsoft.com/office/drawing/2015/06/chart">
              <c:ext xmlns:c16="http://schemas.microsoft.com/office/drawing/2014/chart" uri="{C3380CC4-5D6E-409C-BE32-E72D297353CC}">
                <c16:uniqueId val="{00000005-219B-4D97-841F-7859C520591C}"/>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219B-4D97-841F-7859C520591C}"/>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219B-4D97-841F-7859C520591C}"/>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219B-4D97-841F-7859C520591C}"/>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219B-4D97-841F-7859C520591C}"/>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219B-4D97-841F-7859C520591C}"/>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219B-4D97-841F-7859C520591C}"/>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219B-4D97-841F-7859C520591C}"/>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219B-4D97-841F-7859C520591C}"/>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219B-4D97-841F-7859C520591C}"/>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219B-4D97-841F-7859C520591C}"/>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219B-4D97-841F-7859C520591C}"/>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219B-4D97-841F-7859C520591C}"/>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219B-4D97-841F-7859C520591C}"/>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219B-4D97-841F-7859C520591C}"/>
              </c:ext>
            </c:extLst>
          </c:dPt>
          <c:dLbls>
            <c:dLbl>
              <c:idx val="1"/>
              <c:layout>
                <c:manualLayout>
                  <c:x val="1.35981539475853E-2"/>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19B-4D97-841F-7859C520591C}"/>
                </c:ext>
              </c:extLst>
            </c:dLbl>
            <c:dLbl>
              <c:idx val="2"/>
              <c:layout>
                <c:manualLayout>
                  <c:x val="-3.3377286962254803E-2"/>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219B-4D97-841F-7859C520591C}"/>
                </c:ext>
              </c:extLst>
            </c:dLbl>
            <c:dLbl>
              <c:idx val="3"/>
              <c:layout>
                <c:manualLayout>
                  <c:x val="-2.3487720454920102E-2"/>
                  <c:y val="-1.90138167068067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219B-4D97-841F-7859C520591C}"/>
                </c:ext>
              </c:extLst>
            </c:dLbl>
            <c:dLbl>
              <c:idx val="4"/>
              <c:layout>
                <c:manualLayout>
                  <c:x val="-8.7769902752595996E-2"/>
                  <c:y val="3.04221067308910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219B-4D97-841F-7859C520591C}"/>
                </c:ext>
              </c:extLst>
            </c:dLbl>
            <c:dLbl>
              <c:idx val="5"/>
              <c:layout>
                <c:manualLayout>
                  <c:x val="-0.111257623207516"/>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219B-4D97-841F-7859C520591C}"/>
                </c:ext>
              </c:extLst>
            </c:dLbl>
            <c:dLbl>
              <c:idx val="6"/>
              <c:layout>
                <c:manualLayout>
                  <c:x val="-0.17059502225152501"/>
                  <c:y val="-1.9013816706806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219B-4D97-841F-7859C520591C}"/>
                </c:ext>
              </c:extLst>
            </c:dLbl>
            <c:dLbl>
              <c:idx val="7"/>
              <c:layout>
                <c:manualLayout>
                  <c:x val="-0.15946925993077299"/>
                  <c:y val="-3.4224870072252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219B-4D97-841F-7859C520591C}"/>
                </c:ext>
              </c:extLst>
            </c:dLbl>
            <c:dLbl>
              <c:idx val="8"/>
              <c:layout>
                <c:manualLayout>
                  <c:x val="-0.156996868303939"/>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219B-4D97-841F-7859C520591C}"/>
                </c:ext>
              </c:extLst>
            </c:dLbl>
            <c:dLbl>
              <c:idx val="9"/>
              <c:layout>
                <c:manualLayout>
                  <c:x val="-0.128564364595352"/>
                  <c:y val="-9.6970465204715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219B-4D97-841F-7859C520591C}"/>
                </c:ext>
              </c:extLst>
            </c:dLbl>
            <c:dLbl>
              <c:idx val="10"/>
              <c:layout>
                <c:manualLayout>
                  <c:x val="-4.4503049283006399E-2"/>
                  <c:y val="-0.129293953606287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219B-4D97-841F-7859C520591C}"/>
                </c:ext>
              </c:extLst>
            </c:dLbl>
            <c:dLbl>
              <c:idx val="11"/>
              <c:layout>
                <c:manualLayout>
                  <c:x val="-0.119910993901434"/>
                  <c:y val="-0.13119533527696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219B-4D97-841F-7859C520591C}"/>
                </c:ext>
              </c:extLst>
            </c:dLbl>
            <c:dLbl>
              <c:idx val="12"/>
              <c:layout>
                <c:manualLayout>
                  <c:x val="2.2251524641503401E-2"/>
                  <c:y val="-0.136899480289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219B-4D97-841F-7859C520591C}"/>
                </c:ext>
              </c:extLst>
            </c:dLbl>
            <c:dLbl>
              <c:idx val="13"/>
              <c:layout>
                <c:manualLayout>
                  <c:x val="0.100131860886764"/>
                  <c:y val="-0.133096716947648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219B-4D97-841F-7859C520591C}"/>
                </c:ext>
              </c:extLst>
            </c:dLbl>
            <c:dLbl>
              <c:idx val="14"/>
              <c:layout>
                <c:manualLayout>
                  <c:x val="0.128564364595352"/>
                  <c:y val="-8.36607935099507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219B-4D97-841F-7859C520591C}"/>
                </c:ext>
              </c:extLst>
            </c:dLbl>
            <c:dLbl>
              <c:idx val="15"/>
              <c:layout>
                <c:manualLayout>
                  <c:x val="0.14216251854293699"/>
                  <c:y val="-2.85207250602103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219B-4D97-841F-7859C520591C}"/>
                </c:ext>
              </c:extLst>
            </c:dLbl>
            <c:dLbl>
              <c:idx val="16"/>
              <c:layout>
                <c:manualLayout>
                  <c:x val="0.13227295203560199"/>
                  <c:y val="1.7112435036126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219B-4D97-841F-7859C520591C}"/>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'Mali Estatisticas'!$A$137:$A$153</c:f>
              <c:strCache>
                <c:ptCount val="17"/>
                <c:pt idx="0">
                  <c:v>Produtos agrícolas</c:v>
                </c:pt>
                <c:pt idx="1">
                  <c:v>Apenas alimentos</c:v>
                </c:pt>
                <c:pt idx="2">
                  <c:v>Petróleo e produtos de mineração</c:v>
                </c:pt>
                <c:pt idx="3">
                  <c:v>Apenas petróleos</c:v>
                </c:pt>
                <c:pt idx="4">
                  <c:v>Produtos manufaturados</c:v>
                </c:pt>
                <c:pt idx="5">
                  <c:v>Ferro e aço</c:v>
                </c:pt>
                <c:pt idx="6">
                  <c:v>Produtos química e farmacêuticos</c:v>
                </c:pt>
                <c:pt idx="7">
                  <c:v>Produtos farmacêuticos</c:v>
                </c:pt>
                <c:pt idx="8">
                  <c:v>Máquinas e equipamentos de transporte</c:v>
                </c:pt>
                <c:pt idx="9">
                  <c:v>Equipamentos de escritório e telecomunicações</c:v>
                </c:pt>
                <c:pt idx="10">
                  <c:v>Informática e equipamento de escritório</c:v>
                </c:pt>
                <c:pt idx="11">
                  <c:v>Equipamento de telecomunicação</c:v>
                </c:pt>
                <c:pt idx="12">
                  <c:v>Circuits intégrés et composantes électroniques</c:v>
                </c:pt>
                <c:pt idx="13">
                  <c:v>Equipamento de transporte</c:v>
                </c:pt>
                <c:pt idx="14">
                  <c:v>Automóveis e peças</c:v>
                </c:pt>
                <c:pt idx="15">
                  <c:v>Têxteis</c:v>
                </c:pt>
                <c:pt idx="16">
                  <c:v>Vestuários</c:v>
                </c:pt>
              </c:strCache>
            </c:strRef>
          </c:cat>
          <c:val>
            <c:numRef>
              <c:f>'Mali Estatisticas'!$B$137:$B$153</c:f>
              <c:numCache>
                <c:formatCode>"$"#,##0;\-"$"#,##0</c:formatCode>
                <c:ptCount val="17"/>
                <c:pt idx="0">
                  <c:v>526638910</c:v>
                </c:pt>
                <c:pt idx="1">
                  <c:v>151107223</c:v>
                </c:pt>
                <c:pt idx="2">
                  <c:v>26245754</c:v>
                </c:pt>
                <c:pt idx="3">
                  <c:v>10250252</c:v>
                </c:pt>
                <c:pt idx="4">
                  <c:v>304579680</c:v>
                </c:pt>
                <c:pt idx="5">
                  <c:v>5246995</c:v>
                </c:pt>
                <c:pt idx="6">
                  <c:v>169134487</c:v>
                </c:pt>
                <c:pt idx="7">
                  <c:v>720475</c:v>
                </c:pt>
                <c:pt idx="8">
                  <c:v>84980341</c:v>
                </c:pt>
                <c:pt idx="9">
                  <c:v>1362267</c:v>
                </c:pt>
                <c:pt idx="10">
                  <c:v>141227</c:v>
                </c:pt>
                <c:pt idx="11">
                  <c:v>1217554</c:v>
                </c:pt>
                <c:pt idx="12">
                  <c:v>3487</c:v>
                </c:pt>
                <c:pt idx="13">
                  <c:v>32065862</c:v>
                </c:pt>
                <c:pt idx="14">
                  <c:v>28750785</c:v>
                </c:pt>
                <c:pt idx="15">
                  <c:v>4345139</c:v>
                </c:pt>
                <c:pt idx="16">
                  <c:v>122360</c:v>
                </c:pt>
              </c:numCache>
            </c:numRef>
          </c:val>
          <c:extLst xmlns:c16r2="http://schemas.microsoft.com/office/drawing/2015/06/chart">
            <c:ext xmlns:c16="http://schemas.microsoft.com/office/drawing/2014/chart" uri="{C3380CC4-5D6E-409C-BE32-E72D297353CC}">
              <c16:uniqueId val="{00000022-219B-4D97-841F-7859C520591C}"/>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5561473978344399"/>
          <c:y val="6.41025641025641E-3"/>
        </c:manualLayout>
      </c:layout>
      <c:overlay val="0"/>
      <c:spPr>
        <a:noFill/>
        <a:ln>
          <a:noFill/>
        </a:ln>
        <a:effectLst/>
      </c:spPr>
      <c:txPr>
        <a:bodyPr rot="0" spcFirstLastPara="0" vertOverflow="ellipsis" vert="horz" wrap="square" anchor="ctr" anchorCtr="1"/>
        <a:lstStyle/>
        <a:p>
          <a:pPr>
            <a:defRPr lang="pt-PT" sz="1400" b="0" i="0" u="none" strike="noStrike" kern="1200" spc="0" baseline="0">
              <a:solidFill>
                <a:srgbClr val="00B0F0"/>
              </a:solidFill>
              <a:latin typeface="+mn-lt"/>
              <a:ea typeface="+mn-ea"/>
              <a:cs typeface="+mn-cs"/>
            </a:defRPr>
          </a:pPr>
          <a:endParaRPr lang="pt-PT"/>
        </a:p>
      </c:txPr>
    </c:title>
    <c:autoTitleDeleted val="0"/>
    <c:plotArea>
      <c:layout/>
      <c:lineChart>
        <c:grouping val="standard"/>
        <c:varyColors val="0"/>
        <c:ser>
          <c:idx val="0"/>
          <c:order val="0"/>
          <c:tx>
            <c:strRef>
              <c:f>'[CEDEAO PAIS POR PAIS VPT 2020.xlsx]Mali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11334264757248E-2"/>
                  <c:y val="-7.6923076923076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CB1C-4D47-A450-8BB7864A178E}"/>
                </c:ext>
              </c:extLst>
            </c:dLbl>
            <c:dLbl>
              <c:idx val="1"/>
              <c:layout>
                <c:manualLayout>
                  <c:x val="9.1687041564792199E-3"/>
                  <c:y val="-9.9358974358974395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CB1C-4D47-A450-8BB7864A178E}"/>
                </c:ext>
              </c:extLst>
            </c:dLbl>
            <c:dLbl>
              <c:idx val="3"/>
              <c:layout>
                <c:manualLayout>
                  <c:x val="3.3400279427174301E-2"/>
                  <c:y val="-3.2051282051282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CB1C-4D47-A450-8BB7864A178E}"/>
                </c:ext>
              </c:extLst>
            </c:dLbl>
            <c:dLbl>
              <c:idx val="5"/>
              <c:layout>
                <c:manualLayout>
                  <c:x val="2.5163741981144301E-2"/>
                  <c:y val="-5.63612287164824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CB1C-4D47-A450-8BB7864A178E}"/>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CB1C-4D47-A450-8BB7864A178E}"/>
                </c:ext>
              </c:extLst>
            </c:dLbl>
            <c:dLbl>
              <c:idx val="7"/>
              <c:layout>
                <c:manualLayout>
                  <c:x val="-1.4738815686682999E-2"/>
                  <c:y val="-4.7653085537288503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CB1C-4D47-A450-8BB7864A178E}"/>
                </c:ext>
              </c:extLst>
            </c:dLbl>
            <c:dLbl>
              <c:idx val="9"/>
              <c:layout>
                <c:manualLayout>
                  <c:x val="-1.7186604864329999E-3"/>
                  <c:y val="-7.934238741958539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CB1C-4D47-A450-8BB7864A178E}"/>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2020.xlsx]Mali Estatisticas'!$B$91:$K$91</c:f>
              <c:numCache>
                <c:formatCode>"$"#,##0;\-"$"#,##0</c:formatCode>
                <c:ptCount val="10"/>
                <c:pt idx="0">
                  <c:v>646609201</c:v>
                </c:pt>
                <c:pt idx="1">
                  <c:v>371569833</c:v>
                </c:pt>
                <c:pt idx="2">
                  <c:v>556147162</c:v>
                </c:pt>
                <c:pt idx="3">
                  <c:v>397865237</c:v>
                </c:pt>
                <c:pt idx="4">
                  <c:v>307853389</c:v>
                </c:pt>
                <c:pt idx="5">
                  <c:v>144023011</c:v>
                </c:pt>
                <c:pt idx="6">
                  <c:v>275414753</c:v>
                </c:pt>
                <c:pt idx="7">
                  <c:v>356234603</c:v>
                </c:pt>
                <c:pt idx="8">
                  <c:v>559362392</c:v>
                </c:pt>
                <c:pt idx="9">
                  <c:v>467067198</c:v>
                </c:pt>
              </c:numCache>
            </c:numRef>
          </c:val>
          <c:smooth val="0"/>
          <c:extLst xmlns:c16r2="http://schemas.microsoft.com/office/drawing/2015/06/chart">
            <c:ext xmlns:c16="http://schemas.microsoft.com/office/drawing/2014/chart" uri="{C3380CC4-5D6E-409C-BE32-E72D297353CC}">
              <c16:uniqueId val="{00000007-CB1C-4D47-A450-8BB7864A178E}"/>
            </c:ext>
          </c:extLst>
        </c:ser>
        <c:dLbls>
          <c:showLegendKey val="0"/>
          <c:showVal val="1"/>
          <c:showCatName val="0"/>
          <c:showSerName val="0"/>
          <c:showPercent val="0"/>
          <c:showBubbleSize val="0"/>
        </c:dLbls>
        <c:marker val="1"/>
        <c:smooth val="0"/>
        <c:axId val="219155968"/>
        <c:axId val="214216640"/>
      </c:lineChart>
      <c:catAx>
        <c:axId val="21915596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14216640"/>
        <c:crosses val="autoZero"/>
        <c:auto val="1"/>
        <c:lblAlgn val="ctr"/>
        <c:lblOffset val="100"/>
        <c:noMultiLvlLbl val="0"/>
      </c:catAx>
      <c:valAx>
        <c:axId val="21421664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1915596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chemeClr val="bg1"/>
                </a:solidFill>
                <a:latin typeface="Arial Narrow" panose="020B0606020202030204" pitchFamily="34" charset="0"/>
                <a:ea typeface="+mn-ea"/>
                <a:cs typeface="+mn-cs"/>
              </a:defRPr>
            </a:pPr>
            <a:r>
              <a:rPr lang="en-US" sz="1200" i="1" dirty="0">
                <a:solidFill>
                  <a:schemeClr val="bg1"/>
                </a:solidFill>
                <a:latin typeface="Arial Narrow" panose="020B0606020202030204" pitchFamily="34" charset="0"/>
              </a:rPr>
              <a:t>NÚMERO DE PRODUTOS INDUSTRIAIS REGISTADOS NO QUADRO DO PROGRAMA DE LIBERALIZAÇÃO COMERCIAL DA CEDEAO </a:t>
            </a:r>
            <a:endParaRPr lang="en-US" sz="1200" i="1" dirty="0" smtClean="0">
              <a:solidFill>
                <a:schemeClr val="bg1"/>
              </a:solidFill>
              <a:latin typeface="Arial Narrow" panose="020B0606020202030204" pitchFamily="34" charset="0"/>
            </a:endParaRPr>
          </a:p>
          <a:p>
            <a:pPr defTabSz="914400">
              <a:defRPr lang="pt-PT" sz="1200" b="0" i="1" u="none" strike="noStrike" kern="1200" spc="0" baseline="0">
                <a:solidFill>
                  <a:schemeClr val="bg1"/>
                </a:solidFill>
                <a:latin typeface="Arial Narrow" panose="020B0606020202030204" pitchFamily="34" charset="0"/>
                <a:ea typeface="+mn-ea"/>
                <a:cs typeface="+mn-cs"/>
              </a:defRPr>
            </a:pPr>
            <a:r>
              <a:rPr lang="en-US" sz="1200" i="1" dirty="0" smtClean="0">
                <a:solidFill>
                  <a:schemeClr val="bg1"/>
                </a:solidFill>
                <a:latin typeface="Arial Narrow" panose="020B0606020202030204" pitchFamily="34" charset="0"/>
              </a:rPr>
              <a:t>POR PAÍS</a:t>
            </a:r>
            <a:r>
              <a:rPr lang="en-US" sz="1200" i="1" baseline="0" dirty="0" smtClean="0">
                <a:solidFill>
                  <a:schemeClr val="bg1"/>
                </a:solidFill>
                <a:latin typeface="Arial Narrow" panose="020B0606020202030204" pitchFamily="34" charset="0"/>
              </a:rPr>
              <a:t> </a:t>
            </a:r>
            <a:r>
              <a:rPr lang="en-US" sz="1200" i="1" dirty="0" smtClean="0">
                <a:solidFill>
                  <a:schemeClr val="bg1"/>
                </a:solidFill>
                <a:latin typeface="Arial Narrow" panose="020B0606020202030204" pitchFamily="34" charset="0"/>
              </a:rPr>
              <a:t>1988</a:t>
            </a:r>
            <a:r>
              <a:rPr lang="en-US" sz="1200" i="1" baseline="0" dirty="0" smtClean="0">
                <a:solidFill>
                  <a:schemeClr val="bg1"/>
                </a:solidFill>
                <a:latin typeface="Arial Narrow" panose="020B0606020202030204" pitchFamily="34" charset="0"/>
              </a:rPr>
              <a:t> </a:t>
            </a:r>
            <a:r>
              <a:rPr lang="en-US" sz="1200" i="1" baseline="0" dirty="0">
                <a:solidFill>
                  <a:schemeClr val="bg1"/>
                </a:solidFill>
                <a:latin typeface="Arial Narrow" panose="020B0606020202030204" pitchFamily="34" charset="0"/>
              </a:rPr>
              <a:t>- 2018</a:t>
            </a:r>
            <a:endParaRPr lang="en-US" sz="1200" i="1" dirty="0">
              <a:solidFill>
                <a:schemeClr val="bg1"/>
              </a:solidFill>
              <a:latin typeface="Arial Narrow" panose="020B0606020202030204" pitchFamily="34" charset="0"/>
            </a:endParaRPr>
          </a:p>
        </c:rich>
      </c:tx>
      <c:layout/>
      <c:overlay val="0"/>
      <c:spPr>
        <a:solidFill>
          <a:schemeClr val="accent1">
            <a:lumMod val="60000"/>
            <a:lumOff val="40000"/>
          </a:schemeClr>
        </a:solidFill>
        <a:ln>
          <a:noFill/>
        </a:ln>
        <a:effectLst/>
      </c:spPr>
    </c:title>
    <c:autoTitleDeleted val="0"/>
    <c:plotArea>
      <c:layout>
        <c:manualLayout>
          <c:layoutTarget val="inner"/>
          <c:xMode val="edge"/>
          <c:yMode val="edge"/>
          <c:x val="3.3262700914775997E-2"/>
          <c:y val="0.12745098039215699"/>
          <c:w val="0.96079383947490804"/>
          <c:h val="0.72163398692810499"/>
        </c:manualLayout>
      </c:layout>
      <c:barChart>
        <c:barDir val="col"/>
        <c:grouping val="clustered"/>
        <c:varyColors val="0"/>
        <c:ser>
          <c:idx val="0"/>
          <c:order val="0"/>
          <c:tx>
            <c:strRef>
              <c:f>'Dados CEDEAO Estaisticas'!$B$51</c:f>
              <c:strCache>
                <c:ptCount val="1"/>
                <c:pt idx="0">
                  <c:v>1988-1992</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'Dados CEDEAO Estaisticas'!$A$52:$A$66</c:f>
              <c:strCache>
                <c:ptCount val="15"/>
                <c:pt idx="0">
                  <c:v>Benin</c:v>
                </c:pt>
                <c:pt idx="1">
                  <c:v>Burkina Faso</c:v>
                </c:pt>
                <c:pt idx="2">
                  <c:v>Cabo Verde</c:v>
                </c:pt>
                <c:pt idx="3">
                  <c:v>Côte d'Ivoire</c:v>
                </c:pt>
                <c:pt idx="4">
                  <c:v>Gâmbia</c:v>
                </c:pt>
                <c:pt idx="5">
                  <c:v>Gana</c:v>
                </c:pt>
                <c:pt idx="6">
                  <c:v>Guiné</c:v>
                </c:pt>
                <c:pt idx="7">
                  <c:v>Guiné-Bissau</c:v>
                </c:pt>
                <c:pt idx="8">
                  <c:v>Libéria</c:v>
                </c:pt>
                <c:pt idx="9">
                  <c:v>Mali</c:v>
                </c:pt>
                <c:pt idx="10">
                  <c:v>Níger</c:v>
                </c:pt>
                <c:pt idx="11">
                  <c:v>Nigéria</c:v>
                </c:pt>
                <c:pt idx="12">
                  <c:v>Senegal</c:v>
                </c:pt>
                <c:pt idx="13">
                  <c:v>Serra Leoa</c:v>
                </c:pt>
                <c:pt idx="14">
                  <c:v>Togo</c:v>
                </c:pt>
              </c:strCache>
            </c:strRef>
          </c:cat>
          <c:val>
            <c:numRef>
              <c:f>'Dados CEDEAO Estaisticas'!$B$52:$B$66</c:f>
              <c:numCache>
                <c:formatCode>General</c:formatCode>
                <c:ptCount val="15"/>
                <c:pt idx="0">
                  <c:v>9</c:v>
                </c:pt>
                <c:pt idx="1">
                  <c:v>2</c:v>
                </c:pt>
                <c:pt idx="2">
                  <c:v>2</c:v>
                </c:pt>
                <c:pt idx="3">
                  <c:v>0</c:v>
                </c:pt>
                <c:pt idx="4">
                  <c:v>0</c:v>
                </c:pt>
                <c:pt idx="5">
                  <c:v>37</c:v>
                </c:pt>
                <c:pt idx="6">
                  <c:v>0</c:v>
                </c:pt>
                <c:pt idx="7">
                  <c:v>0</c:v>
                </c:pt>
                <c:pt idx="8">
                  <c:v>0</c:v>
                </c:pt>
                <c:pt idx="9">
                  <c:v>3</c:v>
                </c:pt>
                <c:pt idx="10">
                  <c:v>3</c:v>
                </c:pt>
                <c:pt idx="11">
                  <c:v>66</c:v>
                </c:pt>
                <c:pt idx="12">
                  <c:v>16</c:v>
                </c:pt>
                <c:pt idx="13">
                  <c:v>2</c:v>
                </c:pt>
                <c:pt idx="14">
                  <c:v>0</c:v>
                </c:pt>
              </c:numCache>
            </c:numRef>
          </c:val>
        </c:ser>
        <c:ser>
          <c:idx val="1"/>
          <c:order val="1"/>
          <c:tx>
            <c:strRef>
              <c:f>'Dados CEDEAO Estaisticas'!$C$51</c:f>
              <c:strCache>
                <c:ptCount val="1"/>
                <c:pt idx="0">
                  <c:v>1993-1997</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'Dados CEDEAO Estaisticas'!$A$52:$A$66</c:f>
              <c:strCache>
                <c:ptCount val="15"/>
                <c:pt idx="0">
                  <c:v>Benin</c:v>
                </c:pt>
                <c:pt idx="1">
                  <c:v>Burkina Faso</c:v>
                </c:pt>
                <c:pt idx="2">
                  <c:v>Cabo Verde</c:v>
                </c:pt>
                <c:pt idx="3">
                  <c:v>Côte d'Ivoire</c:v>
                </c:pt>
                <c:pt idx="4">
                  <c:v>Gâmbia</c:v>
                </c:pt>
                <c:pt idx="5">
                  <c:v>Gana</c:v>
                </c:pt>
                <c:pt idx="6">
                  <c:v>Guiné</c:v>
                </c:pt>
                <c:pt idx="7">
                  <c:v>Guiné-Bissau</c:v>
                </c:pt>
                <c:pt idx="8">
                  <c:v>Libéria</c:v>
                </c:pt>
                <c:pt idx="9">
                  <c:v>Mali</c:v>
                </c:pt>
                <c:pt idx="10">
                  <c:v>Níger</c:v>
                </c:pt>
                <c:pt idx="11">
                  <c:v>Nigéria</c:v>
                </c:pt>
                <c:pt idx="12">
                  <c:v>Senegal</c:v>
                </c:pt>
                <c:pt idx="13">
                  <c:v>Serra Leoa</c:v>
                </c:pt>
                <c:pt idx="14">
                  <c:v>Togo</c:v>
                </c:pt>
              </c:strCache>
            </c:strRef>
          </c:cat>
          <c:val>
            <c:numRef>
              <c:f>'Dados CEDEAO Estaisticas'!$C$52:$C$66</c:f>
              <c:numCache>
                <c:formatCode>General</c:formatCode>
                <c:ptCount val="15"/>
                <c:pt idx="0">
                  <c:v>28</c:v>
                </c:pt>
                <c:pt idx="1">
                  <c:v>0</c:v>
                </c:pt>
                <c:pt idx="2">
                  <c:v>1</c:v>
                </c:pt>
                <c:pt idx="3">
                  <c:v>0</c:v>
                </c:pt>
                <c:pt idx="4">
                  <c:v>0</c:v>
                </c:pt>
                <c:pt idx="5">
                  <c:v>25</c:v>
                </c:pt>
                <c:pt idx="6">
                  <c:v>3</c:v>
                </c:pt>
                <c:pt idx="7">
                  <c:v>0</c:v>
                </c:pt>
                <c:pt idx="8">
                  <c:v>0</c:v>
                </c:pt>
                <c:pt idx="9">
                  <c:v>0</c:v>
                </c:pt>
                <c:pt idx="10">
                  <c:v>0</c:v>
                </c:pt>
                <c:pt idx="11">
                  <c:v>145</c:v>
                </c:pt>
                <c:pt idx="12">
                  <c:v>5</c:v>
                </c:pt>
                <c:pt idx="13">
                  <c:v>0</c:v>
                </c:pt>
                <c:pt idx="14">
                  <c:v>18</c:v>
                </c:pt>
              </c:numCache>
            </c:numRef>
          </c:val>
        </c:ser>
        <c:ser>
          <c:idx val="2"/>
          <c:order val="2"/>
          <c:tx>
            <c:strRef>
              <c:f>'Dados CEDEAO Estaisticas'!$D$51</c:f>
              <c:strCache>
                <c:ptCount val="1"/>
                <c:pt idx="0">
                  <c:v>1998-2002</c:v>
                </c:pt>
              </c:strCache>
            </c:strRef>
          </c:tx>
          <c:spPr>
            <a:solidFill>
              <a:srgbClr val="92D050"/>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'Dados CEDEAO Estaisticas'!$A$52:$A$66</c:f>
              <c:strCache>
                <c:ptCount val="15"/>
                <c:pt idx="0">
                  <c:v>Benin</c:v>
                </c:pt>
                <c:pt idx="1">
                  <c:v>Burkina Faso</c:v>
                </c:pt>
                <c:pt idx="2">
                  <c:v>Cabo Verde</c:v>
                </c:pt>
                <c:pt idx="3">
                  <c:v>Côte d'Ivoire</c:v>
                </c:pt>
                <c:pt idx="4">
                  <c:v>Gâmbia</c:v>
                </c:pt>
                <c:pt idx="5">
                  <c:v>Gana</c:v>
                </c:pt>
                <c:pt idx="6">
                  <c:v>Guiné</c:v>
                </c:pt>
                <c:pt idx="7">
                  <c:v>Guiné-Bissau</c:v>
                </c:pt>
                <c:pt idx="8">
                  <c:v>Libéria</c:v>
                </c:pt>
                <c:pt idx="9">
                  <c:v>Mali</c:v>
                </c:pt>
                <c:pt idx="10">
                  <c:v>Níger</c:v>
                </c:pt>
                <c:pt idx="11">
                  <c:v>Nigéria</c:v>
                </c:pt>
                <c:pt idx="12">
                  <c:v>Senegal</c:v>
                </c:pt>
                <c:pt idx="13">
                  <c:v>Serra Leoa</c:v>
                </c:pt>
                <c:pt idx="14">
                  <c:v>Togo</c:v>
                </c:pt>
              </c:strCache>
            </c:strRef>
          </c:cat>
          <c:val>
            <c:numRef>
              <c:f>'Dados CEDEAO Estaisticas'!$D$52:$D$66</c:f>
              <c:numCache>
                <c:formatCode>General</c:formatCode>
                <c:ptCount val="15"/>
                <c:pt idx="0">
                  <c:v>38</c:v>
                </c:pt>
                <c:pt idx="1">
                  <c:v>0</c:v>
                </c:pt>
                <c:pt idx="2">
                  <c:v>0</c:v>
                </c:pt>
                <c:pt idx="3">
                  <c:v>536</c:v>
                </c:pt>
                <c:pt idx="4">
                  <c:v>0</c:v>
                </c:pt>
                <c:pt idx="5">
                  <c:v>367</c:v>
                </c:pt>
                <c:pt idx="6">
                  <c:v>3</c:v>
                </c:pt>
                <c:pt idx="7">
                  <c:v>0</c:v>
                </c:pt>
                <c:pt idx="8">
                  <c:v>0</c:v>
                </c:pt>
                <c:pt idx="9">
                  <c:v>0</c:v>
                </c:pt>
                <c:pt idx="10">
                  <c:v>0</c:v>
                </c:pt>
                <c:pt idx="11">
                  <c:v>481</c:v>
                </c:pt>
                <c:pt idx="12">
                  <c:v>110</c:v>
                </c:pt>
                <c:pt idx="13">
                  <c:v>2</c:v>
                </c:pt>
                <c:pt idx="14">
                  <c:v>60</c:v>
                </c:pt>
              </c:numCache>
            </c:numRef>
          </c:val>
        </c:ser>
        <c:ser>
          <c:idx val="3"/>
          <c:order val="3"/>
          <c:tx>
            <c:strRef>
              <c:f>'Dados CEDEAO Estaisticas'!$E$51</c:f>
              <c:strCache>
                <c:ptCount val="1"/>
                <c:pt idx="0">
                  <c:v>2003-2007</c:v>
                </c:pt>
              </c:strCache>
            </c:strRef>
          </c:tx>
          <c:spPr>
            <a:solidFill>
              <a:schemeClr val="accent4"/>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'Dados CEDEAO Estaisticas'!$A$52:$A$66</c:f>
              <c:strCache>
                <c:ptCount val="15"/>
                <c:pt idx="0">
                  <c:v>Benin</c:v>
                </c:pt>
                <c:pt idx="1">
                  <c:v>Burkina Faso</c:v>
                </c:pt>
                <c:pt idx="2">
                  <c:v>Cabo Verde</c:v>
                </c:pt>
                <c:pt idx="3">
                  <c:v>Côte d'Ivoire</c:v>
                </c:pt>
                <c:pt idx="4">
                  <c:v>Gâmbia</c:v>
                </c:pt>
                <c:pt idx="5">
                  <c:v>Gana</c:v>
                </c:pt>
                <c:pt idx="6">
                  <c:v>Guiné</c:v>
                </c:pt>
                <c:pt idx="7">
                  <c:v>Guiné-Bissau</c:v>
                </c:pt>
                <c:pt idx="8">
                  <c:v>Libéria</c:v>
                </c:pt>
                <c:pt idx="9">
                  <c:v>Mali</c:v>
                </c:pt>
                <c:pt idx="10">
                  <c:v>Níger</c:v>
                </c:pt>
                <c:pt idx="11">
                  <c:v>Nigéria</c:v>
                </c:pt>
                <c:pt idx="12">
                  <c:v>Senegal</c:v>
                </c:pt>
                <c:pt idx="13">
                  <c:v>Serra Leoa</c:v>
                </c:pt>
                <c:pt idx="14">
                  <c:v>Togo</c:v>
                </c:pt>
              </c:strCache>
            </c:strRef>
          </c:cat>
          <c:val>
            <c:numRef>
              <c:f>'Dados CEDEAO Estaisticas'!$E$52:$E$66</c:f>
              <c:numCache>
                <c:formatCode>General</c:formatCode>
                <c:ptCount val="15"/>
                <c:pt idx="0">
                  <c:v>68</c:v>
                </c:pt>
                <c:pt idx="1">
                  <c:v>4</c:v>
                </c:pt>
                <c:pt idx="2">
                  <c:v>0</c:v>
                </c:pt>
                <c:pt idx="3">
                  <c:v>218</c:v>
                </c:pt>
                <c:pt idx="4">
                  <c:v>5</c:v>
                </c:pt>
                <c:pt idx="5">
                  <c:v>274</c:v>
                </c:pt>
                <c:pt idx="6">
                  <c:v>61</c:v>
                </c:pt>
                <c:pt idx="7">
                  <c:v>0</c:v>
                </c:pt>
                <c:pt idx="8">
                  <c:v>0</c:v>
                </c:pt>
                <c:pt idx="9">
                  <c:v>0</c:v>
                </c:pt>
                <c:pt idx="10">
                  <c:v>7</c:v>
                </c:pt>
                <c:pt idx="11">
                  <c:v>362</c:v>
                </c:pt>
                <c:pt idx="12">
                  <c:v>250</c:v>
                </c:pt>
                <c:pt idx="13">
                  <c:v>0</c:v>
                </c:pt>
                <c:pt idx="14">
                  <c:v>5</c:v>
                </c:pt>
              </c:numCache>
            </c:numRef>
          </c:val>
        </c:ser>
        <c:ser>
          <c:idx val="4"/>
          <c:order val="4"/>
          <c:tx>
            <c:strRef>
              <c:f>'Dados CEDEAO Estaisticas'!$F$51</c:f>
              <c:strCache>
                <c:ptCount val="1"/>
                <c:pt idx="0">
                  <c:v>2008-2012</c:v>
                </c:pt>
              </c:strCache>
            </c:strRef>
          </c:tx>
          <c:spPr>
            <a:solidFill>
              <a:schemeClr val="accent5"/>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'Dados CEDEAO Estaisticas'!$A$52:$A$66</c:f>
              <c:strCache>
                <c:ptCount val="15"/>
                <c:pt idx="0">
                  <c:v>Benin</c:v>
                </c:pt>
                <c:pt idx="1">
                  <c:v>Burkina Faso</c:v>
                </c:pt>
                <c:pt idx="2">
                  <c:v>Cabo Verde</c:v>
                </c:pt>
                <c:pt idx="3">
                  <c:v>Côte d'Ivoire</c:v>
                </c:pt>
                <c:pt idx="4">
                  <c:v>Gâmbia</c:v>
                </c:pt>
                <c:pt idx="5">
                  <c:v>Gana</c:v>
                </c:pt>
                <c:pt idx="6">
                  <c:v>Guiné</c:v>
                </c:pt>
                <c:pt idx="7">
                  <c:v>Guiné-Bissau</c:v>
                </c:pt>
                <c:pt idx="8">
                  <c:v>Libéria</c:v>
                </c:pt>
                <c:pt idx="9">
                  <c:v>Mali</c:v>
                </c:pt>
                <c:pt idx="10">
                  <c:v>Níger</c:v>
                </c:pt>
                <c:pt idx="11">
                  <c:v>Nigéria</c:v>
                </c:pt>
                <c:pt idx="12">
                  <c:v>Senegal</c:v>
                </c:pt>
                <c:pt idx="13">
                  <c:v>Serra Leoa</c:v>
                </c:pt>
                <c:pt idx="14">
                  <c:v>Togo</c:v>
                </c:pt>
              </c:strCache>
            </c:strRef>
          </c:cat>
          <c:val>
            <c:numRef>
              <c:f>'Dados CEDEAO Estaisticas'!$F$52:$F$66</c:f>
              <c:numCache>
                <c:formatCode>General</c:formatCode>
                <c:ptCount val="15"/>
                <c:pt idx="0">
                  <c:v>38</c:v>
                </c:pt>
                <c:pt idx="1">
                  <c:v>9</c:v>
                </c:pt>
                <c:pt idx="2">
                  <c:v>3</c:v>
                </c:pt>
                <c:pt idx="3">
                  <c:v>112</c:v>
                </c:pt>
                <c:pt idx="4">
                  <c:v>16</c:v>
                </c:pt>
                <c:pt idx="5">
                  <c:v>264</c:v>
                </c:pt>
                <c:pt idx="6">
                  <c:v>12</c:v>
                </c:pt>
                <c:pt idx="7">
                  <c:v>0</c:v>
                </c:pt>
                <c:pt idx="8">
                  <c:v>0</c:v>
                </c:pt>
                <c:pt idx="9">
                  <c:v>4</c:v>
                </c:pt>
                <c:pt idx="10">
                  <c:v>3</c:v>
                </c:pt>
                <c:pt idx="11">
                  <c:v>305</c:v>
                </c:pt>
                <c:pt idx="12">
                  <c:v>243</c:v>
                </c:pt>
                <c:pt idx="13">
                  <c:v>0</c:v>
                </c:pt>
                <c:pt idx="14">
                  <c:v>51</c:v>
                </c:pt>
              </c:numCache>
            </c:numRef>
          </c:val>
        </c:ser>
        <c:ser>
          <c:idx val="5"/>
          <c:order val="5"/>
          <c:tx>
            <c:strRef>
              <c:f>'Dados CEDEAO Estaisticas'!$G$51</c:f>
              <c:strCache>
                <c:ptCount val="1"/>
                <c:pt idx="0">
                  <c:v>2013-2018</c:v>
                </c:pt>
              </c:strCache>
            </c:strRef>
          </c:tx>
          <c:spPr>
            <a:solidFill>
              <a:schemeClr val="accent6"/>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'Dados CEDEAO Estaisticas'!$A$52:$A$66</c:f>
              <c:strCache>
                <c:ptCount val="15"/>
                <c:pt idx="0">
                  <c:v>Benin</c:v>
                </c:pt>
                <c:pt idx="1">
                  <c:v>Burkina Faso</c:v>
                </c:pt>
                <c:pt idx="2">
                  <c:v>Cabo Verde</c:v>
                </c:pt>
                <c:pt idx="3">
                  <c:v>Côte d'Ivoire</c:v>
                </c:pt>
                <c:pt idx="4">
                  <c:v>Gâmbia</c:v>
                </c:pt>
                <c:pt idx="5">
                  <c:v>Gana</c:v>
                </c:pt>
                <c:pt idx="6">
                  <c:v>Guiné</c:v>
                </c:pt>
                <c:pt idx="7">
                  <c:v>Guiné-Bissau</c:v>
                </c:pt>
                <c:pt idx="8">
                  <c:v>Libéria</c:v>
                </c:pt>
                <c:pt idx="9">
                  <c:v>Mali</c:v>
                </c:pt>
                <c:pt idx="10">
                  <c:v>Níger</c:v>
                </c:pt>
                <c:pt idx="11">
                  <c:v>Nigéria</c:v>
                </c:pt>
                <c:pt idx="12">
                  <c:v>Senegal</c:v>
                </c:pt>
                <c:pt idx="13">
                  <c:v>Serra Leoa</c:v>
                </c:pt>
                <c:pt idx="14">
                  <c:v>Togo</c:v>
                </c:pt>
              </c:strCache>
            </c:strRef>
          </c:cat>
          <c:val>
            <c:numRef>
              <c:f>'Dados CEDEAO Estaisticas'!$G$52:$G$66</c:f>
              <c:numCache>
                <c:formatCode>General</c:formatCode>
                <c:ptCount val="15"/>
                <c:pt idx="0">
                  <c:v>73</c:v>
                </c:pt>
                <c:pt idx="1">
                  <c:v>3</c:v>
                </c:pt>
                <c:pt idx="2">
                  <c:v>7</c:v>
                </c:pt>
                <c:pt idx="3">
                  <c:v>284</c:v>
                </c:pt>
                <c:pt idx="4">
                  <c:v>16</c:v>
                </c:pt>
                <c:pt idx="5">
                  <c:v>306</c:v>
                </c:pt>
                <c:pt idx="6">
                  <c:v>41</c:v>
                </c:pt>
                <c:pt idx="7">
                  <c:v>5</c:v>
                </c:pt>
                <c:pt idx="8">
                  <c:v>19</c:v>
                </c:pt>
                <c:pt idx="9">
                  <c:v>122</c:v>
                </c:pt>
                <c:pt idx="10">
                  <c:v>2</c:v>
                </c:pt>
                <c:pt idx="11">
                  <c:v>680</c:v>
                </c:pt>
                <c:pt idx="12">
                  <c:v>284</c:v>
                </c:pt>
                <c:pt idx="13">
                  <c:v>54</c:v>
                </c:pt>
                <c:pt idx="14">
                  <c:v>40</c:v>
                </c:pt>
              </c:numCache>
            </c:numRef>
          </c:val>
        </c:ser>
        <c:dLbls>
          <c:showLegendKey val="0"/>
          <c:showVal val="1"/>
          <c:showCatName val="0"/>
          <c:showSerName val="0"/>
          <c:showPercent val="0"/>
          <c:showBubbleSize val="0"/>
        </c:dLbls>
        <c:gapWidth val="219"/>
        <c:overlap val="-27"/>
        <c:axId val="517559808"/>
        <c:axId val="163693120"/>
      </c:barChart>
      <c:catAx>
        <c:axId val="51755980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63693120"/>
        <c:crosses val="autoZero"/>
        <c:auto val="1"/>
        <c:lblAlgn val="ctr"/>
        <c:lblOffset val="100"/>
        <c:noMultiLvlLbl val="0"/>
      </c:catAx>
      <c:valAx>
        <c:axId val="163693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517559808"/>
        <c:crosses val="autoZero"/>
        <c:crossBetween val="between"/>
      </c:valAx>
      <c:spPr>
        <a:ln>
          <a:noFill/>
        </a:ln>
        <a:effectLst/>
        <a:scene3d>
          <a:camera prst="orthographicFront"/>
          <a:lightRig rig="threePt" dir="t">
            <a:rot lat="0" lon="0" rev="3000000"/>
          </a:lightRig>
        </a:scene3d>
        <a:sp3d>
          <a:bevelT w="38100"/>
        </a:sp3d>
      </c:spPr>
    </c:plotArea>
    <c:legend>
      <c:legendPos val="b"/>
      <c:layout>
        <c:manualLayout>
          <c:xMode val="edge"/>
          <c:yMode val="edge"/>
          <c:x val="1.5504677244302001E-3"/>
          <c:y val="0.92565359477124198"/>
          <c:w val="0.99229934363533001"/>
          <c:h val="5.4738562091503302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a:scene3d>
      <a:camera prst="orthographicFront"/>
      <a:lightRig rig="threePt" dir="t"/>
    </a:scene3d>
    <a:sp3d>
      <a:bevelT w="6350"/>
    </a:sp3d>
  </c:spPr>
  <c:txPr>
    <a:bodyPr/>
    <a:lstStyle/>
    <a:p>
      <a:pPr>
        <a:defRPr lang="pt-PT"/>
      </a:pPr>
      <a:endParaRPr lang="pt-PT"/>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chemeClr val="tx1">
                    <a:lumMod val="65000"/>
                    <a:lumOff val="35000"/>
                  </a:schemeClr>
                </a:solidFill>
                <a:latin typeface="+mn-lt"/>
                <a:ea typeface="+mn-ea"/>
                <a:cs typeface="+mn-cs"/>
              </a:defRPr>
            </a:pPr>
            <a:r>
              <a:rPr lang="en-US">
                <a:solidFill>
                  <a:srgbClr val="00B0F0"/>
                </a:solidFill>
              </a:rPr>
              <a:t>EXPORTAÇÃO E IMPORTAÇÃO EM PERCENTAGEM DO PIB</a:t>
            </a:r>
          </a:p>
        </c:rich>
      </c:tx>
      <c:overlay val="0"/>
      <c:spPr>
        <a:noFill/>
        <a:ln>
          <a:noFill/>
        </a:ln>
        <a:effectLst/>
      </c:spPr>
    </c:title>
    <c:autoTitleDeleted val="0"/>
    <c:plotArea>
      <c:layout/>
      <c:barChart>
        <c:barDir val="col"/>
        <c:grouping val="clustered"/>
        <c:varyColors val="0"/>
        <c:ser>
          <c:idx val="0"/>
          <c:order val="0"/>
          <c:tx>
            <c:strRef>
              <c:f>'[CEDEAO PAIS POR PAIS VPT 2020.xlsx]Mali Estatisticas'!$A$14</c:f>
              <c:strCache>
                <c:ptCount val="1"/>
                <c:pt idx="0">
                  <c:v>Exportação de bens e serviços [ % do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2020.xlsx]Mali Estatisticas'!$B$14:$K$14</c:f>
              <c:numCache>
                <c:formatCode>0.00%</c:formatCode>
                <c:ptCount val="10"/>
                <c:pt idx="0">
                  <c:v>0.21729999999999999</c:v>
                </c:pt>
                <c:pt idx="1">
                  <c:v>0.22839999999999999</c:v>
                </c:pt>
                <c:pt idx="2">
                  <c:v>0.2273</c:v>
                </c:pt>
                <c:pt idx="3">
                  <c:v>0.26889999999999997</c:v>
                </c:pt>
                <c:pt idx="4">
                  <c:v>0.24929999999999999</c:v>
                </c:pt>
                <c:pt idx="5">
                  <c:v>0.22559999999999999</c:v>
                </c:pt>
                <c:pt idx="6">
                  <c:v>0.2404</c:v>
                </c:pt>
                <c:pt idx="7">
                  <c:v>0.23449999999999999</c:v>
                </c:pt>
                <c:pt idx="8">
                  <c:v>0.222</c:v>
                </c:pt>
                <c:pt idx="9">
                  <c:v>0.23599999999999999</c:v>
                </c:pt>
              </c:numCache>
            </c:numRef>
          </c:val>
          <c:extLst xmlns:c16r2="http://schemas.microsoft.com/office/drawing/2015/06/chart">
            <c:ext xmlns:c16="http://schemas.microsoft.com/office/drawing/2014/chart" uri="{C3380CC4-5D6E-409C-BE32-E72D297353CC}">
              <c16:uniqueId val="{00000000-541F-42F2-938E-098A620CCE67}"/>
            </c:ext>
          </c:extLst>
        </c:ser>
        <c:ser>
          <c:idx val="1"/>
          <c:order val="1"/>
          <c:tx>
            <c:strRef>
              <c:f>'[CEDEAO PAIS POR PAIS VPT 2020.xlsx]Mali Estatisticas'!$A$15</c:f>
              <c:strCache>
                <c:ptCount val="1"/>
                <c:pt idx="0">
                  <c:v>Importação de bens e serviços [ % do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2020.xlsx]Mali Estatisticas'!$B$15:$K$15</c:f>
              <c:numCache>
                <c:formatCode>0.00%</c:formatCode>
                <c:ptCount val="10"/>
                <c:pt idx="0">
                  <c:v>0.2883</c:v>
                </c:pt>
                <c:pt idx="1">
                  <c:v>0.35149999999999998</c:v>
                </c:pt>
                <c:pt idx="2">
                  <c:v>0.31190000000000001</c:v>
                </c:pt>
                <c:pt idx="3">
                  <c:v>0.31780000000000003</c:v>
                </c:pt>
                <c:pt idx="4">
                  <c:v>0.39910000000000001</c:v>
                </c:pt>
                <c:pt idx="5">
                  <c:v>0.38080000000000003</c:v>
                </c:pt>
                <c:pt idx="6">
                  <c:v>0.39600000000000002</c:v>
                </c:pt>
                <c:pt idx="7">
                  <c:v>0.40339999999999998</c:v>
                </c:pt>
                <c:pt idx="8">
                  <c:v>0.35830000000000001</c:v>
                </c:pt>
                <c:pt idx="9">
                  <c:v>0.34050000000000002</c:v>
                </c:pt>
              </c:numCache>
            </c:numRef>
          </c:val>
          <c:extLst xmlns:c16r2="http://schemas.microsoft.com/office/drawing/2015/06/chart">
            <c:ext xmlns:c16="http://schemas.microsoft.com/office/drawing/2014/chart" uri="{C3380CC4-5D6E-409C-BE32-E72D297353CC}">
              <c16:uniqueId val="{00000001-541F-42F2-938E-098A620CCE67}"/>
            </c:ext>
          </c:extLst>
        </c:ser>
        <c:dLbls>
          <c:showLegendKey val="0"/>
          <c:showVal val="1"/>
          <c:showCatName val="0"/>
          <c:showSerName val="0"/>
          <c:showPercent val="0"/>
          <c:showBubbleSize val="0"/>
        </c:dLbls>
        <c:gapWidth val="219"/>
        <c:overlap val="-27"/>
        <c:axId val="224769536"/>
        <c:axId val="214218368"/>
      </c:barChart>
      <c:catAx>
        <c:axId val="22476953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14218368"/>
        <c:crosses val="autoZero"/>
        <c:auto val="1"/>
        <c:lblAlgn val="ctr"/>
        <c:lblOffset val="100"/>
        <c:noMultiLvlLbl val="0"/>
      </c:catAx>
      <c:valAx>
        <c:axId val="21421836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24769536"/>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noFill/>
      <a:round/>
    </a:ln>
    <a:effectLst/>
  </c:spPr>
  <c:txPr>
    <a:bodyPr/>
    <a:lstStyle/>
    <a:p>
      <a:pPr>
        <a:defRPr lang="pt-PT"/>
      </a:pPr>
      <a:endParaRPr lang="pt-PT"/>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'[CEDEAO PAIS POR PAIS VPT 2020.xlsx]Niger Estatisticas'!$A$7</c:f>
              <c:strCache>
                <c:ptCount val="1"/>
                <c:pt idx="0">
                  <c:v>Exportação de bens e serviços [ Constante ]</c:v>
                </c:pt>
              </c:strCache>
            </c:strRef>
          </c:tx>
          <c:spPr>
            <a:solidFill>
              <a:schemeClr val="accent1"/>
            </a:solidFill>
            <a:ln>
              <a:noFill/>
            </a:ln>
            <a:effectLst/>
          </c:spPr>
          <c:invertIfNegative val="0"/>
          <c:cat>
            <c:numRef>
              <c:f>'[CEDEAO PAIS POR PAIS VPT 2020.xlsx]Niger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 Estatisticas'!$B$7:$K$7</c:f>
              <c:numCache>
                <c:formatCode>"$"#,##0_);[Red]\("$"#,##0\)</c:formatCode>
                <c:ptCount val="10"/>
                <c:pt idx="0">
                  <c:v>1060247091</c:v>
                </c:pt>
                <c:pt idx="1">
                  <c:v>1269427008</c:v>
                </c:pt>
                <c:pt idx="2">
                  <c:v>1257937095</c:v>
                </c:pt>
                <c:pt idx="3">
                  <c:v>1496136152</c:v>
                </c:pt>
                <c:pt idx="4">
                  <c:v>1629811181</c:v>
                </c:pt>
                <c:pt idx="5">
                  <c:v>1621627140</c:v>
                </c:pt>
                <c:pt idx="6">
                  <c:v>1475286293</c:v>
                </c:pt>
                <c:pt idx="7">
                  <c:v>1369464879</c:v>
                </c:pt>
                <c:pt idx="8">
                  <c:v>1466620901</c:v>
                </c:pt>
                <c:pt idx="9">
                  <c:v>1504753044</c:v>
                </c:pt>
              </c:numCache>
            </c:numRef>
          </c:val>
          <c:extLst xmlns:c16r2="http://schemas.microsoft.com/office/drawing/2015/06/chart">
            <c:ext xmlns:c16="http://schemas.microsoft.com/office/drawing/2014/chart" uri="{C3380CC4-5D6E-409C-BE32-E72D297353CC}">
              <c16:uniqueId val="{00000000-26C3-4B40-808F-C26042A1E2DF}"/>
            </c:ext>
          </c:extLst>
        </c:ser>
        <c:ser>
          <c:idx val="1"/>
          <c:order val="1"/>
          <c:tx>
            <c:strRef>
              <c:f>'[CEDEAO PAIS POR PAIS VPT 2020.xlsx]Niger Estatisticas'!$A$8</c:f>
              <c:strCache>
                <c:ptCount val="1"/>
                <c:pt idx="0">
                  <c:v>Exportação de bens e serviços [ Corrente ]</c:v>
                </c:pt>
              </c:strCache>
            </c:strRef>
          </c:tx>
          <c:spPr>
            <a:solidFill>
              <a:schemeClr val="accent2"/>
            </a:solidFill>
            <a:ln>
              <a:noFill/>
            </a:ln>
            <a:effectLst/>
          </c:spPr>
          <c:invertIfNegative val="0"/>
          <c:cat>
            <c:numRef>
              <c:f>'[CEDEAO PAIS POR PAIS VPT 2020.xlsx]Niger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 Estatisticas'!$B$8:$K$8</c:f>
              <c:numCache>
                <c:formatCode>"$"#,##0_);[Red]\("$"#,##0\)</c:formatCode>
                <c:ptCount val="10"/>
                <c:pt idx="0">
                  <c:v>1096776844</c:v>
                </c:pt>
                <c:pt idx="1">
                  <c:v>1269427008</c:v>
                </c:pt>
                <c:pt idx="2">
                  <c:v>1339668181</c:v>
                </c:pt>
                <c:pt idx="3">
                  <c:v>1517797978</c:v>
                </c:pt>
                <c:pt idx="4">
                  <c:v>1735679297</c:v>
                </c:pt>
                <c:pt idx="5">
                  <c:v>1729870655</c:v>
                </c:pt>
                <c:pt idx="6">
                  <c:v>1318932807</c:v>
                </c:pt>
                <c:pt idx="7">
                  <c:v>1292849024</c:v>
                </c:pt>
                <c:pt idx="8">
                  <c:v>1349803749</c:v>
                </c:pt>
                <c:pt idx="9">
                  <c:v>1462410478</c:v>
                </c:pt>
              </c:numCache>
            </c:numRef>
          </c:val>
          <c:extLst xmlns:c16r2="http://schemas.microsoft.com/office/drawing/2015/06/chart">
            <c:ext xmlns:c16="http://schemas.microsoft.com/office/drawing/2014/chart" uri="{C3380CC4-5D6E-409C-BE32-E72D297353CC}">
              <c16:uniqueId val="{00000001-26C3-4B40-808F-C26042A1E2DF}"/>
            </c:ext>
          </c:extLst>
        </c:ser>
        <c:ser>
          <c:idx val="2"/>
          <c:order val="2"/>
          <c:tx>
            <c:strRef>
              <c:f>'[CEDEAO PAIS POR PAIS VPT 2020.xlsx]Niger Estatisticas'!$A$9</c:f>
              <c:strCache>
                <c:ptCount val="1"/>
                <c:pt idx="0">
                  <c:v>Importações de bens e serviços [ Constante ]</c:v>
                </c:pt>
              </c:strCache>
            </c:strRef>
          </c:tx>
          <c:spPr>
            <a:solidFill>
              <a:srgbClr val="FFC000"/>
            </a:solidFill>
            <a:ln>
              <a:noFill/>
            </a:ln>
            <a:effectLst/>
          </c:spPr>
          <c:invertIfNegative val="0"/>
          <c:cat>
            <c:numRef>
              <c:f>'[CEDEAO PAIS POR PAIS VPT 2020.xlsx]Niger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 Estatisticas'!$B$9:$K$9</c:f>
              <c:numCache>
                <c:formatCode>"$"#,##0_);[Red]\("$"#,##0\)</c:formatCode>
                <c:ptCount val="10"/>
                <c:pt idx="0">
                  <c:v>2517760638</c:v>
                </c:pt>
                <c:pt idx="1">
                  <c:v>2807366383</c:v>
                </c:pt>
                <c:pt idx="2">
                  <c:v>2895188828</c:v>
                </c:pt>
                <c:pt idx="3">
                  <c:v>2770623080</c:v>
                </c:pt>
                <c:pt idx="4">
                  <c:v>2928065688</c:v>
                </c:pt>
                <c:pt idx="5">
                  <c:v>3074095272</c:v>
                </c:pt>
                <c:pt idx="6">
                  <c:v>3300570091</c:v>
                </c:pt>
                <c:pt idx="7">
                  <c:v>2820867478</c:v>
                </c:pt>
                <c:pt idx="8">
                  <c:v>2880746527</c:v>
                </c:pt>
                <c:pt idx="9">
                  <c:v>3106020906</c:v>
                </c:pt>
              </c:numCache>
            </c:numRef>
          </c:val>
          <c:extLst xmlns:c16r2="http://schemas.microsoft.com/office/drawing/2015/06/chart">
            <c:ext xmlns:c16="http://schemas.microsoft.com/office/drawing/2014/chart" uri="{C3380CC4-5D6E-409C-BE32-E72D297353CC}">
              <c16:uniqueId val="{00000002-26C3-4B40-808F-C26042A1E2DF}"/>
            </c:ext>
          </c:extLst>
        </c:ser>
        <c:ser>
          <c:idx val="3"/>
          <c:order val="3"/>
          <c:tx>
            <c:strRef>
              <c:f>'[CEDEAO PAIS POR PAIS VPT 2020.xlsx]Niger Estatisticas'!$A$10</c:f>
              <c:strCache>
                <c:ptCount val="1"/>
                <c:pt idx="0">
                  <c:v>Importações de bens e serviços [ Corrente ]</c:v>
                </c:pt>
              </c:strCache>
            </c:strRef>
          </c:tx>
          <c:spPr>
            <a:solidFill>
              <a:srgbClr val="7030A0"/>
            </a:solidFill>
            <a:ln>
              <a:noFill/>
            </a:ln>
            <a:effectLst/>
          </c:spPr>
          <c:invertIfNegative val="0"/>
          <c:cat>
            <c:numRef>
              <c:f>'[CEDEAO PAIS POR PAIS VPT 2020.xlsx]Niger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 Estatisticas'!$B$10:$K$10</c:f>
              <c:numCache>
                <c:formatCode>"$"#,##0_);[Red]\("$"#,##0\)</c:formatCode>
                <c:ptCount val="10"/>
                <c:pt idx="0">
                  <c:v>2528900140</c:v>
                </c:pt>
                <c:pt idx="1">
                  <c:v>2807366383</c:v>
                </c:pt>
                <c:pt idx="2">
                  <c:v>3062739620</c:v>
                </c:pt>
                <c:pt idx="3">
                  <c:v>2732810854</c:v>
                </c:pt>
                <c:pt idx="4">
                  <c:v>2996692575</c:v>
                </c:pt>
                <c:pt idx="5">
                  <c:v>3232319165</c:v>
                </c:pt>
                <c:pt idx="6">
                  <c:v>2948431024</c:v>
                </c:pt>
                <c:pt idx="7">
                  <c:v>2373906787</c:v>
                </c:pt>
                <c:pt idx="8">
                  <c:v>2676556187</c:v>
                </c:pt>
                <c:pt idx="9">
                  <c:v>3069418338</c:v>
                </c:pt>
              </c:numCache>
            </c:numRef>
          </c:val>
          <c:extLst xmlns:c16r2="http://schemas.microsoft.com/office/drawing/2015/06/chart">
            <c:ext xmlns:c16="http://schemas.microsoft.com/office/drawing/2014/chart" uri="{C3380CC4-5D6E-409C-BE32-E72D297353CC}">
              <c16:uniqueId val="{00000003-26C3-4B40-808F-C26042A1E2DF}"/>
            </c:ext>
          </c:extLst>
        </c:ser>
        <c:ser>
          <c:idx val="4"/>
          <c:order val="4"/>
          <c:tx>
            <c:strRef>
              <c:f>'[CEDEAO PAIS POR PAIS VPT 2020.xlsx]Niger Estatisticas'!$A$11</c:f>
              <c:strCache>
                <c:ptCount val="1"/>
                <c:pt idx="0">
                  <c:v>Balança comercial [ incluindo serviços a preços contante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'[CEDEAO PAIS POR PAIS VPT 2020.xlsx]Niger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 Estatisticas'!$B$11:$K$11</c:f>
              <c:numCache>
                <c:formatCode>"$"#,##0_);[Red]\("$"#,##0\)</c:formatCode>
                <c:ptCount val="10"/>
                <c:pt idx="0">
                  <c:v>-1457513547</c:v>
                </c:pt>
                <c:pt idx="1">
                  <c:v>-1537939375</c:v>
                </c:pt>
                <c:pt idx="2">
                  <c:v>-1637251733</c:v>
                </c:pt>
                <c:pt idx="3">
                  <c:v>-1274486928</c:v>
                </c:pt>
                <c:pt idx="4">
                  <c:v>-1298254507</c:v>
                </c:pt>
                <c:pt idx="5">
                  <c:v>-1452468132</c:v>
                </c:pt>
                <c:pt idx="6">
                  <c:v>-1825283798</c:v>
                </c:pt>
                <c:pt idx="7">
                  <c:v>-1451402599</c:v>
                </c:pt>
                <c:pt idx="8">
                  <c:v>-1414125626</c:v>
                </c:pt>
                <c:pt idx="9">
                  <c:v>-1601267862</c:v>
                </c:pt>
              </c:numCache>
            </c:numRef>
          </c:val>
          <c:extLst xmlns:c16r2="http://schemas.microsoft.com/office/drawing/2015/06/chart">
            <c:ext xmlns:c16="http://schemas.microsoft.com/office/drawing/2014/chart" uri="{C3380CC4-5D6E-409C-BE32-E72D297353CC}">
              <c16:uniqueId val="{0000000E-26C3-4B40-808F-C26042A1E2DF}"/>
            </c:ext>
          </c:extLst>
        </c:ser>
        <c:ser>
          <c:idx val="5"/>
          <c:order val="5"/>
          <c:tx>
            <c:strRef>
              <c:f>'[CEDEAO PAIS POR PAIS VPT 2020.xlsx]Niger Estatisticas'!$A$12</c:f>
              <c:strCache>
                <c:ptCount val="1"/>
                <c:pt idx="0">
                  <c:v>Balança comercial [ incluindo serviços a preços corrente ]</c:v>
                </c:pt>
              </c:strCache>
            </c:strRef>
          </c:tx>
          <c:spPr>
            <a:gradFill>
              <a:gsLst>
                <a:gs pos="0">
                  <a:srgbClr val="9EE256"/>
                </a:gs>
                <a:gs pos="100000">
                  <a:srgbClr val="52762D"/>
                </a:gs>
              </a:gsLst>
              <a:lin scaled="0"/>
            </a:gra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'[CEDEAO PAIS POR PAIS VPT 2020.xlsx]Niger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 Estatisticas'!$B$12:$K$12</c:f>
              <c:numCache>
                <c:formatCode>"$"#,##0_);[Red]\("$"#,##0\)</c:formatCode>
                <c:ptCount val="10"/>
                <c:pt idx="0">
                  <c:v>-1432123296</c:v>
                </c:pt>
                <c:pt idx="1">
                  <c:v>-1537939375</c:v>
                </c:pt>
                <c:pt idx="2">
                  <c:v>-1723071439</c:v>
                </c:pt>
                <c:pt idx="3">
                  <c:v>-1215012876</c:v>
                </c:pt>
                <c:pt idx="4">
                  <c:v>-1261013278</c:v>
                </c:pt>
                <c:pt idx="5">
                  <c:v>-1502448510</c:v>
                </c:pt>
                <c:pt idx="6">
                  <c:v>-1629498217</c:v>
                </c:pt>
                <c:pt idx="7">
                  <c:v>-1081057763</c:v>
                </c:pt>
                <c:pt idx="8">
                  <c:v>-1326752438</c:v>
                </c:pt>
                <c:pt idx="9">
                  <c:v>-1607007860</c:v>
                </c:pt>
              </c:numCache>
            </c:numRef>
          </c:val>
          <c:extLst xmlns:c16r2="http://schemas.microsoft.com/office/drawing/2015/06/chart">
            <c:ext xmlns:c16="http://schemas.microsoft.com/office/drawing/2014/chart" uri="{C3380CC4-5D6E-409C-BE32-E72D297353CC}">
              <c16:uniqueId val="{00000019-26C3-4B40-808F-C26042A1E2DF}"/>
            </c:ext>
          </c:extLst>
        </c:ser>
        <c:ser>
          <c:idx val="6"/>
          <c:order val="6"/>
          <c:tx>
            <c:strRef>
              <c:f>'[CEDEAO PAIS POR PAIS VPT 2020.xlsx]Niger Estatisticas'!$A$13</c:f>
              <c:strCache>
                <c:ptCount val="1"/>
                <c:pt idx="0">
                  <c:v>Investimentos estrangeiros directos [ entradas líquidas ]</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0"/>
              </c:ext>
            </c:extLst>
          </c:dLbls>
          <c:cat>
            <c:numRef>
              <c:f>'[CEDEAO PAIS POR PAIS VPT 2020.xlsx]Niger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 Estatisticas'!$B$13:$K$13</c:f>
              <c:numCache>
                <c:formatCode>"$"#,##0_);[Red]\("$"#,##0\)</c:formatCode>
                <c:ptCount val="10"/>
                <c:pt idx="0">
                  <c:v>633819197</c:v>
                </c:pt>
                <c:pt idx="1">
                  <c:v>796636158</c:v>
                </c:pt>
                <c:pt idx="2">
                  <c:v>1067186136</c:v>
                </c:pt>
                <c:pt idx="3">
                  <c:v>841227437</c:v>
                </c:pt>
                <c:pt idx="4">
                  <c:v>719338470</c:v>
                </c:pt>
                <c:pt idx="5">
                  <c:v>822967023</c:v>
                </c:pt>
                <c:pt idx="6">
                  <c:v>529476871</c:v>
                </c:pt>
                <c:pt idx="7">
                  <c:v>301332481</c:v>
                </c:pt>
                <c:pt idx="8">
                  <c:v>338710710</c:v>
                </c:pt>
                <c:pt idx="9">
                  <c:v>466042273</c:v>
                </c:pt>
              </c:numCache>
            </c:numRef>
          </c:val>
          <c:extLst xmlns:c16r2="http://schemas.microsoft.com/office/drawing/2015/06/chart">
            <c:ext xmlns:c16="http://schemas.microsoft.com/office/drawing/2014/chart" uri="{C3380CC4-5D6E-409C-BE32-E72D297353CC}">
              <c16:uniqueId val="{0000001D-26C3-4B40-808F-C26042A1E2DF}"/>
            </c:ext>
          </c:extLst>
        </c:ser>
        <c:dLbls>
          <c:showLegendKey val="0"/>
          <c:showVal val="0"/>
          <c:showCatName val="0"/>
          <c:showSerName val="0"/>
          <c:showPercent val="0"/>
          <c:showBubbleSize val="0"/>
        </c:dLbls>
        <c:gapWidth val="150"/>
        <c:axId val="225645568"/>
        <c:axId val="215532672"/>
      </c:barChart>
      <c:dateAx>
        <c:axId val="225645568"/>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INDICADORES ECONÓMICOS D</a:t>
                </a:r>
                <a:r>
                  <a:rPr lang="en-US" altLang="en-US"/>
                  <a:t>O NÍGER</a:t>
                </a: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15532672"/>
        <c:crosses val="autoZero"/>
        <c:auto val="0"/>
        <c:lblOffset val="100"/>
        <c:baseTimeUnit val="days"/>
      </c:dateAx>
      <c:valAx>
        <c:axId val="21553267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000" b="0" i="0" u="none" strike="noStrike" kern="1200" baseline="0">
                    <a:solidFill>
                      <a:srgbClr val="00B0F0"/>
                    </a:solidFill>
                    <a:latin typeface="+mn-lt"/>
                    <a:ea typeface="+mn-ea"/>
                    <a:cs typeface="+mn-cs"/>
                  </a:defRPr>
                </a:pPr>
                <a:r>
                  <a:rPr lang="en-US">
                    <a:solidFill>
                      <a:srgbClr val="00B0F0"/>
                    </a:solidFill>
                  </a:rPr>
                  <a:t>VALORES</a:t>
                </a:r>
              </a:p>
            </c:rich>
          </c:tx>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25645568"/>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b="0" i="1" baseline="0">
                <a:effectLst/>
                <a:latin typeface="Arial Narrow" panose="020B0606020202030204" pitchFamily="34" charset="0"/>
              </a:rPr>
              <a:t>As importações de bens do Níger</a:t>
            </a:r>
            <a:endParaRPr lang="pt-PT" sz="1200">
              <a:effectLst/>
              <a:latin typeface="Arial Narrow" panose="020B0606020202030204" pitchFamily="34" charset="0"/>
            </a:endParaRPr>
          </a:p>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a:solidFill>
                  <a:srgbClr val="00B0F0"/>
                </a:solidFill>
                <a:latin typeface="Arial Narrow" panose="020B0606020202030204" pitchFamily="34" charset="0"/>
              </a:rPr>
              <a:t>2015</a:t>
            </a:r>
          </a:p>
        </c:rich>
      </c:tx>
      <c:layout>
        <c:manualLayout>
          <c:xMode val="edge"/>
          <c:yMode val="edge"/>
          <c:x val="0.72367105521444597"/>
          <c:y val="4.2559228259327602E-3"/>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2E63-4ADC-B1F2-AB89A3EE6785}"/>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2E63-4ADC-B1F2-AB89A3EE6785}"/>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2E63-4ADC-B1F2-AB89A3EE6785}"/>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2E63-4ADC-B1F2-AB89A3EE6785}"/>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2E63-4ADC-B1F2-AB89A3EE6785}"/>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2E63-4ADC-B1F2-AB89A3EE6785}"/>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2E63-4ADC-B1F2-AB89A3EE6785}"/>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2E63-4ADC-B1F2-AB89A3EE6785}"/>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2E63-4ADC-B1F2-AB89A3EE6785}"/>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2E63-4ADC-B1F2-AB89A3EE6785}"/>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2E63-4ADC-B1F2-AB89A3EE6785}"/>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2E63-4ADC-B1F2-AB89A3EE6785}"/>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2E63-4ADC-B1F2-AB89A3EE6785}"/>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2E63-4ADC-B1F2-AB89A3EE6785}"/>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2E63-4ADC-B1F2-AB89A3EE6785}"/>
              </c:ext>
            </c:extLst>
          </c:dPt>
          <c:dPt>
            <c:idx val="15"/>
            <c:bubble3D val="0"/>
            <c:spPr>
              <a:solidFill>
                <a:srgbClr val="416D12"/>
              </a:solidFill>
              <a:ln>
                <a:noFill/>
              </a:ln>
              <a:effectLst/>
            </c:spPr>
            <c:extLst xmlns:c16r2="http://schemas.microsoft.com/office/drawing/2015/06/chart">
              <c:ext xmlns:c16="http://schemas.microsoft.com/office/drawing/2014/chart" uri="{C3380CC4-5D6E-409C-BE32-E72D297353CC}">
                <c16:uniqueId val="{0000001F-2E63-4ADC-B1F2-AB89A3EE6785}"/>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2E63-4ADC-B1F2-AB89A3EE6785}"/>
              </c:ext>
            </c:extLst>
          </c:dPt>
          <c:dLbls>
            <c:dLbl>
              <c:idx val="3"/>
              <c:layout>
                <c:manualLayout>
                  <c:x val="2.7127003699136901E-2"/>
                  <c:y val="4.25592282593275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2E63-4ADC-B1F2-AB89A3EE6785}"/>
                </c:ext>
              </c:extLst>
            </c:dLbl>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2E63-4ADC-B1F2-AB89A3EE6785}"/>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2E63-4ADC-B1F2-AB89A3EE6785}"/>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2E63-4ADC-B1F2-AB89A3EE6785}"/>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2E63-4ADC-B1F2-AB89A3EE6785}"/>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2E63-4ADC-B1F2-AB89A3EE6785}"/>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2E63-4ADC-B1F2-AB89A3EE6785}"/>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2E63-4ADC-B1F2-AB89A3EE6785}"/>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2E63-4ADC-B1F2-AB89A3EE6785}"/>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'Niger Estatisticas'!$A$115:$A$131</c:f>
              <c:strCache>
                <c:ptCount val="17"/>
                <c:pt idx="0">
                  <c:v>Produtos agrícolas</c:v>
                </c:pt>
                <c:pt idx="1">
                  <c:v>Apenas alimentos</c:v>
                </c:pt>
                <c:pt idx="2">
                  <c:v>Petróleo e produtos de mineração</c:v>
                </c:pt>
                <c:pt idx="3">
                  <c:v>Apenas petróleos</c:v>
                </c:pt>
                <c:pt idx="4">
                  <c:v>Produtos manufaturados</c:v>
                </c:pt>
                <c:pt idx="5">
                  <c:v>Ferro e aço</c:v>
                </c:pt>
                <c:pt idx="6">
                  <c:v>Produtos química e farmacêuticos</c:v>
                </c:pt>
                <c:pt idx="7">
                  <c:v>Produtos farmacêuticos</c:v>
                </c:pt>
                <c:pt idx="8">
                  <c:v>Máquinas e equipamentos de transporte</c:v>
                </c:pt>
                <c:pt idx="9">
                  <c:v>Equipamentos de escritório e telecomunicações</c:v>
                </c:pt>
                <c:pt idx="10">
                  <c:v>Informática e equipamento de escritório</c:v>
                </c:pt>
                <c:pt idx="11">
                  <c:v>Equipamento de telecomunicação</c:v>
                </c:pt>
                <c:pt idx="12">
                  <c:v>Circuits intégrés et composantes électroniques</c:v>
                </c:pt>
                <c:pt idx="13">
                  <c:v>Equipamento de transporte</c:v>
                </c:pt>
                <c:pt idx="14">
                  <c:v>Automóveis e peças</c:v>
                </c:pt>
                <c:pt idx="15">
                  <c:v>Têxteis</c:v>
                </c:pt>
                <c:pt idx="16">
                  <c:v>Vestuários</c:v>
                </c:pt>
              </c:strCache>
            </c:strRef>
          </c:cat>
          <c:val>
            <c:numRef>
              <c:f>'Niger Estatisticas'!$B$115:$B$131</c:f>
              <c:numCache>
                <c:formatCode>"$"#,##0</c:formatCode>
                <c:ptCount val="17"/>
                <c:pt idx="0">
                  <c:v>541076759</c:v>
                </c:pt>
                <c:pt idx="1">
                  <c:v>515917296</c:v>
                </c:pt>
                <c:pt idx="2">
                  <c:v>119135190</c:v>
                </c:pt>
                <c:pt idx="3">
                  <c:v>111969597</c:v>
                </c:pt>
                <c:pt idx="4">
                  <c:v>1326005434</c:v>
                </c:pt>
                <c:pt idx="5">
                  <c:v>82975921</c:v>
                </c:pt>
                <c:pt idx="6">
                  <c:v>141072441</c:v>
                </c:pt>
                <c:pt idx="7">
                  <c:v>53328757</c:v>
                </c:pt>
                <c:pt idx="8">
                  <c:v>762428989</c:v>
                </c:pt>
                <c:pt idx="9">
                  <c:v>90043980</c:v>
                </c:pt>
                <c:pt idx="10">
                  <c:v>32838196</c:v>
                </c:pt>
                <c:pt idx="11">
                  <c:v>52271184</c:v>
                </c:pt>
                <c:pt idx="12">
                  <c:v>4934600</c:v>
                </c:pt>
                <c:pt idx="13">
                  <c:v>383103609</c:v>
                </c:pt>
                <c:pt idx="14" formatCode="&quot;$&quot;#,##0;\-&quot;$&quot;#,##0">
                  <c:v>166307075</c:v>
                </c:pt>
                <c:pt idx="15">
                  <c:v>49346113</c:v>
                </c:pt>
                <c:pt idx="16">
                  <c:v>11669386</c:v>
                </c:pt>
              </c:numCache>
            </c:numRef>
          </c:val>
          <c:extLst xmlns:c16r2="http://schemas.microsoft.com/office/drawing/2015/06/chart">
            <c:ext xmlns:c16="http://schemas.microsoft.com/office/drawing/2014/chart" uri="{C3380CC4-5D6E-409C-BE32-E72D297353CC}">
              <c16:uniqueId val="{00000022-2E63-4ADC-B1F2-AB89A3EE6785}"/>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9727620939140298"/>
          <c:w val="0.99487836107554395"/>
          <c:h val="0.198467867782664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b="0" i="1" baseline="0">
                <a:effectLst/>
                <a:latin typeface="Arial Narrow" panose="020B0606020202030204" pitchFamily="34" charset="0"/>
              </a:rPr>
              <a:t>As exportações de bens do Níger</a:t>
            </a:r>
            <a:endParaRPr lang="pt-PT" sz="1200">
              <a:effectLst/>
              <a:latin typeface="Arial Narrow" panose="020B0606020202030204" pitchFamily="34" charset="0"/>
            </a:endParaRPr>
          </a:p>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i="1">
                <a:solidFill>
                  <a:srgbClr val="00B0F0"/>
                </a:solidFill>
                <a:latin typeface="Arial Narrow" panose="020B0606020202030204" pitchFamily="34" charset="0"/>
              </a:rPr>
              <a:t>2015</a:t>
            </a:r>
          </a:p>
        </c:rich>
      </c:tx>
      <c:layout>
        <c:manualLayout>
          <c:xMode val="edge"/>
          <c:yMode val="edge"/>
          <c:x val="0.77270479643975598"/>
          <c:y val="1.65657318828152E-2"/>
        </c:manualLayout>
      </c:layout>
      <c:overlay val="0"/>
      <c:spPr>
        <a:noFill/>
        <a:ln>
          <a:noFill/>
        </a:ln>
        <a:effectLst/>
      </c:spPr>
    </c:title>
    <c:autoTitleDeleted val="0"/>
    <c:plotArea>
      <c:layout>
        <c:manualLayout>
          <c:layoutTarget val="inner"/>
          <c:xMode val="edge"/>
          <c:yMode val="edge"/>
          <c:x val="0.21180149404401372"/>
          <c:y val="0.26703756098188236"/>
          <c:w val="0.45271907934585098"/>
          <c:h val="0.46808184101365902"/>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653E-4710-8F81-F83B483F1767}"/>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653E-4710-8F81-F83B483F1767}"/>
              </c:ext>
            </c:extLst>
          </c:dPt>
          <c:dPt>
            <c:idx val="2"/>
            <c:bubble3D val="0"/>
            <c:spPr>
              <a:solidFill>
                <a:srgbClr val="FFC000"/>
              </a:solidFill>
              <a:ln>
                <a:noFill/>
              </a:ln>
              <a:effectLst/>
            </c:spPr>
            <c:extLst xmlns:c16r2="http://schemas.microsoft.com/office/drawing/2015/06/chart">
              <c:ext xmlns:c16="http://schemas.microsoft.com/office/drawing/2014/chart" uri="{C3380CC4-5D6E-409C-BE32-E72D297353CC}">
                <c16:uniqueId val="{00000005-653E-4710-8F81-F83B483F1767}"/>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653E-4710-8F81-F83B483F1767}"/>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653E-4710-8F81-F83B483F1767}"/>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653E-4710-8F81-F83B483F1767}"/>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653E-4710-8F81-F83B483F1767}"/>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653E-4710-8F81-F83B483F1767}"/>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653E-4710-8F81-F83B483F1767}"/>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653E-4710-8F81-F83B483F1767}"/>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653E-4710-8F81-F83B483F1767}"/>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653E-4710-8F81-F83B483F1767}"/>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653E-4710-8F81-F83B483F1767}"/>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653E-4710-8F81-F83B483F1767}"/>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653E-4710-8F81-F83B483F1767}"/>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653E-4710-8F81-F83B483F1767}"/>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653E-4710-8F81-F83B483F1767}"/>
              </c:ext>
            </c:extLst>
          </c:dPt>
          <c:dLbls>
            <c:dLbl>
              <c:idx val="0"/>
              <c:layout>
                <c:manualLayout>
                  <c:x val="5.6865007417174901E-2"/>
                  <c:y val="3.61262517429331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53E-4710-8F81-F83B483F1767}"/>
                </c:ext>
              </c:extLst>
            </c:dLbl>
            <c:dLbl>
              <c:idx val="1"/>
              <c:layout>
                <c:manualLayout>
                  <c:x val="1.35981539475853E-2"/>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53E-4710-8F81-F83B483F1767}"/>
                </c:ext>
              </c:extLst>
            </c:dLbl>
            <c:dLbl>
              <c:idx val="2"/>
              <c:layout>
                <c:manualLayout>
                  <c:x val="9.8895665073347998E-3"/>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53E-4710-8F81-F83B483F1767}"/>
                </c:ext>
              </c:extLst>
            </c:dLbl>
            <c:dLbl>
              <c:idx val="3"/>
              <c:layout>
                <c:manualLayout>
                  <c:x val="-2.3487720454920102E-2"/>
                  <c:y val="-1.90138167068067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653E-4710-8F81-F83B483F1767}"/>
                </c:ext>
              </c:extLst>
            </c:dLbl>
            <c:dLbl>
              <c:idx val="4"/>
              <c:layout>
                <c:manualLayout>
                  <c:x val="-8.7769902752595996E-2"/>
                  <c:y val="3.04221067308910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653E-4710-8F81-F83B483F1767}"/>
                </c:ext>
              </c:extLst>
            </c:dLbl>
            <c:dLbl>
              <c:idx val="5"/>
              <c:layout>
                <c:manualLayout>
                  <c:x val="-0.111257623207516"/>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653E-4710-8F81-F83B483F1767}"/>
                </c:ext>
              </c:extLst>
            </c:dLbl>
            <c:dLbl>
              <c:idx val="6"/>
              <c:layout>
                <c:manualLayout>
                  <c:x val="-0.17059502225152501"/>
                  <c:y val="-1.9013816706806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653E-4710-8F81-F83B483F1767}"/>
                </c:ext>
              </c:extLst>
            </c:dLbl>
            <c:dLbl>
              <c:idx val="7"/>
              <c:layout>
                <c:manualLayout>
                  <c:x val="-0.15946925993077299"/>
                  <c:y val="-3.4224870072252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653E-4710-8F81-F83B483F1767}"/>
                </c:ext>
              </c:extLst>
            </c:dLbl>
            <c:dLbl>
              <c:idx val="8"/>
              <c:layout>
                <c:manualLayout>
                  <c:x val="-0.156996868303939"/>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653E-4710-8F81-F83B483F1767}"/>
                </c:ext>
              </c:extLst>
            </c:dLbl>
            <c:dLbl>
              <c:idx val="9"/>
              <c:layout>
                <c:manualLayout>
                  <c:x val="-0.128564364595352"/>
                  <c:y val="-9.6970465204715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653E-4710-8F81-F83B483F1767}"/>
                </c:ext>
              </c:extLst>
            </c:dLbl>
            <c:dLbl>
              <c:idx val="10"/>
              <c:layout>
                <c:manualLayout>
                  <c:x val="-4.4503049283006399E-2"/>
                  <c:y val="-0.129293953606287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653E-4710-8F81-F83B483F1767}"/>
                </c:ext>
              </c:extLst>
            </c:dLbl>
            <c:dLbl>
              <c:idx val="11"/>
              <c:layout>
                <c:manualLayout>
                  <c:x val="-0.119910993901434"/>
                  <c:y val="-0.13119533527696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653E-4710-8F81-F83B483F1767}"/>
                </c:ext>
              </c:extLst>
            </c:dLbl>
            <c:dLbl>
              <c:idx val="12"/>
              <c:layout>
                <c:manualLayout>
                  <c:x val="2.2251524641503401E-2"/>
                  <c:y val="-0.136899480289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653E-4710-8F81-F83B483F1767}"/>
                </c:ext>
              </c:extLst>
            </c:dLbl>
            <c:dLbl>
              <c:idx val="13"/>
              <c:layout>
                <c:manualLayout>
                  <c:x val="0.100131860886764"/>
                  <c:y val="-0.133096716947648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653E-4710-8F81-F83B483F1767}"/>
                </c:ext>
              </c:extLst>
            </c:dLbl>
            <c:dLbl>
              <c:idx val="14"/>
              <c:layout>
                <c:manualLayout>
                  <c:x val="0.128564364595352"/>
                  <c:y val="-8.36607935099507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653E-4710-8F81-F83B483F1767}"/>
                </c:ext>
              </c:extLst>
            </c:dLbl>
            <c:dLbl>
              <c:idx val="15"/>
              <c:layout>
                <c:manualLayout>
                  <c:x val="0.14216251854293699"/>
                  <c:y val="-2.85207250602103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653E-4710-8F81-F83B483F1767}"/>
                </c:ext>
              </c:extLst>
            </c:dLbl>
            <c:dLbl>
              <c:idx val="16"/>
              <c:layout>
                <c:manualLayout>
                  <c:x val="0.13227295203560199"/>
                  <c:y val="1.7112435036126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653E-4710-8F81-F83B483F1767}"/>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'Niger Estatisticas'!$A$137:$A$153</c:f>
              <c:strCache>
                <c:ptCount val="17"/>
                <c:pt idx="0">
                  <c:v>Produtos agrícolas</c:v>
                </c:pt>
                <c:pt idx="1">
                  <c:v>Apenas alimentos</c:v>
                </c:pt>
                <c:pt idx="2">
                  <c:v>Petróleo e produtos de mineração</c:v>
                </c:pt>
                <c:pt idx="3">
                  <c:v>Apenas petróleos</c:v>
                </c:pt>
                <c:pt idx="4">
                  <c:v>Produtos manufaturados</c:v>
                </c:pt>
                <c:pt idx="5">
                  <c:v>Ferro e aço</c:v>
                </c:pt>
                <c:pt idx="6">
                  <c:v>Produtos química e farmacêuticos</c:v>
                </c:pt>
                <c:pt idx="7">
                  <c:v>Produtos farmacêuticos</c:v>
                </c:pt>
                <c:pt idx="8">
                  <c:v>Máquinas e equipamentos de transporte</c:v>
                </c:pt>
                <c:pt idx="9">
                  <c:v>Equipamentos de escritório e telecomunicações</c:v>
                </c:pt>
                <c:pt idx="10">
                  <c:v>Informática e equipamento de escritório</c:v>
                </c:pt>
                <c:pt idx="11">
                  <c:v>Equipamento de telecomunicação</c:v>
                </c:pt>
                <c:pt idx="12">
                  <c:v>Circuits intégrés et composantes électroniques</c:v>
                </c:pt>
                <c:pt idx="13">
                  <c:v>Equipamento de transporte</c:v>
                </c:pt>
                <c:pt idx="14">
                  <c:v>Automóveis e peças</c:v>
                </c:pt>
                <c:pt idx="15">
                  <c:v>Têxteis</c:v>
                </c:pt>
                <c:pt idx="16">
                  <c:v>Vestuários</c:v>
                </c:pt>
              </c:strCache>
            </c:strRef>
          </c:cat>
          <c:val>
            <c:numRef>
              <c:f>'Niger Estatisticas'!$B$137:$B$153</c:f>
              <c:numCache>
                <c:formatCode>"$"#,##0;\-"$"#,##0</c:formatCode>
                <c:ptCount val="17"/>
                <c:pt idx="0">
                  <c:v>122659601</c:v>
                </c:pt>
                <c:pt idx="1">
                  <c:v>111100263</c:v>
                </c:pt>
                <c:pt idx="2">
                  <c:v>550375948</c:v>
                </c:pt>
                <c:pt idx="3">
                  <c:v>148348623</c:v>
                </c:pt>
                <c:pt idx="4">
                  <c:v>74904090</c:v>
                </c:pt>
                <c:pt idx="5">
                  <c:v>321359</c:v>
                </c:pt>
                <c:pt idx="6">
                  <c:v>2492164</c:v>
                </c:pt>
                <c:pt idx="7">
                  <c:v>457113</c:v>
                </c:pt>
                <c:pt idx="8">
                  <c:v>56575379</c:v>
                </c:pt>
                <c:pt idx="9">
                  <c:v>2016261</c:v>
                </c:pt>
                <c:pt idx="10">
                  <c:v>40721</c:v>
                </c:pt>
                <c:pt idx="11">
                  <c:v>1938208</c:v>
                </c:pt>
                <c:pt idx="12">
                  <c:v>37332</c:v>
                </c:pt>
                <c:pt idx="13">
                  <c:v>49578983</c:v>
                </c:pt>
                <c:pt idx="14">
                  <c:v>36959300</c:v>
                </c:pt>
                <c:pt idx="15">
                  <c:v>11311876</c:v>
                </c:pt>
                <c:pt idx="16">
                  <c:v>201613</c:v>
                </c:pt>
              </c:numCache>
            </c:numRef>
          </c:val>
          <c:extLst xmlns:c16r2="http://schemas.microsoft.com/office/drawing/2015/06/chart">
            <c:ext xmlns:c16="http://schemas.microsoft.com/office/drawing/2014/chart" uri="{C3380CC4-5D6E-409C-BE32-E72D297353CC}">
              <c16:uniqueId val="{00000022-653E-4710-8F81-F83B483F1767}"/>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5561473978344399"/>
          <c:y val="6.41025641025641E-3"/>
        </c:manualLayout>
      </c:layout>
      <c:overlay val="0"/>
      <c:spPr>
        <a:noFill/>
        <a:ln>
          <a:noFill/>
        </a:ln>
        <a:effectLst/>
      </c:spPr>
      <c:txPr>
        <a:bodyPr rot="0" spcFirstLastPara="0" vertOverflow="ellipsis" vert="horz" wrap="square" anchor="ctr" anchorCtr="1"/>
        <a:lstStyle/>
        <a:p>
          <a:pPr>
            <a:defRPr lang="pt-PT" sz="1400" b="0" i="0" u="none" strike="noStrike" kern="1200" spc="0" baseline="0">
              <a:solidFill>
                <a:srgbClr val="00B0F0"/>
              </a:solidFill>
              <a:latin typeface="+mn-lt"/>
              <a:ea typeface="+mn-ea"/>
              <a:cs typeface="+mn-cs"/>
            </a:defRPr>
          </a:pPr>
          <a:endParaRPr lang="pt-PT"/>
        </a:p>
      </c:txPr>
    </c:title>
    <c:autoTitleDeleted val="0"/>
    <c:plotArea>
      <c:layout/>
      <c:lineChart>
        <c:grouping val="standard"/>
        <c:varyColors val="0"/>
        <c:ser>
          <c:idx val="0"/>
          <c:order val="0"/>
          <c:tx>
            <c:strRef>
              <c:f>'[CEDEAO PAIS POR PAIS VPT 2020.xlsx]Niger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11334264757248E-2"/>
                  <c:y val="-7.6923076923076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E404-4A8F-9632-1D54A4759D74}"/>
                </c:ext>
              </c:extLst>
            </c:dLbl>
            <c:dLbl>
              <c:idx val="1"/>
              <c:layout>
                <c:manualLayout>
                  <c:x val="9.1687041564792199E-3"/>
                  <c:y val="-9.9358974358974395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E404-4A8F-9632-1D54A4759D74}"/>
                </c:ext>
              </c:extLst>
            </c:dLbl>
            <c:dLbl>
              <c:idx val="3"/>
              <c:layout>
                <c:manualLayout>
                  <c:x val="3.3400279427174301E-2"/>
                  <c:y val="-3.2051282051282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E404-4A8F-9632-1D54A4759D74}"/>
                </c:ext>
              </c:extLst>
            </c:dLbl>
            <c:dLbl>
              <c:idx val="5"/>
              <c:layout>
                <c:manualLayout>
                  <c:x val="3.2090464547677298E-2"/>
                  <c:y val="3.2051282051282501E-3"/>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E404-4A8F-9632-1D54A4759D74}"/>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E404-4A8F-9632-1D54A4759D74}"/>
                </c:ext>
              </c:extLst>
            </c:dLbl>
            <c:dLbl>
              <c:idx val="9"/>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E404-4A8F-9632-1D54A4759D74}"/>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 Estatisticas'!$B$91:$K$91</c:f>
              <c:numCache>
                <c:formatCode>"$"#,##0;\-"$"#,##0</c:formatCode>
                <c:ptCount val="10"/>
                <c:pt idx="0">
                  <c:v>633819197</c:v>
                </c:pt>
                <c:pt idx="1">
                  <c:v>796636158</c:v>
                </c:pt>
                <c:pt idx="2">
                  <c:v>1067186136</c:v>
                </c:pt>
                <c:pt idx="3">
                  <c:v>841227437</c:v>
                </c:pt>
                <c:pt idx="4">
                  <c:v>719338470</c:v>
                </c:pt>
                <c:pt idx="5">
                  <c:v>822967023</c:v>
                </c:pt>
                <c:pt idx="6">
                  <c:v>529476871</c:v>
                </c:pt>
                <c:pt idx="7">
                  <c:v>301332481</c:v>
                </c:pt>
                <c:pt idx="8">
                  <c:v>338710710</c:v>
                </c:pt>
                <c:pt idx="9">
                  <c:v>466042273</c:v>
                </c:pt>
              </c:numCache>
            </c:numRef>
          </c:val>
          <c:smooth val="0"/>
          <c:extLst xmlns:c16r2="http://schemas.microsoft.com/office/drawing/2015/06/chart">
            <c:ext xmlns:c16="http://schemas.microsoft.com/office/drawing/2014/chart" uri="{C3380CC4-5D6E-409C-BE32-E72D297353CC}">
              <c16:uniqueId val="{00000007-E404-4A8F-9632-1D54A4759D74}"/>
            </c:ext>
          </c:extLst>
        </c:ser>
        <c:dLbls>
          <c:showLegendKey val="0"/>
          <c:showVal val="1"/>
          <c:showCatName val="0"/>
          <c:showSerName val="0"/>
          <c:showPercent val="0"/>
          <c:showBubbleSize val="0"/>
        </c:dLbls>
        <c:marker val="1"/>
        <c:smooth val="0"/>
        <c:axId val="225986048"/>
        <c:axId val="224264768"/>
      </c:lineChart>
      <c:catAx>
        <c:axId val="22598604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24264768"/>
        <c:crosses val="autoZero"/>
        <c:auto val="1"/>
        <c:lblAlgn val="ctr"/>
        <c:lblOffset val="100"/>
        <c:noMultiLvlLbl val="0"/>
      </c:catAx>
      <c:valAx>
        <c:axId val="22426476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2598604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chemeClr val="tx1">
                    <a:lumMod val="65000"/>
                    <a:lumOff val="35000"/>
                  </a:schemeClr>
                </a:solidFill>
                <a:latin typeface="+mn-lt"/>
                <a:ea typeface="+mn-ea"/>
                <a:cs typeface="+mn-cs"/>
              </a:defRPr>
            </a:pPr>
            <a:r>
              <a:rPr lang="en-US">
                <a:solidFill>
                  <a:srgbClr val="00B0F0"/>
                </a:solidFill>
              </a:rPr>
              <a:t>EXPORTAÇÃO E IMPORTAÇÃO EM PERCENTAGEM DO PIB</a:t>
            </a:r>
          </a:p>
        </c:rich>
      </c:tx>
      <c:overlay val="0"/>
      <c:spPr>
        <a:noFill/>
        <a:ln>
          <a:noFill/>
        </a:ln>
        <a:effectLst/>
      </c:spPr>
    </c:title>
    <c:autoTitleDeleted val="0"/>
    <c:plotArea>
      <c:layout/>
      <c:barChart>
        <c:barDir val="col"/>
        <c:grouping val="clustered"/>
        <c:varyColors val="0"/>
        <c:ser>
          <c:idx val="0"/>
          <c:order val="0"/>
          <c:tx>
            <c:strRef>
              <c:f>'[CEDEAO PAIS POR PAIS VPT 2020.xlsx]Niger Estatisticas'!$A$14</c:f>
              <c:strCache>
                <c:ptCount val="1"/>
                <c:pt idx="0">
                  <c:v>Exportação de bens e serviços [ % do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 Estatisticas'!$B$14:$K$14</c:f>
              <c:numCache>
                <c:formatCode>0.00%</c:formatCode>
                <c:ptCount val="10"/>
                <c:pt idx="0">
                  <c:v>0.2041</c:v>
                </c:pt>
                <c:pt idx="1">
                  <c:v>0.222</c:v>
                </c:pt>
                <c:pt idx="2">
                  <c:v>0.20899999999999999</c:v>
                </c:pt>
                <c:pt idx="3">
                  <c:v>0.21859999999999999</c:v>
                </c:pt>
                <c:pt idx="4">
                  <c:v>0.22639999999999999</c:v>
                </c:pt>
                <c:pt idx="5">
                  <c:v>0.2102</c:v>
                </c:pt>
                <c:pt idx="6">
                  <c:v>0.1827</c:v>
                </c:pt>
                <c:pt idx="7">
                  <c:v>0.17169999999999999</c:v>
                </c:pt>
                <c:pt idx="8">
                  <c:v>0.16619999999999999</c:v>
                </c:pt>
                <c:pt idx="9">
                  <c:v>0.23599999999999999</c:v>
                </c:pt>
              </c:numCache>
            </c:numRef>
          </c:val>
          <c:extLst xmlns:c16r2="http://schemas.microsoft.com/office/drawing/2015/06/chart">
            <c:ext xmlns:c16="http://schemas.microsoft.com/office/drawing/2014/chart" uri="{C3380CC4-5D6E-409C-BE32-E72D297353CC}">
              <c16:uniqueId val="{00000000-7446-4D14-B423-BAD9947C7D43}"/>
            </c:ext>
          </c:extLst>
        </c:ser>
        <c:ser>
          <c:idx val="1"/>
          <c:order val="1"/>
          <c:tx>
            <c:strRef>
              <c:f>'[CEDEAO PAIS POR PAIS VPT 2020.xlsx]Niger Estatisticas'!$A$15</c:f>
              <c:strCache>
                <c:ptCount val="1"/>
                <c:pt idx="0">
                  <c:v>Importação de bens e serviços [ % do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 Estatisticas'!$B$15:$K$15</c:f>
              <c:numCache>
                <c:formatCode>0.00%</c:formatCode>
                <c:ptCount val="10"/>
                <c:pt idx="0">
                  <c:v>0.47070000000000001</c:v>
                </c:pt>
                <c:pt idx="1">
                  <c:v>0.4909</c:v>
                </c:pt>
                <c:pt idx="2">
                  <c:v>0.47789999999999999</c:v>
                </c:pt>
                <c:pt idx="3">
                  <c:v>0.39360000000000001</c:v>
                </c:pt>
                <c:pt idx="4">
                  <c:v>0.39079999999999998</c:v>
                </c:pt>
                <c:pt idx="5">
                  <c:v>0.39279999999999998</c:v>
                </c:pt>
                <c:pt idx="6">
                  <c:v>0.40849999999999997</c:v>
                </c:pt>
                <c:pt idx="7">
                  <c:v>0.31530000000000002</c:v>
                </c:pt>
                <c:pt idx="8">
                  <c:v>0.3296</c:v>
                </c:pt>
                <c:pt idx="9">
                  <c:v>0.33040000000000003</c:v>
                </c:pt>
              </c:numCache>
            </c:numRef>
          </c:val>
          <c:extLst xmlns:c16r2="http://schemas.microsoft.com/office/drawing/2015/06/chart">
            <c:ext xmlns:c16="http://schemas.microsoft.com/office/drawing/2014/chart" uri="{C3380CC4-5D6E-409C-BE32-E72D297353CC}">
              <c16:uniqueId val="{00000001-7446-4D14-B423-BAD9947C7D43}"/>
            </c:ext>
          </c:extLst>
        </c:ser>
        <c:dLbls>
          <c:showLegendKey val="0"/>
          <c:showVal val="1"/>
          <c:showCatName val="0"/>
          <c:showSerName val="0"/>
          <c:showPercent val="0"/>
          <c:showBubbleSize val="0"/>
        </c:dLbls>
        <c:gapWidth val="219"/>
        <c:overlap val="-27"/>
        <c:axId val="225986560"/>
        <c:axId val="224266496"/>
      </c:barChart>
      <c:catAx>
        <c:axId val="22598656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24266496"/>
        <c:crosses val="autoZero"/>
        <c:auto val="1"/>
        <c:lblAlgn val="ctr"/>
        <c:lblOffset val="100"/>
        <c:noMultiLvlLbl val="0"/>
      </c:catAx>
      <c:valAx>
        <c:axId val="2242664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25986560"/>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noFill/>
      <a:round/>
    </a:ln>
    <a:effectLst/>
  </c:spPr>
  <c:txPr>
    <a:bodyPr/>
    <a:lstStyle/>
    <a:p>
      <a:pPr>
        <a:defRPr lang="pt-PT"/>
      </a:pPr>
      <a:endParaRPr lang="pt-PT"/>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'[CEDEAO PAIS POR PAIS VPT 2020.xlsx]Nigeria Estatisticas'!$A$7</c:f>
              <c:strCache>
                <c:ptCount val="1"/>
                <c:pt idx="0">
                  <c:v>Exportação de bens e serviços [ Constante ]</c:v>
                </c:pt>
              </c:strCache>
            </c:strRef>
          </c:tx>
          <c:spPr>
            <a:solidFill>
              <a:schemeClr val="accent1"/>
            </a:solidFill>
            <a:ln>
              <a:noFill/>
            </a:ln>
            <a:effectLst/>
          </c:spPr>
          <c:invertIfNegative val="0"/>
          <c:cat>
            <c:numRef>
              <c:f>'[CEDEAO PAIS POR PAIS VPT 2020.xlsx]Nigeria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2020.xlsx]Nigeria Estatisticas'!$B$7:$K$7</c:f>
              <c:numCache>
                <c:formatCode>"$"#,##0_);[Red]\("$"#,##0\)</c:formatCode>
                <c:ptCount val="10"/>
                <c:pt idx="0">
                  <c:v>83664420580</c:v>
                </c:pt>
                <c:pt idx="1">
                  <c:v>93240368002</c:v>
                </c:pt>
                <c:pt idx="2">
                  <c:v>117290000000</c:v>
                </c:pt>
                <c:pt idx="3">
                  <c:v>113080000000</c:v>
                </c:pt>
                <c:pt idx="4">
                  <c:v>88500424923</c:v>
                </c:pt>
                <c:pt idx="5">
                  <c:v>109816000000</c:v>
                </c:pt>
                <c:pt idx="6">
                  <c:v>109968000000</c:v>
                </c:pt>
                <c:pt idx="7">
                  <c:v>122588000000</c:v>
                </c:pt>
                <c:pt idx="8">
                  <c:v>133301000000</c:v>
                </c:pt>
                <c:pt idx="9">
                  <c:v>131421000000</c:v>
                </c:pt>
              </c:numCache>
            </c:numRef>
          </c:val>
          <c:extLst xmlns:c16r2="http://schemas.microsoft.com/office/drawing/2015/06/chart">
            <c:ext xmlns:c16="http://schemas.microsoft.com/office/drawing/2014/chart" uri="{C3380CC4-5D6E-409C-BE32-E72D297353CC}">
              <c16:uniqueId val="{00000000-6540-4D25-B517-BF0015526BFD}"/>
            </c:ext>
          </c:extLst>
        </c:ser>
        <c:ser>
          <c:idx val="1"/>
          <c:order val="1"/>
          <c:tx>
            <c:strRef>
              <c:f>'[CEDEAO PAIS POR PAIS VPT 2020.xlsx]Nigeria Estatisticas'!$A$8</c:f>
              <c:strCache>
                <c:ptCount val="1"/>
                <c:pt idx="0">
                  <c:v>Exportação de bens e serviços [ Corrente ]</c:v>
                </c:pt>
              </c:strCache>
            </c:strRef>
          </c:tx>
          <c:spPr>
            <a:solidFill>
              <a:schemeClr val="accent2"/>
            </a:solidFill>
            <a:ln>
              <a:noFill/>
            </a:ln>
            <a:effectLst/>
          </c:spPr>
          <c:invertIfNegative val="0"/>
          <c:cat>
            <c:numRef>
              <c:f>'[CEDEAO PAIS POR PAIS VPT 2020.xlsx]Nigeria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2020.xlsx]Nigeria Estatisticas'!$B$8:$K$8</c:f>
              <c:numCache>
                <c:formatCode>"$"#,##0_);[Red]\("$"#,##0\)</c:formatCode>
                <c:ptCount val="10"/>
                <c:pt idx="0">
                  <c:v>54378278593</c:v>
                </c:pt>
                <c:pt idx="1">
                  <c:v>93240368002</c:v>
                </c:pt>
                <c:pt idx="2">
                  <c:v>129735000000</c:v>
                </c:pt>
                <c:pt idx="3">
                  <c:v>144917000000</c:v>
                </c:pt>
                <c:pt idx="4">
                  <c:v>92950933806</c:v>
                </c:pt>
                <c:pt idx="5">
                  <c:v>104803000000</c:v>
                </c:pt>
                <c:pt idx="6">
                  <c:v>52706221174</c:v>
                </c:pt>
                <c:pt idx="7">
                  <c:v>37301037343</c:v>
                </c:pt>
                <c:pt idx="8">
                  <c:v>49491550099</c:v>
                </c:pt>
                <c:pt idx="9">
                  <c:v>61552169213</c:v>
                </c:pt>
              </c:numCache>
            </c:numRef>
          </c:val>
          <c:extLst xmlns:c16r2="http://schemas.microsoft.com/office/drawing/2015/06/chart">
            <c:ext xmlns:c16="http://schemas.microsoft.com/office/drawing/2014/chart" uri="{C3380CC4-5D6E-409C-BE32-E72D297353CC}">
              <c16:uniqueId val="{00000001-6540-4D25-B517-BF0015526BFD}"/>
            </c:ext>
          </c:extLst>
        </c:ser>
        <c:ser>
          <c:idx val="2"/>
          <c:order val="2"/>
          <c:tx>
            <c:strRef>
              <c:f>'[CEDEAO PAIS POR PAIS VPT 2020.xlsx]Nigeria Estatisticas'!$A$9</c:f>
              <c:strCache>
                <c:ptCount val="1"/>
                <c:pt idx="0">
                  <c:v>Importações de bens e serviços [ Constante ]</c:v>
                </c:pt>
              </c:strCache>
            </c:strRef>
          </c:tx>
          <c:spPr>
            <a:solidFill>
              <a:schemeClr val="bg1">
                <a:lumMod val="75000"/>
              </a:schemeClr>
            </a:solidFill>
            <a:ln>
              <a:noFill/>
            </a:ln>
            <a:effectLst/>
          </c:spPr>
          <c:invertIfNegative val="0"/>
          <c:cat>
            <c:numRef>
              <c:f>'[CEDEAO PAIS POR PAIS VPT 2020.xlsx]Nigeria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2020.xlsx]Nigeria Estatisticas'!$B$9:$K$9</c:f>
              <c:numCache>
                <c:formatCode>"$"#,##0_);[Red]\("$"#,##0\)</c:formatCode>
                <c:ptCount val="10"/>
                <c:pt idx="0">
                  <c:v>75747241713</c:v>
                </c:pt>
                <c:pt idx="1">
                  <c:v>64169884762</c:v>
                </c:pt>
                <c:pt idx="2">
                  <c:v>59143223773</c:v>
                </c:pt>
                <c:pt idx="3">
                  <c:v>39690040724</c:v>
                </c:pt>
                <c:pt idx="4">
                  <c:v>44538499077</c:v>
                </c:pt>
                <c:pt idx="5">
                  <c:v>47197107814</c:v>
                </c:pt>
                <c:pt idx="6">
                  <c:v>34538224763</c:v>
                </c:pt>
                <c:pt idx="7">
                  <c:v>31443052196</c:v>
                </c:pt>
                <c:pt idx="8">
                  <c:v>32937116044</c:v>
                </c:pt>
                <c:pt idx="9">
                  <c:v>49129561115</c:v>
                </c:pt>
              </c:numCache>
            </c:numRef>
          </c:val>
          <c:extLst xmlns:c16r2="http://schemas.microsoft.com/office/drawing/2015/06/chart">
            <c:ext xmlns:c16="http://schemas.microsoft.com/office/drawing/2014/chart" uri="{C3380CC4-5D6E-409C-BE32-E72D297353CC}">
              <c16:uniqueId val="{00000002-6540-4D25-B517-BF0015526BFD}"/>
            </c:ext>
          </c:extLst>
        </c:ser>
        <c:ser>
          <c:idx val="3"/>
          <c:order val="3"/>
          <c:tx>
            <c:strRef>
              <c:f>'[CEDEAO PAIS POR PAIS VPT 2020.xlsx]Nigeria Estatisticas'!$A$10</c:f>
              <c:strCache>
                <c:ptCount val="1"/>
                <c:pt idx="0">
                  <c:v>Importações de bens e serviços [ Corrente ]</c:v>
                </c:pt>
              </c:strCache>
            </c:strRef>
          </c:tx>
          <c:spPr>
            <a:solidFill>
              <a:srgbClr val="7030A0"/>
            </a:solidFill>
            <a:ln>
              <a:noFill/>
            </a:ln>
            <a:effectLst/>
          </c:spPr>
          <c:invertIfNegative val="0"/>
          <c:cat>
            <c:numRef>
              <c:f>'[CEDEAO PAIS POR PAIS VPT 2020.xlsx]Nigeria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2020.xlsx]Nigeria Estatisticas'!$B$10:$K$10</c:f>
              <c:numCache>
                <c:formatCode>"$"#,##0_);[Red]\("$"#,##0\)</c:formatCode>
                <c:ptCount val="10"/>
                <c:pt idx="0">
                  <c:v>50869959017</c:v>
                </c:pt>
                <c:pt idx="1">
                  <c:v>64169884762</c:v>
                </c:pt>
                <c:pt idx="2">
                  <c:v>88882647550</c:v>
                </c:pt>
                <c:pt idx="3">
                  <c:v>59653564659</c:v>
                </c:pt>
                <c:pt idx="4">
                  <c:v>66940227518</c:v>
                </c:pt>
                <c:pt idx="5">
                  <c:v>70778502389</c:v>
                </c:pt>
                <c:pt idx="6">
                  <c:v>53366685790</c:v>
                </c:pt>
                <c:pt idx="7">
                  <c:v>46552537402</c:v>
                </c:pt>
                <c:pt idx="8">
                  <c:v>49508363954</c:v>
                </c:pt>
                <c:pt idx="9">
                  <c:v>69551804541</c:v>
                </c:pt>
              </c:numCache>
            </c:numRef>
          </c:val>
          <c:extLst xmlns:c16r2="http://schemas.microsoft.com/office/drawing/2015/06/chart">
            <c:ext xmlns:c16="http://schemas.microsoft.com/office/drawing/2014/chart" uri="{C3380CC4-5D6E-409C-BE32-E72D297353CC}">
              <c16:uniqueId val="{00000003-6540-4D25-B517-BF0015526BFD}"/>
            </c:ext>
          </c:extLst>
        </c:ser>
        <c:ser>
          <c:idx val="4"/>
          <c:order val="4"/>
          <c:tx>
            <c:strRef>
              <c:f>'[CEDEAO PAIS POR PAIS VPT 2020.xlsx]Nigeria Estatisticas'!$A$11</c:f>
              <c:strCache>
                <c:ptCount val="1"/>
                <c:pt idx="0">
                  <c:v>Balança comercial [ incluindo serviços a preços contante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61214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61214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61214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61214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61214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61214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61214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61214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61214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288290" tIns="0" rIns="0" bIns="0" anchor="b"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612140" tIns="0" rIns="0" bIns="0" anchor="t" anchorCtr="0">
                <a:noAutofit/>
              </a:bodyPr>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'[CEDEAO PAIS POR PAIS VPT 2020.xlsx]Nigeria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2020.xlsx]Nigeria Estatisticas'!$B$11:$K$11</c:f>
              <c:numCache>
                <c:formatCode>"$"#,##0_);[Red]\("$"#,##0\)</c:formatCode>
                <c:ptCount val="10"/>
                <c:pt idx="0">
                  <c:v>7917178867</c:v>
                </c:pt>
                <c:pt idx="1">
                  <c:v>29070483240</c:v>
                </c:pt>
                <c:pt idx="2">
                  <c:v>58146776227</c:v>
                </c:pt>
                <c:pt idx="3">
                  <c:v>73389959276</c:v>
                </c:pt>
                <c:pt idx="4">
                  <c:v>43961925846</c:v>
                </c:pt>
                <c:pt idx="5">
                  <c:v>62618892186</c:v>
                </c:pt>
                <c:pt idx="6">
                  <c:v>75429775237</c:v>
                </c:pt>
                <c:pt idx="7">
                  <c:v>91144947804</c:v>
                </c:pt>
                <c:pt idx="8">
                  <c:v>100363883956</c:v>
                </c:pt>
                <c:pt idx="9">
                  <c:v>82291438885</c:v>
                </c:pt>
              </c:numCache>
            </c:numRef>
          </c:val>
          <c:extLst xmlns:c16r2="http://schemas.microsoft.com/office/drawing/2015/06/chart">
            <c:ext xmlns:c16="http://schemas.microsoft.com/office/drawing/2014/chart" uri="{C3380CC4-5D6E-409C-BE32-E72D297353CC}">
              <c16:uniqueId val="{0000000E-6540-4D25-B517-BF0015526BFD}"/>
            </c:ext>
          </c:extLst>
        </c:ser>
        <c:ser>
          <c:idx val="5"/>
          <c:order val="5"/>
          <c:tx>
            <c:strRef>
              <c:f>'[CEDEAO PAIS POR PAIS VPT 2020.xlsx]Nigeria Estatisticas'!$A$12</c:f>
              <c:strCache>
                <c:ptCount val="1"/>
                <c:pt idx="0">
                  <c:v>Balança comercial [ incluindo serviços a preços corrente ]</c:v>
                </c:pt>
              </c:strCache>
            </c:strRef>
          </c:tx>
          <c:spPr>
            <a:gradFill>
              <a:gsLst>
                <a:gs pos="0">
                  <a:srgbClr val="9EE256"/>
                </a:gs>
                <a:gs pos="100000">
                  <a:srgbClr val="52762D"/>
                </a:gs>
              </a:gsLst>
              <a:lin scaled="0"/>
            </a:gradFill>
            <a:ln>
              <a:noFill/>
            </a:ln>
            <a:effectLst/>
          </c:spPr>
          <c:invertIfNegative val="0"/>
          <c:dLbls>
            <c:dLbl>
              <c:idx val="5"/>
              <c:spPr>
                <a:noFill/>
                <a:ln>
                  <a:noFill/>
                </a:ln>
                <a:effectLst/>
              </c:spPr>
              <c:txPr>
                <a:bodyPr rot="-5400000" spcFirstLastPara="0" vertOverflow="ellipsis" wrap="square" lIns="0"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9"/>
              <c:spPr>
                <a:noFill/>
                <a:ln>
                  <a:noFill/>
                </a:ln>
                <a:effectLst/>
              </c:spPr>
              <c:txPr>
                <a:bodyPr rot="-5400000" spcFirstLastPara="0" vertOverflow="ellipsis" wrap="square" lIns="0"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'[CEDEAO PAIS POR PAIS VPT 2020.xlsx]Nigeria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2020.xlsx]Nigeria Estatisticas'!$B$12:$K$12</c:f>
              <c:numCache>
                <c:formatCode>"$"#,##0_);[Red]\("$"#,##0\)</c:formatCode>
                <c:ptCount val="10"/>
                <c:pt idx="0">
                  <c:v>3508319576</c:v>
                </c:pt>
                <c:pt idx="1">
                  <c:v>29070483240</c:v>
                </c:pt>
                <c:pt idx="2">
                  <c:v>40852352450</c:v>
                </c:pt>
                <c:pt idx="3">
                  <c:v>85263435341</c:v>
                </c:pt>
                <c:pt idx="4">
                  <c:v>26010706288</c:v>
                </c:pt>
                <c:pt idx="5">
                  <c:v>34024497611</c:v>
                </c:pt>
                <c:pt idx="6">
                  <c:v>-660464616</c:v>
                </c:pt>
                <c:pt idx="7">
                  <c:v>-9251500059</c:v>
                </c:pt>
                <c:pt idx="8">
                  <c:v>-16813855</c:v>
                </c:pt>
                <c:pt idx="9">
                  <c:v>-7999635328</c:v>
                </c:pt>
              </c:numCache>
            </c:numRef>
          </c:val>
          <c:extLst xmlns:c16r2="http://schemas.microsoft.com/office/drawing/2015/06/chart">
            <c:ext xmlns:c16="http://schemas.microsoft.com/office/drawing/2014/chart" uri="{C3380CC4-5D6E-409C-BE32-E72D297353CC}">
              <c16:uniqueId val="{00000019-6540-4D25-B517-BF0015526BFD}"/>
            </c:ext>
          </c:extLst>
        </c:ser>
        <c:ser>
          <c:idx val="6"/>
          <c:order val="6"/>
          <c:tx>
            <c:strRef>
              <c:f>'[CEDEAO PAIS POR PAIS VPT 2020.xlsx]Nigeria Estatisticas'!$A$13</c:f>
              <c:strCache>
                <c:ptCount val="1"/>
                <c:pt idx="0">
                  <c:v>Investimentos estrangeiros directos [ entradas líquidas ]</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0"/>
              </c:ext>
            </c:extLst>
          </c:dLbls>
          <c:cat>
            <c:numRef>
              <c:f>'[CEDEAO PAIS POR PAIS VPT 2020.xlsx]Nigeria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2020.xlsx]Nigeria Estatisticas'!$B$13:$K$13</c:f>
              <c:numCache>
                <c:formatCode>"$"#,##0_);[Red]\("$"#,##0\)</c:formatCode>
                <c:ptCount val="10"/>
                <c:pt idx="0">
                  <c:v>8554740717</c:v>
                </c:pt>
                <c:pt idx="1">
                  <c:v>6026232041</c:v>
                </c:pt>
                <c:pt idx="2">
                  <c:v>8841113287</c:v>
                </c:pt>
                <c:pt idx="3">
                  <c:v>7069934205</c:v>
                </c:pt>
                <c:pt idx="4">
                  <c:v>5562873606</c:v>
                </c:pt>
                <c:pt idx="5">
                  <c:v>4693828632</c:v>
                </c:pt>
                <c:pt idx="6">
                  <c:v>3064168904</c:v>
                </c:pt>
                <c:pt idx="7">
                  <c:v>4448732917</c:v>
                </c:pt>
                <c:pt idx="8">
                  <c:v>3502999131</c:v>
                </c:pt>
                <c:pt idx="9">
                  <c:v>1997485165</c:v>
                </c:pt>
              </c:numCache>
            </c:numRef>
          </c:val>
          <c:extLst xmlns:c16r2="http://schemas.microsoft.com/office/drawing/2015/06/chart">
            <c:ext xmlns:c16="http://schemas.microsoft.com/office/drawing/2014/chart" uri="{C3380CC4-5D6E-409C-BE32-E72D297353CC}">
              <c16:uniqueId val="{0000001D-6540-4D25-B517-BF0015526BFD}"/>
            </c:ext>
          </c:extLst>
        </c:ser>
        <c:dLbls>
          <c:showLegendKey val="0"/>
          <c:showVal val="0"/>
          <c:showCatName val="0"/>
          <c:showSerName val="0"/>
          <c:showPercent val="0"/>
          <c:showBubbleSize val="0"/>
        </c:dLbls>
        <c:gapWidth val="150"/>
        <c:axId val="226678784"/>
        <c:axId val="224269952"/>
      </c:barChart>
      <c:dateAx>
        <c:axId val="226678784"/>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INDICADORES ECONÓMICOS D</a:t>
                </a:r>
                <a:r>
                  <a:rPr lang="en-US" altLang="en-US"/>
                  <a:t>O NIGÉRIA</a:t>
                </a: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24269952"/>
        <c:crosses val="autoZero"/>
        <c:auto val="0"/>
        <c:lblOffset val="100"/>
        <c:baseTimeUnit val="days"/>
      </c:dateAx>
      <c:valAx>
        <c:axId val="22426995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000" b="0" i="0" u="none" strike="noStrike" kern="1200" baseline="0">
                    <a:solidFill>
                      <a:srgbClr val="00B0F0"/>
                    </a:solidFill>
                    <a:latin typeface="+mn-lt"/>
                    <a:ea typeface="+mn-ea"/>
                    <a:cs typeface="+mn-cs"/>
                  </a:defRPr>
                </a:pPr>
                <a:r>
                  <a:rPr lang="en-US">
                    <a:solidFill>
                      <a:srgbClr val="00B0F0"/>
                    </a:solidFill>
                  </a:rPr>
                  <a:t>VALORES</a:t>
                </a:r>
              </a:p>
            </c:rich>
          </c:tx>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26678784"/>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b="0" i="1" baseline="0">
                <a:effectLst/>
                <a:latin typeface="Arial Narrow" panose="020B0606020202030204" pitchFamily="34" charset="0"/>
              </a:rPr>
              <a:t>As importações de bens da Nigéria</a:t>
            </a:r>
            <a:endParaRPr lang="pt-PT" sz="1200">
              <a:effectLst/>
              <a:latin typeface="Arial Narrow" panose="020B0606020202030204" pitchFamily="34" charset="0"/>
            </a:endParaRPr>
          </a:p>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a:solidFill>
                  <a:srgbClr val="00B0F0"/>
                </a:solidFill>
                <a:latin typeface="Arial Narrow" panose="020B0606020202030204" pitchFamily="34" charset="0"/>
              </a:rPr>
              <a:t>2015</a:t>
            </a:r>
          </a:p>
        </c:rich>
      </c:tx>
      <c:layout>
        <c:manualLayout>
          <c:xMode val="edge"/>
          <c:yMode val="edge"/>
          <c:x val="0.72367105521444597"/>
          <c:y val="4.2559228259327602E-3"/>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FC85-4434-9BD4-317350ED78C9}"/>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FC85-4434-9BD4-317350ED78C9}"/>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FC85-4434-9BD4-317350ED78C9}"/>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FC85-4434-9BD4-317350ED78C9}"/>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FC85-4434-9BD4-317350ED78C9}"/>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FC85-4434-9BD4-317350ED78C9}"/>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FC85-4434-9BD4-317350ED78C9}"/>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FC85-4434-9BD4-317350ED78C9}"/>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FC85-4434-9BD4-317350ED78C9}"/>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FC85-4434-9BD4-317350ED78C9}"/>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FC85-4434-9BD4-317350ED78C9}"/>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FC85-4434-9BD4-317350ED78C9}"/>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FC85-4434-9BD4-317350ED78C9}"/>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FC85-4434-9BD4-317350ED78C9}"/>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FC85-4434-9BD4-317350ED78C9}"/>
              </c:ext>
            </c:extLst>
          </c:dPt>
          <c:dPt>
            <c:idx val="15"/>
            <c:bubble3D val="0"/>
            <c:spPr>
              <a:solidFill>
                <a:srgbClr val="416D12"/>
              </a:solidFill>
              <a:ln>
                <a:noFill/>
              </a:ln>
              <a:effectLst/>
            </c:spPr>
            <c:extLst xmlns:c16r2="http://schemas.microsoft.com/office/drawing/2015/06/chart">
              <c:ext xmlns:c16="http://schemas.microsoft.com/office/drawing/2014/chart" uri="{C3380CC4-5D6E-409C-BE32-E72D297353CC}">
                <c16:uniqueId val="{0000001F-FC85-4434-9BD4-317350ED78C9}"/>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FC85-4434-9BD4-317350ED78C9}"/>
              </c:ext>
            </c:extLst>
          </c:dPt>
          <c:dLbls>
            <c:dLbl>
              <c:idx val="3"/>
              <c:layout>
                <c:manualLayout>
                  <c:x val="2.7127003699136901E-2"/>
                  <c:y val="4.25592282593275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FC85-4434-9BD4-317350ED78C9}"/>
                </c:ext>
              </c:extLst>
            </c:dLbl>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FC85-4434-9BD4-317350ED78C9}"/>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FC85-4434-9BD4-317350ED78C9}"/>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FC85-4434-9BD4-317350ED78C9}"/>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FC85-4434-9BD4-317350ED78C9}"/>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FC85-4434-9BD4-317350ED78C9}"/>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FC85-4434-9BD4-317350ED78C9}"/>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FC85-4434-9BD4-317350ED78C9}"/>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FC85-4434-9BD4-317350ED78C9}"/>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'Nigeria Estatisticas'!$A$115:$A$131</c:f>
              <c:strCache>
                <c:ptCount val="17"/>
                <c:pt idx="0">
                  <c:v>Produtos agrícolas</c:v>
                </c:pt>
                <c:pt idx="1">
                  <c:v>Apenas alimentos</c:v>
                </c:pt>
                <c:pt idx="2">
                  <c:v>Petróleo e produtos de mineração</c:v>
                </c:pt>
                <c:pt idx="3">
                  <c:v>Apenas petróleos</c:v>
                </c:pt>
                <c:pt idx="4">
                  <c:v>Produtos manufaturados</c:v>
                </c:pt>
                <c:pt idx="5">
                  <c:v>Ferro e aço</c:v>
                </c:pt>
                <c:pt idx="6">
                  <c:v>Produtos química e farmacêuticos</c:v>
                </c:pt>
                <c:pt idx="7">
                  <c:v>Produtos farmacêuticos</c:v>
                </c:pt>
                <c:pt idx="8">
                  <c:v>Máquinas e equipamentos de transporte</c:v>
                </c:pt>
                <c:pt idx="9">
                  <c:v>Equipamentos de escritório e telecomunicações</c:v>
                </c:pt>
                <c:pt idx="10">
                  <c:v>Informática e equipamento de escritório</c:v>
                </c:pt>
                <c:pt idx="11">
                  <c:v>Equipamento de telecomunicação</c:v>
                </c:pt>
                <c:pt idx="12">
                  <c:v>Circuits intégrés et composantes électroniques</c:v>
                </c:pt>
                <c:pt idx="13">
                  <c:v>Equipamento de transporte</c:v>
                </c:pt>
                <c:pt idx="14">
                  <c:v>Automóveis e peças</c:v>
                </c:pt>
                <c:pt idx="15">
                  <c:v>Têxteis</c:v>
                </c:pt>
                <c:pt idx="16">
                  <c:v>Vestuários</c:v>
                </c:pt>
              </c:strCache>
            </c:strRef>
          </c:cat>
          <c:val>
            <c:numRef>
              <c:f>'Nigeria Estatisticas'!$B$115:$B$131</c:f>
              <c:numCache>
                <c:formatCode>"$"#,##0</c:formatCode>
                <c:ptCount val="17"/>
                <c:pt idx="0">
                  <c:v>5651451038</c:v>
                </c:pt>
                <c:pt idx="1">
                  <c:v>5408623236</c:v>
                </c:pt>
                <c:pt idx="2">
                  <c:v>6215872381</c:v>
                </c:pt>
                <c:pt idx="3">
                  <c:v>5541376731</c:v>
                </c:pt>
                <c:pt idx="4">
                  <c:v>27212424599</c:v>
                </c:pt>
                <c:pt idx="5">
                  <c:v>1810681327</c:v>
                </c:pt>
                <c:pt idx="6">
                  <c:v>5289205979</c:v>
                </c:pt>
                <c:pt idx="7">
                  <c:v>431461569</c:v>
                </c:pt>
                <c:pt idx="8">
                  <c:v>14815188635</c:v>
                </c:pt>
                <c:pt idx="9">
                  <c:v>1684465236</c:v>
                </c:pt>
                <c:pt idx="10">
                  <c:v>455654725</c:v>
                </c:pt>
                <c:pt idx="11">
                  <c:v>1096565433</c:v>
                </c:pt>
                <c:pt idx="12">
                  <c:v>132245078</c:v>
                </c:pt>
                <c:pt idx="13">
                  <c:v>5086525485</c:v>
                </c:pt>
                <c:pt idx="14" formatCode="&quot;$&quot;#,##0;\-&quot;$&quot;#,##0">
                  <c:v>2761429396</c:v>
                </c:pt>
                <c:pt idx="15">
                  <c:v>419869521</c:v>
                </c:pt>
                <c:pt idx="16">
                  <c:v>80106205</c:v>
                </c:pt>
              </c:numCache>
            </c:numRef>
          </c:val>
          <c:extLst xmlns:c16r2="http://schemas.microsoft.com/office/drawing/2015/06/chart">
            <c:ext xmlns:c16="http://schemas.microsoft.com/office/drawing/2014/chart" uri="{C3380CC4-5D6E-409C-BE32-E72D297353CC}">
              <c16:uniqueId val="{00000022-FC85-4434-9BD4-317350ED78C9}"/>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9727620939140298"/>
          <c:w val="0.99487836107554395"/>
          <c:h val="0.198467867782664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b="0" i="1" baseline="0">
                <a:effectLst/>
                <a:latin typeface="Arial Narrow" panose="020B0606020202030204" pitchFamily="34" charset="0"/>
              </a:rPr>
              <a:t>As exportações de bens da Nigéria</a:t>
            </a:r>
            <a:endParaRPr lang="pt-PT" sz="1200">
              <a:effectLst/>
              <a:latin typeface="Arial Narrow" panose="020B0606020202030204" pitchFamily="34" charset="0"/>
            </a:endParaRPr>
          </a:p>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i="1">
                <a:solidFill>
                  <a:srgbClr val="00B0F0"/>
                </a:solidFill>
                <a:latin typeface="Arial Narrow" panose="020B0606020202030204" pitchFamily="34" charset="0"/>
              </a:rPr>
              <a:t>2015</a:t>
            </a:r>
          </a:p>
        </c:rich>
      </c:tx>
      <c:layout>
        <c:manualLayout>
          <c:xMode val="edge"/>
          <c:yMode val="edge"/>
          <c:x val="0.77270479643975598"/>
          <c:y val="1.65657318828152E-2"/>
        </c:manualLayout>
      </c:layout>
      <c:overlay val="0"/>
      <c:spPr>
        <a:noFill/>
        <a:ln>
          <a:noFill/>
        </a:ln>
        <a:effectLst/>
      </c:spPr>
    </c:title>
    <c:autoTitleDeleted val="0"/>
    <c:plotArea>
      <c:layout>
        <c:manualLayout>
          <c:layoutTarget val="inner"/>
          <c:xMode val="edge"/>
          <c:yMode val="edge"/>
          <c:x val="0.16149631942083509"/>
          <c:y val="0.19908756630784027"/>
          <c:w val="0.51413724560824481"/>
          <c:h val="0.53411245672213048"/>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1987-4C00-B532-102E78CE371B}"/>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1987-4C00-B532-102E78CE371B}"/>
              </c:ext>
            </c:extLst>
          </c:dPt>
          <c:dPt>
            <c:idx val="2"/>
            <c:bubble3D val="0"/>
            <c:spPr>
              <a:solidFill>
                <a:srgbClr val="FFC000"/>
              </a:solidFill>
              <a:ln>
                <a:noFill/>
              </a:ln>
              <a:effectLst/>
            </c:spPr>
            <c:extLst xmlns:c16r2="http://schemas.microsoft.com/office/drawing/2015/06/chart">
              <c:ext xmlns:c16="http://schemas.microsoft.com/office/drawing/2014/chart" uri="{C3380CC4-5D6E-409C-BE32-E72D297353CC}">
                <c16:uniqueId val="{00000005-1987-4C00-B532-102E78CE371B}"/>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1987-4C00-B532-102E78CE371B}"/>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1987-4C00-B532-102E78CE371B}"/>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1987-4C00-B532-102E78CE371B}"/>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1987-4C00-B532-102E78CE371B}"/>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1987-4C00-B532-102E78CE371B}"/>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1987-4C00-B532-102E78CE371B}"/>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1987-4C00-B532-102E78CE371B}"/>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1987-4C00-B532-102E78CE371B}"/>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1987-4C00-B532-102E78CE371B}"/>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1987-4C00-B532-102E78CE371B}"/>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1987-4C00-B532-102E78CE371B}"/>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1987-4C00-B532-102E78CE371B}"/>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1987-4C00-B532-102E78CE371B}"/>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1987-4C00-B532-102E78CE371B}"/>
              </c:ext>
            </c:extLst>
          </c:dPt>
          <c:dLbls>
            <c:dLbl>
              <c:idx val="0"/>
              <c:layout>
                <c:manualLayout>
                  <c:x val="0.15771589849724504"/>
                  <c:y val="-1.189291751059765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987-4C00-B532-102E78CE371B}"/>
                </c:ext>
              </c:extLst>
            </c:dLbl>
            <c:dLbl>
              <c:idx val="1"/>
              <c:layout>
                <c:manualLayout>
                  <c:x val="6.4023631146327323E-2"/>
                  <c:y val="1.8305389442820792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987-4C00-B532-102E78CE371B}"/>
                </c:ext>
              </c:extLst>
            </c:dLbl>
            <c:dLbl>
              <c:idx val="2"/>
              <c:layout>
                <c:manualLayout>
                  <c:x val="9.8895665073347998E-3"/>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1987-4C00-B532-102E78CE371B}"/>
                </c:ext>
              </c:extLst>
            </c:dLbl>
            <c:dLbl>
              <c:idx val="3"/>
              <c:layout>
                <c:manualLayout>
                  <c:x val="-2.3487720454920102E-2"/>
                  <c:y val="-1.90138167068067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1987-4C00-B532-102E78CE371B}"/>
                </c:ext>
              </c:extLst>
            </c:dLbl>
            <c:dLbl>
              <c:idx val="4"/>
              <c:layout>
                <c:manualLayout>
                  <c:x val="-8.7769902752595996E-2"/>
                  <c:y val="3.04221067308910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1987-4C00-B532-102E78CE371B}"/>
                </c:ext>
              </c:extLst>
            </c:dLbl>
            <c:dLbl>
              <c:idx val="5"/>
              <c:layout>
                <c:manualLayout>
                  <c:x val="-0.111257623207516"/>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1987-4C00-B532-102E78CE371B}"/>
                </c:ext>
              </c:extLst>
            </c:dLbl>
            <c:dLbl>
              <c:idx val="6"/>
              <c:layout>
                <c:manualLayout>
                  <c:x val="-0.17059502225152501"/>
                  <c:y val="-1.9013816706806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1987-4C00-B532-102E78CE371B}"/>
                </c:ext>
              </c:extLst>
            </c:dLbl>
            <c:dLbl>
              <c:idx val="7"/>
              <c:layout>
                <c:manualLayout>
                  <c:x val="-0.15946925993077299"/>
                  <c:y val="-3.4224870072252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1987-4C00-B532-102E78CE371B}"/>
                </c:ext>
              </c:extLst>
            </c:dLbl>
            <c:dLbl>
              <c:idx val="8"/>
              <c:layout>
                <c:manualLayout>
                  <c:x val="-0.156996868303939"/>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1987-4C00-B532-102E78CE371B}"/>
                </c:ext>
              </c:extLst>
            </c:dLbl>
            <c:dLbl>
              <c:idx val="9"/>
              <c:layout>
                <c:manualLayout>
                  <c:x val="-0.128564364595352"/>
                  <c:y val="-9.6970465204715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1987-4C00-B532-102E78CE371B}"/>
                </c:ext>
              </c:extLst>
            </c:dLbl>
            <c:dLbl>
              <c:idx val="10"/>
              <c:layout>
                <c:manualLayout>
                  <c:x val="-4.4503049283006399E-2"/>
                  <c:y val="-0.129293953606287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1987-4C00-B532-102E78CE371B}"/>
                </c:ext>
              </c:extLst>
            </c:dLbl>
            <c:dLbl>
              <c:idx val="11"/>
              <c:layout>
                <c:manualLayout>
                  <c:x val="-0.119910993901434"/>
                  <c:y val="-0.13119533527696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1987-4C00-B532-102E78CE371B}"/>
                </c:ext>
              </c:extLst>
            </c:dLbl>
            <c:dLbl>
              <c:idx val="12"/>
              <c:layout>
                <c:manualLayout>
                  <c:x val="2.2251524641503401E-2"/>
                  <c:y val="-0.136899480289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1987-4C00-B532-102E78CE371B}"/>
                </c:ext>
              </c:extLst>
            </c:dLbl>
            <c:dLbl>
              <c:idx val="13"/>
              <c:layout>
                <c:manualLayout>
                  <c:x val="0.100131860886764"/>
                  <c:y val="-0.133096716947648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1987-4C00-B532-102E78CE371B}"/>
                </c:ext>
              </c:extLst>
            </c:dLbl>
            <c:dLbl>
              <c:idx val="14"/>
              <c:layout>
                <c:manualLayout>
                  <c:x val="0.128564364595352"/>
                  <c:y val="-8.36607935099507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1987-4C00-B532-102E78CE371B}"/>
                </c:ext>
              </c:extLst>
            </c:dLbl>
            <c:dLbl>
              <c:idx val="15"/>
              <c:layout>
                <c:manualLayout>
                  <c:x val="0.12325303805981075"/>
                  <c:y val="-5.471302336253040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1987-4C00-B532-102E78CE371B}"/>
                </c:ext>
              </c:extLst>
            </c:dLbl>
            <c:dLbl>
              <c:idx val="16"/>
              <c:layout>
                <c:manualLayout>
                  <c:x val="9.025165582634978E-2"/>
                  <c:y val="-1.781058880245011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1987-4C00-B532-102E78CE371B}"/>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'Nigeria Estatisticas'!$A$137:$A$153</c:f>
              <c:strCache>
                <c:ptCount val="17"/>
                <c:pt idx="0">
                  <c:v>Produtos agrícolas</c:v>
                </c:pt>
                <c:pt idx="1">
                  <c:v>Apenas alimentos</c:v>
                </c:pt>
                <c:pt idx="2">
                  <c:v>Petróleo e produtos de mineração</c:v>
                </c:pt>
                <c:pt idx="3">
                  <c:v>Apenas petróleos</c:v>
                </c:pt>
                <c:pt idx="4">
                  <c:v>Produtos manufaturados</c:v>
                </c:pt>
                <c:pt idx="5">
                  <c:v>Ferro e aço</c:v>
                </c:pt>
                <c:pt idx="6">
                  <c:v>Produtos química e farmacêuticos</c:v>
                </c:pt>
                <c:pt idx="7">
                  <c:v>Produtos farmacêuticos</c:v>
                </c:pt>
                <c:pt idx="8">
                  <c:v>Máquinas e equipamentos de transporte</c:v>
                </c:pt>
                <c:pt idx="9">
                  <c:v>Equipamentos de escritório e telecomunicações</c:v>
                </c:pt>
                <c:pt idx="10">
                  <c:v>Informática e equipamento de escritório</c:v>
                </c:pt>
                <c:pt idx="11">
                  <c:v>Equipamento de telecomunicação</c:v>
                </c:pt>
                <c:pt idx="12">
                  <c:v>Circuits intégrés et composantes électroniques</c:v>
                </c:pt>
                <c:pt idx="13">
                  <c:v>Equipamento de transporte</c:v>
                </c:pt>
                <c:pt idx="14">
                  <c:v>Automóveis e peças</c:v>
                </c:pt>
                <c:pt idx="15">
                  <c:v>Têxteis</c:v>
                </c:pt>
                <c:pt idx="16">
                  <c:v>Vestuários</c:v>
                </c:pt>
              </c:strCache>
            </c:strRef>
          </c:cat>
          <c:val>
            <c:numRef>
              <c:f>'Nigeria Estatisticas'!$B$137:$B$153</c:f>
              <c:numCache>
                <c:formatCode>"$"#,##0;\-"$"#,##0</c:formatCode>
                <c:ptCount val="17"/>
                <c:pt idx="0">
                  <c:v>1924494103</c:v>
                </c:pt>
                <c:pt idx="1">
                  <c:v>1489988627</c:v>
                </c:pt>
                <c:pt idx="2">
                  <c:v>36977708087</c:v>
                </c:pt>
                <c:pt idx="3">
                  <c:v>39318000000</c:v>
                </c:pt>
                <c:pt idx="4">
                  <c:v>5969022659</c:v>
                </c:pt>
                <c:pt idx="5">
                  <c:v>9141143</c:v>
                </c:pt>
                <c:pt idx="6">
                  <c:v>136177430</c:v>
                </c:pt>
                <c:pt idx="7">
                  <c:v>7234435</c:v>
                </c:pt>
                <c:pt idx="8">
                  <c:v>2625348233</c:v>
                </c:pt>
                <c:pt idx="9">
                  <c:v>1643904</c:v>
                </c:pt>
                <c:pt idx="10">
                  <c:v>872713</c:v>
                </c:pt>
                <c:pt idx="11">
                  <c:v>766106</c:v>
                </c:pt>
                <c:pt idx="12">
                  <c:v>5085</c:v>
                </c:pt>
                <c:pt idx="13">
                  <c:v>2027095395</c:v>
                </c:pt>
                <c:pt idx="14">
                  <c:v>15637523</c:v>
                </c:pt>
                <c:pt idx="15">
                  <c:v>652744647</c:v>
                </c:pt>
                <c:pt idx="16">
                  <c:v>163191</c:v>
                </c:pt>
              </c:numCache>
            </c:numRef>
          </c:val>
          <c:extLst xmlns:c16r2="http://schemas.microsoft.com/office/drawing/2015/06/chart">
            <c:ext xmlns:c16="http://schemas.microsoft.com/office/drawing/2014/chart" uri="{C3380CC4-5D6E-409C-BE32-E72D297353CC}">
              <c16:uniqueId val="{00000022-1987-4C00-B532-102E78CE371B}"/>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5561473978344399"/>
          <c:y val="6.41025641025641E-3"/>
        </c:manualLayout>
      </c:layout>
      <c:overlay val="0"/>
      <c:spPr>
        <a:noFill/>
        <a:ln>
          <a:noFill/>
        </a:ln>
        <a:effectLst/>
      </c:spPr>
      <c:txPr>
        <a:bodyPr rot="0" spcFirstLastPara="0" vertOverflow="ellipsis" vert="horz" wrap="square" anchor="ctr" anchorCtr="1"/>
        <a:lstStyle/>
        <a:p>
          <a:pPr>
            <a:defRPr lang="pt-PT" sz="1400" b="0" i="0" u="none" strike="noStrike" kern="1200" spc="0" baseline="0">
              <a:solidFill>
                <a:srgbClr val="00B0F0"/>
              </a:solidFill>
              <a:latin typeface="+mn-lt"/>
              <a:ea typeface="+mn-ea"/>
              <a:cs typeface="+mn-cs"/>
            </a:defRPr>
          </a:pPr>
          <a:endParaRPr lang="pt-PT"/>
        </a:p>
      </c:txPr>
    </c:title>
    <c:autoTitleDeleted val="0"/>
    <c:plotArea>
      <c:layout/>
      <c:lineChart>
        <c:grouping val="standard"/>
        <c:varyColors val="0"/>
        <c:ser>
          <c:idx val="0"/>
          <c:order val="0"/>
          <c:tx>
            <c:strRef>
              <c:f>'[CEDEAO PAIS POR PAIS VPT 2020.xlsx]Nigeria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11334264757248E-2"/>
                  <c:y val="-7.6923076923076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98FA-45E9-8165-D8A1D79674D4}"/>
                </c:ext>
              </c:extLst>
            </c:dLbl>
            <c:dLbl>
              <c:idx val="1"/>
              <c:layout>
                <c:manualLayout>
                  <c:x val="9.1687041564792199E-3"/>
                  <c:y val="-9.9358974358974395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98FA-45E9-8165-D8A1D79674D4}"/>
                </c:ext>
              </c:extLst>
            </c:dLbl>
            <c:dLbl>
              <c:idx val="3"/>
              <c:layout>
                <c:manualLayout>
                  <c:x val="3.3400279427174301E-2"/>
                  <c:y val="-3.2051282051282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98FA-45E9-8165-D8A1D79674D4}"/>
                </c:ext>
              </c:extLst>
            </c:dLbl>
            <c:dLbl>
              <c:idx val="5"/>
              <c:layout>
                <c:manualLayout>
                  <c:x val="3.2090464547677298E-2"/>
                  <c:y val="3.2051282051282501E-3"/>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98FA-45E9-8165-D8A1D79674D4}"/>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98FA-45E9-8165-D8A1D79674D4}"/>
                </c:ext>
              </c:extLst>
            </c:dLbl>
            <c:dLbl>
              <c:idx val="9"/>
              <c:layout>
                <c:manualLayout>
                  <c:x val="0"/>
                  <c:y val="-8.009153318077799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98FA-45E9-8165-D8A1D79674D4}"/>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2020.xlsx]Nigeria Estatisticas'!$B$91:$K$91</c:f>
              <c:numCache>
                <c:formatCode>"$"#,##0;\-"$"#,##0</c:formatCode>
                <c:ptCount val="10"/>
                <c:pt idx="0">
                  <c:v>8554740717</c:v>
                </c:pt>
                <c:pt idx="1">
                  <c:v>6026232041</c:v>
                </c:pt>
                <c:pt idx="2">
                  <c:v>8841113287</c:v>
                </c:pt>
                <c:pt idx="3">
                  <c:v>7069934205</c:v>
                </c:pt>
                <c:pt idx="4">
                  <c:v>5562873606</c:v>
                </c:pt>
                <c:pt idx="5">
                  <c:v>4693828632</c:v>
                </c:pt>
                <c:pt idx="6">
                  <c:v>3064168904</c:v>
                </c:pt>
                <c:pt idx="7">
                  <c:v>4448732917</c:v>
                </c:pt>
                <c:pt idx="8">
                  <c:v>3502999131</c:v>
                </c:pt>
                <c:pt idx="9">
                  <c:v>1997485165</c:v>
                </c:pt>
              </c:numCache>
            </c:numRef>
          </c:val>
          <c:smooth val="0"/>
          <c:extLst xmlns:c16r2="http://schemas.microsoft.com/office/drawing/2015/06/chart">
            <c:ext xmlns:c16="http://schemas.microsoft.com/office/drawing/2014/chart" uri="{C3380CC4-5D6E-409C-BE32-E72D297353CC}">
              <c16:uniqueId val="{00000007-98FA-45E9-8165-D8A1D79674D4}"/>
            </c:ext>
          </c:extLst>
        </c:ser>
        <c:dLbls>
          <c:showLegendKey val="0"/>
          <c:showVal val="1"/>
          <c:showCatName val="0"/>
          <c:showSerName val="0"/>
          <c:showPercent val="0"/>
          <c:showBubbleSize val="0"/>
        </c:dLbls>
        <c:marker val="1"/>
        <c:smooth val="0"/>
        <c:axId val="227453440"/>
        <c:axId val="216380480"/>
      </c:lineChart>
      <c:catAx>
        <c:axId val="22745344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16380480"/>
        <c:crosses val="autoZero"/>
        <c:auto val="1"/>
        <c:lblAlgn val="ctr"/>
        <c:lblOffset val="100"/>
        <c:noMultiLvlLbl val="0"/>
      </c:catAx>
      <c:valAx>
        <c:axId val="21638048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2745344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chemeClr val="bg1"/>
                </a:solidFill>
                <a:latin typeface="Arial Narrow" panose="020B0606020202030204" pitchFamily="34" charset="0"/>
                <a:ea typeface="+mn-ea"/>
                <a:cs typeface="+mn-cs"/>
              </a:defRPr>
            </a:pPr>
            <a:r>
              <a:rPr lang="en-US" sz="1200" b="0" i="1" baseline="0">
                <a:solidFill>
                  <a:schemeClr val="bg1"/>
                </a:solidFill>
                <a:effectLst/>
                <a:latin typeface="Arial Narrow" panose="020B0606020202030204" pitchFamily="34" charset="0"/>
              </a:rPr>
              <a:t>NÚMERO DE PRODUTOS INDUSTRIAIS REGISTADOS NO QUADRO DO PROGRAMA DE LIBERALIZAÇÃO COMERCIAL DA CEDEAO</a:t>
            </a:r>
          </a:p>
          <a:p>
            <a:pPr defTabSz="914400">
              <a:defRPr lang="pt-PT" sz="1200" b="0" i="1" u="none" strike="noStrike" kern="1200" spc="0" baseline="0">
                <a:solidFill>
                  <a:schemeClr val="bg1"/>
                </a:solidFill>
                <a:latin typeface="Arial Narrow" panose="020B0606020202030204" pitchFamily="34" charset="0"/>
                <a:ea typeface="+mn-ea"/>
                <a:cs typeface="+mn-cs"/>
              </a:defRPr>
            </a:pPr>
            <a:r>
              <a:rPr lang="en-US" sz="1200" b="0" i="1" baseline="0">
                <a:solidFill>
                  <a:schemeClr val="bg1"/>
                </a:solidFill>
                <a:effectLst/>
                <a:latin typeface="Arial Narrow" panose="020B0606020202030204" pitchFamily="34" charset="0"/>
              </a:rPr>
              <a:t>TOTAL POR PAÍS 1988 - 2018</a:t>
            </a:r>
            <a:endParaRPr lang="pt-PT" sz="1200" i="1">
              <a:solidFill>
                <a:schemeClr val="bg1"/>
              </a:solidFill>
              <a:effectLst/>
              <a:latin typeface="Arial Narrow" panose="020B0606020202030204" pitchFamily="34" charset="0"/>
            </a:endParaRPr>
          </a:p>
        </c:rich>
      </c:tx>
      <c:layout/>
      <c:overlay val="0"/>
      <c:spPr>
        <a:solidFill>
          <a:srgbClr val="B1D3F5"/>
        </a:solid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5">
                        <a:lumMod val="50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'Dados CEDEAO Estaisticas'!$A$52:$A$66</c:f>
              <c:strCache>
                <c:ptCount val="15"/>
                <c:pt idx="0">
                  <c:v>Benin</c:v>
                </c:pt>
                <c:pt idx="1">
                  <c:v>Burkina Faso</c:v>
                </c:pt>
                <c:pt idx="2">
                  <c:v>Cabo Verde</c:v>
                </c:pt>
                <c:pt idx="3">
                  <c:v>Côte d'Ivoire</c:v>
                </c:pt>
                <c:pt idx="4">
                  <c:v>Gâmbia</c:v>
                </c:pt>
                <c:pt idx="5">
                  <c:v>Gana</c:v>
                </c:pt>
                <c:pt idx="6">
                  <c:v>Guiné</c:v>
                </c:pt>
                <c:pt idx="7">
                  <c:v>Guiné-Bissau</c:v>
                </c:pt>
                <c:pt idx="8">
                  <c:v>Libéria</c:v>
                </c:pt>
                <c:pt idx="9">
                  <c:v>Mali</c:v>
                </c:pt>
                <c:pt idx="10">
                  <c:v>Níger</c:v>
                </c:pt>
                <c:pt idx="11">
                  <c:v>Nigéria</c:v>
                </c:pt>
                <c:pt idx="12">
                  <c:v>Senegal</c:v>
                </c:pt>
                <c:pt idx="13">
                  <c:v>Serra Leoa</c:v>
                </c:pt>
                <c:pt idx="14">
                  <c:v>Togo</c:v>
                </c:pt>
              </c:strCache>
            </c:strRef>
          </c:cat>
          <c:val>
            <c:numRef>
              <c:f>'Dados CEDEAO Estaisticas'!$H$52:$H$66</c:f>
              <c:numCache>
                <c:formatCode>_ * #,##0_ ;_ * \-#,##0_ ;_ * "-"??_ ;_ @_ </c:formatCode>
                <c:ptCount val="15"/>
                <c:pt idx="0" formatCode="General">
                  <c:v>254</c:v>
                </c:pt>
                <c:pt idx="1">
                  <c:v>18</c:v>
                </c:pt>
                <c:pt idx="2">
                  <c:v>13</c:v>
                </c:pt>
                <c:pt idx="3">
                  <c:v>1150</c:v>
                </c:pt>
                <c:pt idx="4">
                  <c:v>37</c:v>
                </c:pt>
                <c:pt idx="5">
                  <c:v>1273</c:v>
                </c:pt>
                <c:pt idx="6">
                  <c:v>120</c:v>
                </c:pt>
                <c:pt idx="7">
                  <c:v>5</c:v>
                </c:pt>
                <c:pt idx="8">
                  <c:v>19</c:v>
                </c:pt>
                <c:pt idx="9">
                  <c:v>129</c:v>
                </c:pt>
                <c:pt idx="10">
                  <c:v>15</c:v>
                </c:pt>
                <c:pt idx="11">
                  <c:v>2039</c:v>
                </c:pt>
                <c:pt idx="12">
                  <c:v>908</c:v>
                </c:pt>
                <c:pt idx="13">
                  <c:v>58</c:v>
                </c:pt>
                <c:pt idx="14">
                  <c:v>174</c:v>
                </c:pt>
              </c:numCache>
            </c:numRef>
          </c:val>
        </c:ser>
        <c:dLbls>
          <c:showLegendKey val="0"/>
          <c:showVal val="1"/>
          <c:showCatName val="0"/>
          <c:showSerName val="0"/>
          <c:showPercent val="0"/>
          <c:showBubbleSize val="0"/>
        </c:dLbls>
        <c:gapWidth val="219"/>
        <c:overlap val="-27"/>
        <c:axId val="518586368"/>
        <c:axId val="163697152"/>
      </c:barChart>
      <c:catAx>
        <c:axId val="51858636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63697152"/>
        <c:crosses val="autoZero"/>
        <c:auto val="1"/>
        <c:lblAlgn val="ctr"/>
        <c:lblOffset val="100"/>
        <c:noMultiLvlLbl val="0"/>
      </c:catAx>
      <c:valAx>
        <c:axId val="163697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51858636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chemeClr val="tx1">
                    <a:lumMod val="65000"/>
                    <a:lumOff val="35000"/>
                  </a:schemeClr>
                </a:solidFill>
                <a:latin typeface="+mn-lt"/>
                <a:ea typeface="+mn-ea"/>
                <a:cs typeface="+mn-cs"/>
              </a:defRPr>
            </a:pPr>
            <a:r>
              <a:rPr lang="en-US">
                <a:solidFill>
                  <a:srgbClr val="00B0F0"/>
                </a:solidFill>
              </a:rPr>
              <a:t>EXPORTAÇÃO E IMPORTAÇÃO EM PERCENTAGEM DO PIB</a:t>
            </a:r>
          </a:p>
        </c:rich>
      </c:tx>
      <c:overlay val="0"/>
      <c:spPr>
        <a:noFill/>
        <a:ln>
          <a:noFill/>
        </a:ln>
        <a:effectLst/>
      </c:spPr>
    </c:title>
    <c:autoTitleDeleted val="0"/>
    <c:plotArea>
      <c:layout/>
      <c:barChart>
        <c:barDir val="col"/>
        <c:grouping val="clustered"/>
        <c:varyColors val="0"/>
        <c:ser>
          <c:idx val="0"/>
          <c:order val="0"/>
          <c:tx>
            <c:strRef>
              <c:f>'[CEDEAO PAIS POR PAIS VPT 2020.xlsx]Nigeria Estatisticas'!$A$14</c:f>
              <c:strCache>
                <c:ptCount val="1"/>
                <c:pt idx="0">
                  <c:v>Exportação de bens e serviços [ % do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2020.xlsx]Nigeria Estatisticas'!$B$14:$K$14</c:f>
              <c:numCache>
                <c:formatCode>0.00%</c:formatCode>
                <c:ptCount val="10"/>
                <c:pt idx="0">
                  <c:v>0.18629999999999999</c:v>
                </c:pt>
                <c:pt idx="1">
                  <c:v>0.25659999999999999</c:v>
                </c:pt>
                <c:pt idx="2">
                  <c:v>0.31619999999999998</c:v>
                </c:pt>
                <c:pt idx="3">
                  <c:v>0.3155</c:v>
                </c:pt>
                <c:pt idx="4">
                  <c:v>0.18049999999999999</c:v>
                </c:pt>
                <c:pt idx="5">
                  <c:v>0.18440000000000001</c:v>
                </c:pt>
                <c:pt idx="6">
                  <c:v>0.1066</c:v>
                </c:pt>
                <c:pt idx="7">
                  <c:v>9.2200000000000004E-2</c:v>
                </c:pt>
                <c:pt idx="8">
                  <c:v>0.13170000000000001</c:v>
                </c:pt>
                <c:pt idx="9">
                  <c:v>0.15490000000000001</c:v>
                </c:pt>
              </c:numCache>
            </c:numRef>
          </c:val>
          <c:extLst xmlns:c16r2="http://schemas.microsoft.com/office/drawing/2015/06/chart">
            <c:ext xmlns:c16="http://schemas.microsoft.com/office/drawing/2014/chart" uri="{C3380CC4-5D6E-409C-BE32-E72D297353CC}">
              <c16:uniqueId val="{00000000-DAB6-425E-A07B-5FB4F2C9B189}"/>
            </c:ext>
          </c:extLst>
        </c:ser>
        <c:ser>
          <c:idx val="1"/>
          <c:order val="1"/>
          <c:tx>
            <c:strRef>
              <c:f>'[CEDEAO PAIS POR PAIS VPT 2020.xlsx]Nigeria Estatisticas'!$A$15</c:f>
              <c:strCache>
                <c:ptCount val="1"/>
                <c:pt idx="0">
                  <c:v>Importação de bens e serviços [ % do PIB ]</c:v>
                </c:pt>
              </c:strCache>
            </c:strRef>
          </c:tx>
          <c:spPr>
            <a:solidFill>
              <a:schemeClr val="accent2"/>
            </a:solidFill>
            <a:ln>
              <a:noFill/>
            </a:ln>
            <a:effectLst/>
          </c:spPr>
          <c:invertIfNegative val="0"/>
          <c:dLbls>
            <c:dLbl>
              <c:idx val="2"/>
              <c:layout>
                <c:manualLayout>
                  <c:x val="2.6051164487052602E-3"/>
                  <c:y val="-3.2585777266628301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DAB6-425E-A07B-5FB4F2C9B189}"/>
                </c:ext>
              </c:extLst>
            </c:dLbl>
            <c:dLbl>
              <c:idx val="6"/>
              <c:layout>
                <c:manualLayout>
                  <c:x val="1.0420465794820999E-2"/>
                  <c:y val="-1.28426298639065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DAB6-425E-A07B-5FB4F2C9B189}"/>
                </c:ext>
              </c:extLst>
            </c:dLbl>
            <c:dLbl>
              <c:idx val="8"/>
              <c:layout>
                <c:manualLayout>
                  <c:x val="6.0959724899703003E-3"/>
                  <c:y val="-6.3254744105807901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DAB6-425E-A07B-5FB4F2C9B189}"/>
                </c:ext>
              </c:extLst>
            </c:dLbl>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2020.xlsx]Nigeria Estatisticas'!$B$15:$K$15</c:f>
              <c:numCache>
                <c:formatCode>0.00%</c:formatCode>
                <c:ptCount val="10"/>
                <c:pt idx="0">
                  <c:v>0.17430000000000001</c:v>
                </c:pt>
                <c:pt idx="1">
                  <c:v>0.17660000000000001</c:v>
                </c:pt>
                <c:pt idx="2">
                  <c:v>0.21659999999999999</c:v>
                </c:pt>
                <c:pt idx="3">
                  <c:v>0.12989999999999999</c:v>
                </c:pt>
                <c:pt idx="4">
                  <c:v>0.13</c:v>
                </c:pt>
                <c:pt idx="5">
                  <c:v>0.1245</c:v>
                </c:pt>
                <c:pt idx="6">
                  <c:v>0.1079</c:v>
                </c:pt>
                <c:pt idx="7">
                  <c:v>0.115</c:v>
                </c:pt>
                <c:pt idx="8">
                  <c:v>0.1318</c:v>
                </c:pt>
                <c:pt idx="9">
                  <c:v>0.17510000000000001</c:v>
                </c:pt>
              </c:numCache>
            </c:numRef>
          </c:val>
          <c:extLst xmlns:c16r2="http://schemas.microsoft.com/office/drawing/2015/06/chart">
            <c:ext xmlns:c16="http://schemas.microsoft.com/office/drawing/2014/chart" uri="{C3380CC4-5D6E-409C-BE32-E72D297353CC}">
              <c16:uniqueId val="{00000004-DAB6-425E-A07B-5FB4F2C9B189}"/>
            </c:ext>
          </c:extLst>
        </c:ser>
        <c:dLbls>
          <c:showLegendKey val="0"/>
          <c:showVal val="1"/>
          <c:showCatName val="0"/>
          <c:showSerName val="0"/>
          <c:showPercent val="0"/>
          <c:showBubbleSize val="0"/>
        </c:dLbls>
        <c:gapWidth val="219"/>
        <c:overlap val="-27"/>
        <c:axId val="227454464"/>
        <c:axId val="216382208"/>
      </c:barChart>
      <c:catAx>
        <c:axId val="22745446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16382208"/>
        <c:crosses val="autoZero"/>
        <c:auto val="1"/>
        <c:lblAlgn val="ctr"/>
        <c:lblOffset val="100"/>
        <c:noMultiLvlLbl val="0"/>
      </c:catAx>
      <c:valAx>
        <c:axId val="21638220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27454464"/>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noFill/>
      <a:round/>
    </a:ln>
    <a:effectLst/>
  </c:spPr>
  <c:txPr>
    <a:bodyPr/>
    <a:lstStyle/>
    <a:p>
      <a:pPr>
        <a:defRPr lang="pt-PT"/>
      </a:pPr>
      <a:endParaRPr lang="pt-PT"/>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'[CEDEAO PAIS POR PAIS VPT 2020.xlsx]Senegal Estatisticas'!$A$7</c:f>
              <c:strCache>
                <c:ptCount val="1"/>
                <c:pt idx="0">
                  <c:v>Exportação de bens e serviços [ Constante ]</c:v>
                </c:pt>
              </c:strCache>
            </c:strRef>
          </c:tx>
          <c:spPr>
            <a:solidFill>
              <a:schemeClr val="accent1"/>
            </a:solidFill>
            <a:ln>
              <a:noFill/>
            </a:ln>
            <a:effectLst/>
          </c:spPr>
          <c:invertIfNegative val="0"/>
          <c:cat>
            <c:numRef>
              <c:f>'[CEDEAO PAIS POR PAIS VPT 2020.xlsx]Senegal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2020.xlsx]Senegal Estatisticas'!$B$7:$K$7</c:f>
              <c:numCache>
                <c:formatCode>"$"#,##0_);[Red]\("$"#,##0\)</c:formatCode>
                <c:ptCount val="10"/>
                <c:pt idx="0">
                  <c:v>3240795854</c:v>
                </c:pt>
                <c:pt idx="1">
                  <c:v>3215663154</c:v>
                </c:pt>
                <c:pt idx="2">
                  <c:v>3289757838</c:v>
                </c:pt>
                <c:pt idx="3">
                  <c:v>3497616765</c:v>
                </c:pt>
                <c:pt idx="4">
                  <c:v>3400985942</c:v>
                </c:pt>
                <c:pt idx="5">
                  <c:v>3533652931</c:v>
                </c:pt>
                <c:pt idx="6">
                  <c:v>3864476413</c:v>
                </c:pt>
                <c:pt idx="7">
                  <c:v>4024825376</c:v>
                </c:pt>
                <c:pt idx="8">
                  <c:v>4349095357</c:v>
                </c:pt>
                <c:pt idx="9">
                  <c:v>4660159494</c:v>
                </c:pt>
              </c:numCache>
            </c:numRef>
          </c:val>
          <c:extLst xmlns:c16r2="http://schemas.microsoft.com/office/drawing/2015/06/chart">
            <c:ext xmlns:c16="http://schemas.microsoft.com/office/drawing/2014/chart" uri="{C3380CC4-5D6E-409C-BE32-E72D297353CC}">
              <c16:uniqueId val="{00000000-491B-405E-A8A7-308CBC3E5F88}"/>
            </c:ext>
          </c:extLst>
        </c:ser>
        <c:ser>
          <c:idx val="1"/>
          <c:order val="1"/>
          <c:tx>
            <c:strRef>
              <c:f>'[CEDEAO PAIS POR PAIS VPT 2020.xlsx]Senegal Estatisticas'!$A$8</c:f>
              <c:strCache>
                <c:ptCount val="1"/>
                <c:pt idx="0">
                  <c:v>Exportação de bens e serviços [ Corrente ]</c:v>
                </c:pt>
              </c:strCache>
            </c:strRef>
          </c:tx>
          <c:spPr>
            <a:solidFill>
              <a:schemeClr val="accent2"/>
            </a:solidFill>
            <a:ln>
              <a:noFill/>
            </a:ln>
            <a:effectLst/>
          </c:spPr>
          <c:invertIfNegative val="0"/>
          <c:cat>
            <c:numRef>
              <c:f>'[CEDEAO PAIS POR PAIS VPT 2020.xlsx]Senegal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2020.xlsx]Senegal Estatisticas'!$B$8:$K$8</c:f>
              <c:numCache>
                <c:formatCode>"$"#,##0_);[Red]\("$"#,##0\)</c:formatCode>
                <c:ptCount val="10"/>
                <c:pt idx="0">
                  <c:v>3116968874</c:v>
                </c:pt>
                <c:pt idx="1">
                  <c:v>3215663154</c:v>
                </c:pt>
                <c:pt idx="2">
                  <c:v>3787769263</c:v>
                </c:pt>
                <c:pt idx="3">
                  <c:v>3967341029</c:v>
                </c:pt>
                <c:pt idx="4">
                  <c:v>4208354607</c:v>
                </c:pt>
                <c:pt idx="5">
                  <c:v>4305694609</c:v>
                </c:pt>
                <c:pt idx="6">
                  <c:v>4029253554</c:v>
                </c:pt>
                <c:pt idx="7">
                  <c:v>4102472782</c:v>
                </c:pt>
                <c:pt idx="8">
                  <c:v>4598102920</c:v>
                </c:pt>
                <c:pt idx="9">
                  <c:v>5272398189</c:v>
                </c:pt>
              </c:numCache>
            </c:numRef>
          </c:val>
          <c:extLst xmlns:c16r2="http://schemas.microsoft.com/office/drawing/2015/06/chart">
            <c:ext xmlns:c16="http://schemas.microsoft.com/office/drawing/2014/chart" uri="{C3380CC4-5D6E-409C-BE32-E72D297353CC}">
              <c16:uniqueId val="{00000001-491B-405E-A8A7-308CBC3E5F88}"/>
            </c:ext>
          </c:extLst>
        </c:ser>
        <c:ser>
          <c:idx val="2"/>
          <c:order val="2"/>
          <c:tx>
            <c:strRef>
              <c:f>'[CEDEAO PAIS POR PAIS VPT 2020.xlsx]Senegal Estatisticas'!$A$9</c:f>
              <c:strCache>
                <c:ptCount val="1"/>
                <c:pt idx="0">
                  <c:v>Importações de bens e serviços [ Constante ]</c:v>
                </c:pt>
              </c:strCache>
            </c:strRef>
          </c:tx>
          <c:spPr>
            <a:solidFill>
              <a:schemeClr val="bg1">
                <a:lumMod val="75000"/>
              </a:schemeClr>
            </a:solidFill>
            <a:ln>
              <a:noFill/>
            </a:ln>
            <a:effectLst/>
          </c:spPr>
          <c:invertIfNegative val="0"/>
          <c:cat>
            <c:numRef>
              <c:f>'[CEDEAO PAIS POR PAIS VPT 2020.xlsx]Senegal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2020.xlsx]Senegal Estatisticas'!$B$9:$K$9</c:f>
              <c:numCache>
                <c:formatCode>"$"#,##0_);[Red]\("$"#,##0\)</c:formatCode>
                <c:ptCount val="10"/>
                <c:pt idx="0">
                  <c:v>5271966059</c:v>
                </c:pt>
                <c:pt idx="1">
                  <c:v>5204715745</c:v>
                </c:pt>
                <c:pt idx="2">
                  <c:v>5466299660</c:v>
                </c:pt>
                <c:pt idx="3">
                  <c:v>5731294194</c:v>
                </c:pt>
                <c:pt idx="4">
                  <c:v>6110813154</c:v>
                </c:pt>
                <c:pt idx="5">
                  <c:v>6749521673</c:v>
                </c:pt>
                <c:pt idx="6">
                  <c:v>7271757885</c:v>
                </c:pt>
                <c:pt idx="7">
                  <c:v>7762543161</c:v>
                </c:pt>
                <c:pt idx="8">
                  <c:v>8422095625</c:v>
                </c:pt>
                <c:pt idx="9">
                  <c:v>9314131199</c:v>
                </c:pt>
              </c:numCache>
            </c:numRef>
          </c:val>
          <c:extLst xmlns:c16r2="http://schemas.microsoft.com/office/drawing/2015/06/chart">
            <c:ext xmlns:c16="http://schemas.microsoft.com/office/drawing/2014/chart" uri="{C3380CC4-5D6E-409C-BE32-E72D297353CC}">
              <c16:uniqueId val="{00000002-491B-405E-A8A7-308CBC3E5F88}"/>
            </c:ext>
          </c:extLst>
        </c:ser>
        <c:ser>
          <c:idx val="3"/>
          <c:order val="3"/>
          <c:tx>
            <c:strRef>
              <c:f>'[CEDEAO PAIS POR PAIS VPT 2020.xlsx]Senegal Estatisticas'!$A$10</c:f>
              <c:strCache>
                <c:ptCount val="1"/>
                <c:pt idx="0">
                  <c:v>Importações de bens e serviços [ Corrente ]</c:v>
                </c:pt>
              </c:strCache>
            </c:strRef>
          </c:tx>
          <c:spPr>
            <a:solidFill>
              <a:srgbClr val="7030A0"/>
            </a:solidFill>
            <a:ln>
              <a:noFill/>
            </a:ln>
            <a:effectLst/>
          </c:spPr>
          <c:invertIfNegative val="0"/>
          <c:cat>
            <c:numRef>
              <c:f>'[CEDEAO PAIS POR PAIS VPT 2020.xlsx]Senegal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2020.xlsx]Senegal Estatisticas'!$B$10:$K$10</c:f>
              <c:numCache>
                <c:formatCode>"$"#,##0_);[Red]\("$"#,##0\)</c:formatCode>
                <c:ptCount val="10"/>
                <c:pt idx="0">
                  <c:v>5273903542</c:v>
                </c:pt>
                <c:pt idx="1">
                  <c:v>5204715745</c:v>
                </c:pt>
                <c:pt idx="2">
                  <c:v>6420367982</c:v>
                </c:pt>
                <c:pt idx="3">
                  <c:v>6952183577</c:v>
                </c:pt>
                <c:pt idx="4">
                  <c:v>7214231737</c:v>
                </c:pt>
                <c:pt idx="5">
                  <c:v>7248768747</c:v>
                </c:pt>
                <c:pt idx="6">
                  <c:v>6295550170</c:v>
                </c:pt>
                <c:pt idx="7">
                  <c:v>6192831735</c:v>
                </c:pt>
                <c:pt idx="8">
                  <c:v>7504704045</c:v>
                </c:pt>
                <c:pt idx="9">
                  <c:v>8707216904</c:v>
                </c:pt>
              </c:numCache>
            </c:numRef>
          </c:val>
          <c:extLst xmlns:c16r2="http://schemas.microsoft.com/office/drawing/2015/06/chart">
            <c:ext xmlns:c16="http://schemas.microsoft.com/office/drawing/2014/chart" uri="{C3380CC4-5D6E-409C-BE32-E72D297353CC}">
              <c16:uniqueId val="{00000003-491B-405E-A8A7-308CBC3E5F88}"/>
            </c:ext>
          </c:extLst>
        </c:ser>
        <c:ser>
          <c:idx val="4"/>
          <c:order val="4"/>
          <c:tx>
            <c:strRef>
              <c:f>'[CEDEAO PAIS POR PAIS VPT 2020.xlsx]Senegal Estatisticas'!$A$11</c:f>
              <c:strCache>
                <c:ptCount val="1"/>
                <c:pt idx="0">
                  <c:v>Balança comercial [ incluindo serviços a preços contante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'[CEDEAO PAIS POR PAIS VPT 2020.xlsx]Senegal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2020.xlsx]Senegal Estatisticas'!$B$11:$K$11</c:f>
              <c:numCache>
                <c:formatCode>"$"#,##0_);[Red]\("$"#,##0\)</c:formatCode>
                <c:ptCount val="10"/>
                <c:pt idx="0">
                  <c:v>-2031170205</c:v>
                </c:pt>
                <c:pt idx="1">
                  <c:v>-1989052591</c:v>
                </c:pt>
                <c:pt idx="2">
                  <c:v>-2176541822</c:v>
                </c:pt>
                <c:pt idx="3">
                  <c:v>-2233677429</c:v>
                </c:pt>
                <c:pt idx="4">
                  <c:v>-2709827212</c:v>
                </c:pt>
                <c:pt idx="5">
                  <c:v>-3215868742</c:v>
                </c:pt>
                <c:pt idx="6">
                  <c:v>-3407281472</c:v>
                </c:pt>
                <c:pt idx="7">
                  <c:v>-3737717785</c:v>
                </c:pt>
                <c:pt idx="8">
                  <c:v>-4073000268</c:v>
                </c:pt>
                <c:pt idx="9">
                  <c:v>-4653971705</c:v>
                </c:pt>
              </c:numCache>
            </c:numRef>
          </c:val>
          <c:extLst xmlns:c16r2="http://schemas.microsoft.com/office/drawing/2015/06/chart">
            <c:ext xmlns:c16="http://schemas.microsoft.com/office/drawing/2014/chart" uri="{C3380CC4-5D6E-409C-BE32-E72D297353CC}">
              <c16:uniqueId val="{0000000E-491B-405E-A8A7-308CBC3E5F88}"/>
            </c:ext>
          </c:extLst>
        </c:ser>
        <c:ser>
          <c:idx val="5"/>
          <c:order val="5"/>
          <c:tx>
            <c:strRef>
              <c:f>'[CEDEAO PAIS POR PAIS VPT 2020.xlsx]Senegal Estatisticas'!$A$12</c:f>
              <c:strCache>
                <c:ptCount val="1"/>
                <c:pt idx="0">
                  <c:v>Balança comercial [ incluindo serviços a preços corrente ]</c:v>
                </c:pt>
              </c:strCache>
            </c:strRef>
          </c:tx>
          <c:spPr>
            <a:gradFill>
              <a:gsLst>
                <a:gs pos="0">
                  <a:srgbClr val="9EE256"/>
                </a:gs>
                <a:gs pos="100000">
                  <a:srgbClr val="52762D"/>
                </a:gs>
              </a:gsLst>
              <a:lin scaled="0"/>
            </a:gra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'[CEDEAO PAIS POR PAIS VPT 2020.xlsx]Senegal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2020.xlsx]Senegal Estatisticas'!$B$12:$K$12</c:f>
              <c:numCache>
                <c:formatCode>"$"#,##0_);[Red]\("$"#,##0\)</c:formatCode>
                <c:ptCount val="10"/>
                <c:pt idx="0">
                  <c:v>-2156934668</c:v>
                </c:pt>
                <c:pt idx="1">
                  <c:v>-1989052591</c:v>
                </c:pt>
                <c:pt idx="2">
                  <c:v>-2632598719</c:v>
                </c:pt>
                <c:pt idx="3">
                  <c:v>-2984842548</c:v>
                </c:pt>
                <c:pt idx="4">
                  <c:v>-3005877130</c:v>
                </c:pt>
                <c:pt idx="5">
                  <c:v>-2943074138</c:v>
                </c:pt>
                <c:pt idx="6">
                  <c:v>-2266296616</c:v>
                </c:pt>
                <c:pt idx="7">
                  <c:v>-2090358953</c:v>
                </c:pt>
                <c:pt idx="8">
                  <c:v>-2906601125</c:v>
                </c:pt>
                <c:pt idx="9">
                  <c:v>-3434818715</c:v>
                </c:pt>
              </c:numCache>
            </c:numRef>
          </c:val>
          <c:extLst xmlns:c16r2="http://schemas.microsoft.com/office/drawing/2015/06/chart">
            <c:ext xmlns:c16="http://schemas.microsoft.com/office/drawing/2014/chart" uri="{C3380CC4-5D6E-409C-BE32-E72D297353CC}">
              <c16:uniqueId val="{00000019-491B-405E-A8A7-308CBC3E5F88}"/>
            </c:ext>
          </c:extLst>
        </c:ser>
        <c:ser>
          <c:idx val="6"/>
          <c:order val="6"/>
          <c:tx>
            <c:strRef>
              <c:f>'[CEDEAO PAIS POR PAIS VPT 2020.xlsx]Senegal Estatisticas'!$A$13</c:f>
              <c:strCache>
                <c:ptCount val="1"/>
                <c:pt idx="0">
                  <c:v>Investimentos estrangeiros directos [ entradas líquidas ]</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0"/>
              </c:ext>
            </c:extLst>
          </c:dLbls>
          <c:cat>
            <c:numRef>
              <c:f>'[CEDEAO PAIS POR PAIS VPT 2020.xlsx]Senegal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2020.xlsx]Senegal Estatisticas'!$B$13:$K$13</c:f>
              <c:numCache>
                <c:formatCode>"$"#,##0_);[Red]\("$"#,##0\)</c:formatCode>
                <c:ptCount val="10"/>
                <c:pt idx="0">
                  <c:v>331473910</c:v>
                </c:pt>
                <c:pt idx="1">
                  <c:v>272092888</c:v>
                </c:pt>
                <c:pt idx="2">
                  <c:v>338661996</c:v>
                </c:pt>
                <c:pt idx="3">
                  <c:v>276159533</c:v>
                </c:pt>
                <c:pt idx="4">
                  <c:v>311366769</c:v>
                </c:pt>
                <c:pt idx="5">
                  <c:v>403098056</c:v>
                </c:pt>
                <c:pt idx="6">
                  <c:v>409166126</c:v>
                </c:pt>
                <c:pt idx="7">
                  <c:v>472409800</c:v>
                </c:pt>
                <c:pt idx="8">
                  <c:v>588292998</c:v>
                </c:pt>
                <c:pt idx="9">
                  <c:v>847841575</c:v>
                </c:pt>
              </c:numCache>
            </c:numRef>
          </c:val>
          <c:extLst xmlns:c16r2="http://schemas.microsoft.com/office/drawing/2015/06/chart">
            <c:ext xmlns:c16="http://schemas.microsoft.com/office/drawing/2014/chart" uri="{C3380CC4-5D6E-409C-BE32-E72D297353CC}">
              <c16:uniqueId val="{0000001D-491B-405E-A8A7-308CBC3E5F88}"/>
            </c:ext>
          </c:extLst>
        </c:ser>
        <c:dLbls>
          <c:showLegendKey val="0"/>
          <c:showVal val="0"/>
          <c:showCatName val="0"/>
          <c:showSerName val="0"/>
          <c:showPercent val="0"/>
          <c:showBubbleSize val="0"/>
        </c:dLbls>
        <c:gapWidth val="150"/>
        <c:axId val="228789248"/>
        <c:axId val="226912512"/>
      </c:barChart>
      <c:dateAx>
        <c:axId val="228789248"/>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INDICADORES ECONÓMICOS D</a:t>
                </a:r>
                <a:r>
                  <a:rPr lang="en-US" altLang="en-US"/>
                  <a:t>O SENEGAL</a:t>
                </a: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26912512"/>
        <c:crosses val="autoZero"/>
        <c:auto val="0"/>
        <c:lblOffset val="100"/>
        <c:baseTimeUnit val="days"/>
      </c:dateAx>
      <c:valAx>
        <c:axId val="22691251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000" b="0" i="0" u="none" strike="noStrike" kern="1200" baseline="0">
                    <a:solidFill>
                      <a:srgbClr val="00B0F0"/>
                    </a:solidFill>
                    <a:latin typeface="+mn-lt"/>
                    <a:ea typeface="+mn-ea"/>
                    <a:cs typeface="+mn-cs"/>
                  </a:defRPr>
                </a:pPr>
                <a:r>
                  <a:rPr lang="en-US">
                    <a:solidFill>
                      <a:srgbClr val="00B0F0"/>
                    </a:solidFill>
                  </a:rPr>
                  <a:t>VALORES</a:t>
                </a:r>
              </a:p>
            </c:rich>
          </c:tx>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28789248"/>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b="0" i="1" baseline="0">
                <a:effectLst/>
                <a:latin typeface="Arial Narrow" panose="020B0606020202030204" pitchFamily="34" charset="0"/>
              </a:rPr>
              <a:t>As importações de bens do Senegal</a:t>
            </a:r>
            <a:endParaRPr lang="pt-PT" sz="1200">
              <a:effectLst/>
              <a:latin typeface="Arial Narrow" panose="020B0606020202030204" pitchFamily="34" charset="0"/>
            </a:endParaRPr>
          </a:p>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a:solidFill>
                  <a:srgbClr val="00B0F0"/>
                </a:solidFill>
                <a:latin typeface="Arial Narrow" panose="020B0606020202030204" pitchFamily="34" charset="0"/>
              </a:rPr>
              <a:t>2015</a:t>
            </a:r>
          </a:p>
        </c:rich>
      </c:tx>
      <c:layout>
        <c:manualLayout>
          <c:xMode val="edge"/>
          <c:yMode val="edge"/>
          <c:x val="0.72367105521444597"/>
          <c:y val="4.2559228259327602E-3"/>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0762-49A6-897D-915874C0278E}"/>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0762-49A6-897D-915874C0278E}"/>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0762-49A6-897D-915874C0278E}"/>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0762-49A6-897D-915874C0278E}"/>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0762-49A6-897D-915874C0278E}"/>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0762-49A6-897D-915874C0278E}"/>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0762-49A6-897D-915874C0278E}"/>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0762-49A6-897D-915874C0278E}"/>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0762-49A6-897D-915874C0278E}"/>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0762-49A6-897D-915874C0278E}"/>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0762-49A6-897D-915874C0278E}"/>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0762-49A6-897D-915874C0278E}"/>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0762-49A6-897D-915874C0278E}"/>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0762-49A6-897D-915874C0278E}"/>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0762-49A6-897D-915874C0278E}"/>
              </c:ext>
            </c:extLst>
          </c:dPt>
          <c:dPt>
            <c:idx val="15"/>
            <c:bubble3D val="0"/>
            <c:spPr>
              <a:solidFill>
                <a:srgbClr val="416D12"/>
              </a:solidFill>
              <a:ln>
                <a:noFill/>
              </a:ln>
              <a:effectLst/>
            </c:spPr>
            <c:extLst xmlns:c16r2="http://schemas.microsoft.com/office/drawing/2015/06/chart">
              <c:ext xmlns:c16="http://schemas.microsoft.com/office/drawing/2014/chart" uri="{C3380CC4-5D6E-409C-BE32-E72D297353CC}">
                <c16:uniqueId val="{0000001F-0762-49A6-897D-915874C0278E}"/>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0762-49A6-897D-915874C0278E}"/>
              </c:ext>
            </c:extLst>
          </c:dPt>
          <c:dLbls>
            <c:dLbl>
              <c:idx val="3"/>
              <c:layout>
                <c:manualLayout>
                  <c:x val="2.7127003699136901E-2"/>
                  <c:y val="4.25592282593275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0762-49A6-897D-915874C0278E}"/>
                </c:ext>
              </c:extLst>
            </c:dLbl>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0762-49A6-897D-915874C0278E}"/>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0762-49A6-897D-915874C0278E}"/>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0762-49A6-897D-915874C0278E}"/>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0762-49A6-897D-915874C0278E}"/>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0762-49A6-897D-915874C0278E}"/>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0762-49A6-897D-915874C0278E}"/>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0762-49A6-897D-915874C0278E}"/>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0762-49A6-897D-915874C0278E}"/>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'Senegal Estatisticas'!$A$115:$A$131</c:f>
              <c:strCache>
                <c:ptCount val="17"/>
                <c:pt idx="0">
                  <c:v>Produtos agrícolas</c:v>
                </c:pt>
                <c:pt idx="1">
                  <c:v>Apenas alimentos</c:v>
                </c:pt>
                <c:pt idx="2">
                  <c:v>Petróleo e produtos de mineração</c:v>
                </c:pt>
                <c:pt idx="3">
                  <c:v>Apenas petróleos</c:v>
                </c:pt>
                <c:pt idx="4">
                  <c:v>Produtos manufaturados</c:v>
                </c:pt>
                <c:pt idx="5">
                  <c:v>Ferro e aço</c:v>
                </c:pt>
                <c:pt idx="6">
                  <c:v>Produtos química e farmacêuticos</c:v>
                </c:pt>
                <c:pt idx="7">
                  <c:v>Produtos farmacêuticos</c:v>
                </c:pt>
                <c:pt idx="8">
                  <c:v>Máquinas e equipamentos de transporte</c:v>
                </c:pt>
                <c:pt idx="9">
                  <c:v>Equipamentos de escritório e telecomunicações</c:v>
                </c:pt>
                <c:pt idx="10">
                  <c:v>Informática e equipamento de escritório</c:v>
                </c:pt>
                <c:pt idx="11">
                  <c:v>Equipamento de telecomunicação</c:v>
                </c:pt>
                <c:pt idx="12">
                  <c:v>Circuits intégrés et composantes électroniques</c:v>
                </c:pt>
                <c:pt idx="13">
                  <c:v>Equipamento de transporte</c:v>
                </c:pt>
                <c:pt idx="14">
                  <c:v>Automóveis e peças</c:v>
                </c:pt>
                <c:pt idx="15">
                  <c:v>Têxteis</c:v>
                </c:pt>
                <c:pt idx="16">
                  <c:v>Vestuários</c:v>
                </c:pt>
              </c:strCache>
            </c:strRef>
          </c:cat>
          <c:val>
            <c:numRef>
              <c:f>'Senegal Estatisticas'!$B$115:$B$131</c:f>
              <c:numCache>
                <c:formatCode>"$"#,##0</c:formatCode>
                <c:ptCount val="17"/>
                <c:pt idx="0">
                  <c:v>1311608974</c:v>
                </c:pt>
                <c:pt idx="1">
                  <c:v>1213572874</c:v>
                </c:pt>
                <c:pt idx="2">
                  <c:v>1413394663</c:v>
                </c:pt>
                <c:pt idx="3">
                  <c:v>1315715915</c:v>
                </c:pt>
                <c:pt idx="4">
                  <c:v>2772429305</c:v>
                </c:pt>
                <c:pt idx="5">
                  <c:v>223730795</c:v>
                </c:pt>
                <c:pt idx="6">
                  <c:v>576953704</c:v>
                </c:pt>
                <c:pt idx="7">
                  <c:v>182899220</c:v>
                </c:pt>
                <c:pt idx="8">
                  <c:v>1355602078</c:v>
                </c:pt>
                <c:pt idx="9">
                  <c:v>217187906</c:v>
                </c:pt>
                <c:pt idx="10">
                  <c:v>34878012</c:v>
                </c:pt>
                <c:pt idx="11">
                  <c:v>173806351</c:v>
                </c:pt>
                <c:pt idx="12">
                  <c:v>8503543</c:v>
                </c:pt>
                <c:pt idx="13">
                  <c:v>486334673</c:v>
                </c:pt>
                <c:pt idx="14" formatCode="&quot;$&quot;#,##0;\-&quot;$&quot;#,##0">
                  <c:v>335491082</c:v>
                </c:pt>
                <c:pt idx="15">
                  <c:v>81643092</c:v>
                </c:pt>
                <c:pt idx="16">
                  <c:v>22898583</c:v>
                </c:pt>
              </c:numCache>
            </c:numRef>
          </c:val>
          <c:extLst xmlns:c16r2="http://schemas.microsoft.com/office/drawing/2015/06/chart">
            <c:ext xmlns:c16="http://schemas.microsoft.com/office/drawing/2014/chart" uri="{C3380CC4-5D6E-409C-BE32-E72D297353CC}">
              <c16:uniqueId val="{00000022-0762-49A6-897D-915874C0278E}"/>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9727620939140298"/>
          <c:w val="0.99487836107554395"/>
          <c:h val="0.198467867782664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mn-lt"/>
                <a:ea typeface="+mn-ea"/>
                <a:cs typeface="+mn-cs"/>
              </a:defRPr>
            </a:pPr>
            <a:r>
              <a:rPr lang="pt-PT" sz="1200" b="0" i="1" u="none" strike="noStrike" baseline="0" dirty="0">
                <a:effectLst/>
              </a:rPr>
              <a:t>As exportações de bens do </a:t>
            </a:r>
            <a:r>
              <a:rPr lang="pt-PT" sz="1200" b="0" i="1" u="none" strike="noStrike" baseline="0" dirty="0" smtClean="0">
                <a:effectLst/>
              </a:rPr>
              <a:t>Senegal</a:t>
            </a:r>
          </a:p>
          <a:p>
            <a:pPr defTabSz="914400">
              <a:defRPr lang="pt-PT" sz="1200" b="0" i="1" u="none" strike="noStrike" kern="1200" spc="0" baseline="0">
                <a:solidFill>
                  <a:srgbClr val="00B0F0"/>
                </a:solidFill>
                <a:latin typeface="+mn-lt"/>
                <a:ea typeface="+mn-ea"/>
                <a:cs typeface="+mn-cs"/>
              </a:defRPr>
            </a:pPr>
            <a:r>
              <a:rPr lang="pt-PT" sz="1200" i="1" dirty="0" smtClean="0">
                <a:solidFill>
                  <a:srgbClr val="00B0F0"/>
                </a:solidFill>
              </a:rPr>
              <a:t>2015</a:t>
            </a:r>
            <a:endParaRPr lang="pt-PT" sz="1200" i="1" dirty="0">
              <a:solidFill>
                <a:srgbClr val="00B0F0"/>
              </a:solidFill>
            </a:endParaRPr>
          </a:p>
        </c:rich>
      </c:tx>
      <c:layout>
        <c:manualLayout>
          <c:xMode val="edge"/>
          <c:yMode val="edge"/>
          <c:x val="0.54747799957072329"/>
          <c:y val="1.6565708333711099E-2"/>
        </c:manualLayout>
      </c:layout>
      <c:overlay val="0"/>
      <c:spPr>
        <a:noFill/>
        <a:ln>
          <a:noFill/>
        </a:ln>
        <a:effectLst/>
      </c:spPr>
    </c:title>
    <c:autoTitleDeleted val="0"/>
    <c:plotArea>
      <c:layout>
        <c:manualLayout>
          <c:layoutTarget val="inner"/>
          <c:xMode val="edge"/>
          <c:yMode val="edge"/>
          <c:x val="0.38000659304433798"/>
          <c:y val="0.127058823529412"/>
          <c:w val="0.34605241470248899"/>
          <c:h val="0.65866666666666696"/>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FB1C-47CE-8513-ED694E9E77CF}"/>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FB1C-47CE-8513-ED694E9E77CF}"/>
              </c:ext>
            </c:extLst>
          </c:dPt>
          <c:dPt>
            <c:idx val="2"/>
            <c:bubble3D val="0"/>
            <c:spPr>
              <a:solidFill>
                <a:srgbClr val="FFC000"/>
              </a:solidFill>
              <a:ln>
                <a:noFill/>
              </a:ln>
              <a:effectLst/>
            </c:spPr>
            <c:extLst xmlns:c16r2="http://schemas.microsoft.com/office/drawing/2015/06/chart">
              <c:ext xmlns:c16="http://schemas.microsoft.com/office/drawing/2014/chart" uri="{C3380CC4-5D6E-409C-BE32-E72D297353CC}">
                <c16:uniqueId val="{00000005-FB1C-47CE-8513-ED694E9E77CF}"/>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FB1C-47CE-8513-ED694E9E77CF}"/>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FB1C-47CE-8513-ED694E9E77CF}"/>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FB1C-47CE-8513-ED694E9E77CF}"/>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FB1C-47CE-8513-ED694E9E77CF}"/>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FB1C-47CE-8513-ED694E9E77CF}"/>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FB1C-47CE-8513-ED694E9E77CF}"/>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FB1C-47CE-8513-ED694E9E77CF}"/>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FB1C-47CE-8513-ED694E9E77CF}"/>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FB1C-47CE-8513-ED694E9E77CF}"/>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FB1C-47CE-8513-ED694E9E77CF}"/>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FB1C-47CE-8513-ED694E9E77CF}"/>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FB1C-47CE-8513-ED694E9E77CF}"/>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FB1C-47CE-8513-ED694E9E77CF}"/>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FB1C-47CE-8513-ED694E9E77CF}"/>
              </c:ext>
            </c:extLst>
          </c:dPt>
          <c:dLbls>
            <c:dLbl>
              <c:idx val="0"/>
              <c:layout>
                <c:manualLayout>
                  <c:x val="5.6865007417174901E-2"/>
                  <c:y val="3.61262517429331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B1C-47CE-8513-ED694E9E77CF}"/>
                </c:ext>
              </c:extLst>
            </c:dLbl>
            <c:dLbl>
              <c:idx val="1"/>
              <c:layout>
                <c:manualLayout>
                  <c:x val="1.35981539475853E-2"/>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B1C-47CE-8513-ED694E9E77CF}"/>
                </c:ext>
              </c:extLst>
            </c:dLbl>
            <c:dLbl>
              <c:idx val="2"/>
              <c:layout>
                <c:manualLayout>
                  <c:x val="9.8895665073347998E-3"/>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B1C-47CE-8513-ED694E9E77CF}"/>
                </c:ext>
              </c:extLst>
            </c:dLbl>
            <c:dLbl>
              <c:idx val="3"/>
              <c:layout>
                <c:manualLayout>
                  <c:x val="-2.3487720454920102E-2"/>
                  <c:y val="-1.90138167068067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FB1C-47CE-8513-ED694E9E77CF}"/>
                </c:ext>
              </c:extLst>
            </c:dLbl>
            <c:dLbl>
              <c:idx val="4"/>
              <c:layout>
                <c:manualLayout>
                  <c:x val="-8.7769902752595996E-2"/>
                  <c:y val="3.04221067308910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FB1C-47CE-8513-ED694E9E77CF}"/>
                </c:ext>
              </c:extLst>
            </c:dLbl>
            <c:dLbl>
              <c:idx val="5"/>
              <c:layout>
                <c:manualLayout>
                  <c:x val="-0.111257623207516"/>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FB1C-47CE-8513-ED694E9E77CF}"/>
                </c:ext>
              </c:extLst>
            </c:dLbl>
            <c:dLbl>
              <c:idx val="6"/>
              <c:layout>
                <c:manualLayout>
                  <c:x val="-0.17059502225152501"/>
                  <c:y val="-1.9013816706806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FB1C-47CE-8513-ED694E9E77CF}"/>
                </c:ext>
              </c:extLst>
            </c:dLbl>
            <c:dLbl>
              <c:idx val="7"/>
              <c:layout>
                <c:manualLayout>
                  <c:x val="-0.15946925993077299"/>
                  <c:y val="-3.4224870072252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FB1C-47CE-8513-ED694E9E77CF}"/>
                </c:ext>
              </c:extLst>
            </c:dLbl>
            <c:dLbl>
              <c:idx val="8"/>
              <c:layout>
                <c:manualLayout>
                  <c:x val="-0.156996868303939"/>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FB1C-47CE-8513-ED694E9E77CF}"/>
                </c:ext>
              </c:extLst>
            </c:dLbl>
            <c:dLbl>
              <c:idx val="9"/>
              <c:layout>
                <c:manualLayout>
                  <c:x val="-0.128564364595352"/>
                  <c:y val="-9.6970465204715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FB1C-47CE-8513-ED694E9E77CF}"/>
                </c:ext>
              </c:extLst>
            </c:dLbl>
            <c:dLbl>
              <c:idx val="10"/>
              <c:layout>
                <c:manualLayout>
                  <c:x val="-4.4503049283006399E-2"/>
                  <c:y val="-0.129293953606287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FB1C-47CE-8513-ED694E9E77CF}"/>
                </c:ext>
              </c:extLst>
            </c:dLbl>
            <c:dLbl>
              <c:idx val="11"/>
              <c:layout>
                <c:manualLayout>
                  <c:x val="-0.119910993901434"/>
                  <c:y val="-0.13119533527696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FB1C-47CE-8513-ED694E9E77CF}"/>
                </c:ext>
              </c:extLst>
            </c:dLbl>
            <c:dLbl>
              <c:idx val="12"/>
              <c:layout>
                <c:manualLayout>
                  <c:x val="2.2251524641503401E-2"/>
                  <c:y val="-0.136899480289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FB1C-47CE-8513-ED694E9E77CF}"/>
                </c:ext>
              </c:extLst>
            </c:dLbl>
            <c:dLbl>
              <c:idx val="13"/>
              <c:layout>
                <c:manualLayout>
                  <c:x val="0.100131860886764"/>
                  <c:y val="-0.133096716947648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FB1C-47CE-8513-ED694E9E77CF}"/>
                </c:ext>
              </c:extLst>
            </c:dLbl>
            <c:dLbl>
              <c:idx val="14"/>
              <c:layout>
                <c:manualLayout>
                  <c:x val="0.128564364595352"/>
                  <c:y val="-8.36607935099507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FB1C-47CE-8513-ED694E9E77CF}"/>
                </c:ext>
              </c:extLst>
            </c:dLbl>
            <c:dLbl>
              <c:idx val="15"/>
              <c:layout>
                <c:manualLayout>
                  <c:x val="0.14216251854293699"/>
                  <c:y val="-2.85207250602103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FB1C-47CE-8513-ED694E9E77CF}"/>
                </c:ext>
              </c:extLst>
            </c:dLbl>
            <c:dLbl>
              <c:idx val="16"/>
              <c:layout>
                <c:manualLayout>
                  <c:x val="0.13227295203560199"/>
                  <c:y val="1.7112435036126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FB1C-47CE-8513-ED694E9E77CF}"/>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'Senegal Estatisticas'!$A$137:$A$153</c:f>
              <c:strCache>
                <c:ptCount val="17"/>
                <c:pt idx="0">
                  <c:v>Produtos agrícolas</c:v>
                </c:pt>
                <c:pt idx="1">
                  <c:v>Apenas alimentos</c:v>
                </c:pt>
                <c:pt idx="2">
                  <c:v>Petróleo e produtos de mineração</c:v>
                </c:pt>
                <c:pt idx="3">
                  <c:v>Apenas petróleos</c:v>
                </c:pt>
                <c:pt idx="4">
                  <c:v>Produtos manufaturados</c:v>
                </c:pt>
                <c:pt idx="5">
                  <c:v>Ferro e aço</c:v>
                </c:pt>
                <c:pt idx="6">
                  <c:v>Produtos química e farmacêuticos</c:v>
                </c:pt>
                <c:pt idx="7">
                  <c:v>Produtos farmacêuticos</c:v>
                </c:pt>
                <c:pt idx="8">
                  <c:v>Máquinas e equipamentos de transporte</c:v>
                </c:pt>
                <c:pt idx="9">
                  <c:v>Equipamentos de escritório e telecomunicações</c:v>
                </c:pt>
                <c:pt idx="10">
                  <c:v>Informática e equipamento de escritório</c:v>
                </c:pt>
                <c:pt idx="11">
                  <c:v>Equipamento de telecomunicação</c:v>
                </c:pt>
                <c:pt idx="12">
                  <c:v>Circuits intégrés et composantes électroniques</c:v>
                </c:pt>
                <c:pt idx="13">
                  <c:v>Equipamento de transporte</c:v>
                </c:pt>
                <c:pt idx="14">
                  <c:v>Automóveis e peças</c:v>
                </c:pt>
                <c:pt idx="15">
                  <c:v>Têxteis</c:v>
                </c:pt>
                <c:pt idx="16">
                  <c:v>Vestuários</c:v>
                </c:pt>
              </c:strCache>
            </c:strRef>
          </c:cat>
          <c:val>
            <c:numRef>
              <c:f>'Senegal Estatisticas'!$B$137:$B$153</c:f>
              <c:numCache>
                <c:formatCode>"$"#,##0;\-"$"#,##0</c:formatCode>
                <c:ptCount val="17"/>
                <c:pt idx="0">
                  <c:v>869480496</c:v>
                </c:pt>
                <c:pt idx="1">
                  <c:v>819020096</c:v>
                </c:pt>
                <c:pt idx="2">
                  <c:v>574855950</c:v>
                </c:pt>
                <c:pt idx="3">
                  <c:v>362449093</c:v>
                </c:pt>
                <c:pt idx="4">
                  <c:v>750231149</c:v>
                </c:pt>
                <c:pt idx="5">
                  <c:v>58880310</c:v>
                </c:pt>
                <c:pt idx="6">
                  <c:v>281337535</c:v>
                </c:pt>
                <c:pt idx="7">
                  <c:v>11675258</c:v>
                </c:pt>
                <c:pt idx="8">
                  <c:v>105569021</c:v>
                </c:pt>
                <c:pt idx="9">
                  <c:v>27295642</c:v>
                </c:pt>
                <c:pt idx="10">
                  <c:v>638967</c:v>
                </c:pt>
                <c:pt idx="11">
                  <c:v>26519744</c:v>
                </c:pt>
                <c:pt idx="12">
                  <c:v>136931</c:v>
                </c:pt>
                <c:pt idx="13">
                  <c:v>22925595</c:v>
                </c:pt>
                <c:pt idx="14">
                  <c:v>17813272</c:v>
                </c:pt>
                <c:pt idx="15">
                  <c:v>7344221</c:v>
                </c:pt>
                <c:pt idx="16">
                  <c:v>1090918</c:v>
                </c:pt>
              </c:numCache>
            </c:numRef>
          </c:val>
          <c:extLst xmlns:c16r2="http://schemas.microsoft.com/office/drawing/2015/06/chart">
            <c:ext xmlns:c16="http://schemas.microsoft.com/office/drawing/2014/chart" uri="{C3380CC4-5D6E-409C-BE32-E72D297353CC}">
              <c16:uniqueId val="{00000022-FB1C-47CE-8513-ED694E9E77CF}"/>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chemeClr val="tx1">
                    <a:lumMod val="65000"/>
                    <a:lumOff val="35000"/>
                  </a:schemeClr>
                </a:solidFill>
                <a:latin typeface="+mn-lt"/>
                <a:ea typeface="+mn-ea"/>
                <a:cs typeface="+mn-cs"/>
              </a:defRPr>
            </a:pPr>
            <a:r>
              <a:rPr lang="en-US">
                <a:solidFill>
                  <a:srgbClr val="00B0F0"/>
                </a:solidFill>
              </a:rPr>
              <a:t>EXPORTAÇÃO E IMPORTAÇÃO EM PERCENTAGEM DO PIB</a:t>
            </a:r>
          </a:p>
        </c:rich>
      </c:tx>
      <c:overlay val="0"/>
      <c:spPr>
        <a:noFill/>
        <a:ln>
          <a:noFill/>
        </a:ln>
        <a:effectLst/>
      </c:spPr>
    </c:title>
    <c:autoTitleDeleted val="0"/>
    <c:plotArea>
      <c:layout/>
      <c:barChart>
        <c:barDir val="col"/>
        <c:grouping val="clustered"/>
        <c:varyColors val="0"/>
        <c:ser>
          <c:idx val="0"/>
          <c:order val="0"/>
          <c:tx>
            <c:strRef>
              <c:f>'[CEDEAO PAIS POR PAIS VPT 2020.xlsx]Senegal Estatisticas'!$A$14</c:f>
              <c:strCache>
                <c:ptCount val="1"/>
                <c:pt idx="0">
                  <c:v>Exportação de bens e serviços [ % do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2020.xlsx]Senegal Estatisticas'!$B$14:$K$14</c:f>
              <c:numCache>
                <c:formatCode>0.00%</c:formatCode>
                <c:ptCount val="10"/>
                <c:pt idx="0">
                  <c:v>0.1918</c:v>
                </c:pt>
                <c:pt idx="1">
                  <c:v>0.1983</c:v>
                </c:pt>
                <c:pt idx="2">
                  <c:v>0.21190000000000001</c:v>
                </c:pt>
                <c:pt idx="3">
                  <c:v>0.22259999999999999</c:v>
                </c:pt>
                <c:pt idx="4">
                  <c:v>0.222</c:v>
                </c:pt>
                <c:pt idx="5">
                  <c:v>0.21779999999999999</c:v>
                </c:pt>
                <c:pt idx="6">
                  <c:v>0.2268</c:v>
                </c:pt>
                <c:pt idx="7">
                  <c:v>0.21560000000000001</c:v>
                </c:pt>
                <c:pt idx="8">
                  <c:v>0.21809999999999999</c:v>
                </c:pt>
                <c:pt idx="9">
                  <c:v>0.2185</c:v>
                </c:pt>
              </c:numCache>
            </c:numRef>
          </c:val>
          <c:extLst xmlns:c16r2="http://schemas.microsoft.com/office/drawing/2015/06/chart">
            <c:ext xmlns:c16="http://schemas.microsoft.com/office/drawing/2014/chart" uri="{C3380CC4-5D6E-409C-BE32-E72D297353CC}">
              <c16:uniqueId val="{00000000-2446-40EA-A61B-1DF355D72FBD}"/>
            </c:ext>
          </c:extLst>
        </c:ser>
        <c:ser>
          <c:idx val="1"/>
          <c:order val="1"/>
          <c:tx>
            <c:strRef>
              <c:f>'[CEDEAO PAIS POR PAIS VPT 2020.xlsx]Senegal Estatisticas'!$A$15</c:f>
              <c:strCache>
                <c:ptCount val="1"/>
                <c:pt idx="0">
                  <c:v>Importação de bens e serviços [ % do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2020.xlsx]Senegal Estatisticas'!$B$15:$K$15</c:f>
              <c:numCache>
                <c:formatCode>0.00%</c:formatCode>
                <c:ptCount val="10"/>
                <c:pt idx="0">
                  <c:v>0.3246</c:v>
                </c:pt>
                <c:pt idx="1">
                  <c:v>0.32100000000000001</c:v>
                </c:pt>
                <c:pt idx="2">
                  <c:v>0.35909999999999997</c:v>
                </c:pt>
                <c:pt idx="3">
                  <c:v>0.39</c:v>
                </c:pt>
                <c:pt idx="4">
                  <c:v>0.3805</c:v>
                </c:pt>
                <c:pt idx="5">
                  <c:v>0.36659999999999998</c:v>
                </c:pt>
                <c:pt idx="6">
                  <c:v>0.3543</c:v>
                </c:pt>
                <c:pt idx="7">
                  <c:v>0.32550000000000001</c:v>
                </c:pt>
                <c:pt idx="8">
                  <c:v>0.35599999999999998</c:v>
                </c:pt>
                <c:pt idx="9">
                  <c:v>0.3609</c:v>
                </c:pt>
              </c:numCache>
            </c:numRef>
          </c:val>
          <c:extLst xmlns:c16r2="http://schemas.microsoft.com/office/drawing/2015/06/chart">
            <c:ext xmlns:c16="http://schemas.microsoft.com/office/drawing/2014/chart" uri="{C3380CC4-5D6E-409C-BE32-E72D297353CC}">
              <c16:uniqueId val="{00000001-2446-40EA-A61B-1DF355D72FBD}"/>
            </c:ext>
          </c:extLst>
        </c:ser>
        <c:dLbls>
          <c:showLegendKey val="0"/>
          <c:showVal val="1"/>
          <c:showCatName val="0"/>
          <c:showSerName val="0"/>
          <c:showPercent val="0"/>
          <c:showBubbleSize val="0"/>
        </c:dLbls>
        <c:gapWidth val="219"/>
        <c:overlap val="-27"/>
        <c:axId val="383393792"/>
        <c:axId val="227165888"/>
      </c:barChart>
      <c:catAx>
        <c:axId val="38339379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27165888"/>
        <c:crosses val="autoZero"/>
        <c:auto val="1"/>
        <c:lblAlgn val="ctr"/>
        <c:lblOffset val="100"/>
        <c:noMultiLvlLbl val="0"/>
      </c:catAx>
      <c:valAx>
        <c:axId val="2271658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83393792"/>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noFill/>
      <a:round/>
    </a:ln>
    <a:effectLst/>
  </c:spPr>
  <c:txPr>
    <a:bodyPr/>
    <a:lstStyle/>
    <a:p>
      <a:pPr>
        <a:defRPr lang="pt-PT"/>
      </a:pPr>
      <a:endParaRPr lang="pt-PT"/>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5561473978344399"/>
          <c:y val="6.41025641025641E-3"/>
        </c:manualLayout>
      </c:layout>
      <c:overlay val="0"/>
      <c:spPr>
        <a:noFill/>
        <a:ln>
          <a:noFill/>
        </a:ln>
        <a:effectLst/>
      </c:spPr>
      <c:txPr>
        <a:bodyPr rot="0" spcFirstLastPara="0" vertOverflow="ellipsis" vert="horz" wrap="square" anchor="ctr" anchorCtr="1"/>
        <a:lstStyle/>
        <a:p>
          <a:pPr>
            <a:defRPr lang="pt-PT" sz="1400" b="0" i="0" u="none" strike="noStrike" kern="1200" spc="0" baseline="0">
              <a:solidFill>
                <a:srgbClr val="00B0F0"/>
              </a:solidFill>
              <a:latin typeface="+mn-lt"/>
              <a:ea typeface="+mn-ea"/>
              <a:cs typeface="+mn-cs"/>
            </a:defRPr>
          </a:pPr>
          <a:endParaRPr lang="pt-PT"/>
        </a:p>
      </c:txPr>
    </c:title>
    <c:autoTitleDeleted val="0"/>
    <c:plotArea>
      <c:layout/>
      <c:lineChart>
        <c:grouping val="standard"/>
        <c:varyColors val="0"/>
        <c:ser>
          <c:idx val="0"/>
          <c:order val="0"/>
          <c:tx>
            <c:strRef>
              <c:f>'[CEDEAO PAIS POR PAIS VPT 2020.xlsx]Senegal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11334264757248E-2"/>
                  <c:y val="-7.6923076923076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EBA0-4D6A-859A-3E9BBCA2B3A7}"/>
                </c:ext>
              </c:extLst>
            </c:dLbl>
            <c:dLbl>
              <c:idx val="1"/>
              <c:layout>
                <c:manualLayout>
                  <c:x val="9.1687041564792199E-3"/>
                  <c:y val="-9.9358974358974395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EBA0-4D6A-859A-3E9BBCA2B3A7}"/>
                </c:ext>
              </c:extLst>
            </c:dLbl>
            <c:dLbl>
              <c:idx val="3"/>
              <c:layout>
                <c:manualLayout>
                  <c:x val="3.3400279427174301E-2"/>
                  <c:y val="-3.2051282051282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EBA0-4D6A-859A-3E9BBCA2B3A7}"/>
                </c:ext>
              </c:extLst>
            </c:dLbl>
            <c:dLbl>
              <c:idx val="5"/>
              <c:layout>
                <c:manualLayout>
                  <c:x val="3.2090464547677298E-2"/>
                  <c:y val="3.2051282051282501E-3"/>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EBA0-4D6A-859A-3E9BBCA2B3A7}"/>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EBA0-4D6A-859A-3E9BBCA2B3A7}"/>
                </c:ext>
              </c:extLst>
            </c:dLbl>
            <c:dLbl>
              <c:idx val="8"/>
              <c:layout>
                <c:manualLayout>
                  <c:x val="-1.4737280633234401E-2"/>
                  <c:y val="-4.7585058291696403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EBA0-4D6A-859A-3E9BBCA2B3A7}"/>
                </c:ext>
              </c:extLst>
            </c:dLbl>
            <c:dLbl>
              <c:idx val="9"/>
              <c:layout>
                <c:manualLayout>
                  <c:x val="-8.8527834192574095E-4"/>
                  <c:y val="-3.973352367356650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EBA0-4D6A-859A-3E9BBCA2B3A7}"/>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2020.xlsx]Senegal Estatisticas'!$B$91:$K$91</c:f>
              <c:numCache>
                <c:formatCode>"$"#,##0;\-"$"#,##0</c:formatCode>
                <c:ptCount val="10"/>
                <c:pt idx="0">
                  <c:v>331473910</c:v>
                </c:pt>
                <c:pt idx="1">
                  <c:v>272092888</c:v>
                </c:pt>
                <c:pt idx="2">
                  <c:v>338661996</c:v>
                </c:pt>
                <c:pt idx="3">
                  <c:v>276159533</c:v>
                </c:pt>
                <c:pt idx="4">
                  <c:v>311366769</c:v>
                </c:pt>
                <c:pt idx="5">
                  <c:v>403098056</c:v>
                </c:pt>
                <c:pt idx="6">
                  <c:v>409166126</c:v>
                </c:pt>
                <c:pt idx="7">
                  <c:v>472409800</c:v>
                </c:pt>
                <c:pt idx="8">
                  <c:v>588292998</c:v>
                </c:pt>
                <c:pt idx="9">
                  <c:v>847841575</c:v>
                </c:pt>
              </c:numCache>
            </c:numRef>
          </c:val>
          <c:smooth val="0"/>
          <c:extLst xmlns:c16r2="http://schemas.microsoft.com/office/drawing/2015/06/chart">
            <c:ext xmlns:c16="http://schemas.microsoft.com/office/drawing/2014/chart" uri="{C3380CC4-5D6E-409C-BE32-E72D297353CC}">
              <c16:uniqueId val="{00000008-EBA0-4D6A-859A-3E9BBCA2B3A7}"/>
            </c:ext>
          </c:extLst>
        </c:ser>
        <c:dLbls>
          <c:showLegendKey val="0"/>
          <c:showVal val="1"/>
          <c:showCatName val="0"/>
          <c:showSerName val="0"/>
          <c:showPercent val="0"/>
          <c:showBubbleSize val="0"/>
        </c:dLbls>
        <c:marker val="1"/>
        <c:smooth val="0"/>
        <c:axId val="383394304"/>
        <c:axId val="227167616"/>
      </c:lineChart>
      <c:catAx>
        <c:axId val="3833943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27167616"/>
        <c:crosses val="autoZero"/>
        <c:auto val="1"/>
        <c:lblAlgn val="ctr"/>
        <c:lblOffset val="100"/>
        <c:noMultiLvlLbl val="0"/>
      </c:catAx>
      <c:valAx>
        <c:axId val="22716761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8339430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'[CEDEAO PAIS POR PAIS VPT 2020.xlsx]Sierra Leone Estatisticas'!$A$7</c:f>
              <c:strCache>
                <c:ptCount val="1"/>
                <c:pt idx="0">
                  <c:v>Exportação de bens e serviços [ Constante ]</c:v>
                </c:pt>
              </c:strCache>
            </c:strRef>
          </c:tx>
          <c:spPr>
            <a:solidFill>
              <a:schemeClr val="accent1"/>
            </a:solidFill>
            <a:ln>
              <a:noFill/>
            </a:ln>
            <a:effectLst/>
          </c:spPr>
          <c:invertIfNegative val="0"/>
          <c:cat>
            <c:numRef>
              <c:f>'[CEDEAO PAIS POR PAIS VPT 2020.xlsx]Sierra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2020.xlsx]Sierra Leone Estatisticas'!$B$7:$K$7</c:f>
              <c:numCache>
                <c:formatCode>"$"#,##0_);[Red]\("$"#,##0\)</c:formatCode>
                <c:ptCount val="10"/>
                <c:pt idx="0">
                  <c:v>363528018</c:v>
                </c:pt>
                <c:pt idx="1">
                  <c:v>432978661</c:v>
                </c:pt>
                <c:pt idx="2">
                  <c:v>427158407</c:v>
                </c:pt>
                <c:pt idx="3">
                  <c:v>1098986341</c:v>
                </c:pt>
                <c:pt idx="4">
                  <c:v>1508984620</c:v>
                </c:pt>
                <c:pt idx="5">
                  <c:v>2421355459</c:v>
                </c:pt>
                <c:pt idx="6">
                  <c:v>1087446264</c:v>
                </c:pt>
                <c:pt idx="7">
                  <c:v>1323620505</c:v>
                </c:pt>
                <c:pt idx="8">
                  <c:v>1631693416</c:v>
                </c:pt>
                <c:pt idx="9">
                  <c:v>1084878075</c:v>
                </c:pt>
              </c:numCache>
            </c:numRef>
          </c:val>
          <c:extLst xmlns:c16r2="http://schemas.microsoft.com/office/drawing/2015/06/chart">
            <c:ext xmlns:c16="http://schemas.microsoft.com/office/drawing/2014/chart" uri="{C3380CC4-5D6E-409C-BE32-E72D297353CC}">
              <c16:uniqueId val="{00000000-D2DA-4409-8390-AFF871FAE9C8}"/>
            </c:ext>
          </c:extLst>
        </c:ser>
        <c:ser>
          <c:idx val="1"/>
          <c:order val="1"/>
          <c:tx>
            <c:strRef>
              <c:f>'[CEDEAO PAIS POR PAIS VPT 2020.xlsx]Sierra Leone Estatisticas'!$A$8</c:f>
              <c:strCache>
                <c:ptCount val="1"/>
                <c:pt idx="0">
                  <c:v>Exportação de bens e serviços [ Corrente ]</c:v>
                </c:pt>
              </c:strCache>
            </c:strRef>
          </c:tx>
          <c:spPr>
            <a:solidFill>
              <a:schemeClr val="accent2"/>
            </a:solidFill>
            <a:ln>
              <a:noFill/>
            </a:ln>
            <a:effectLst/>
          </c:spPr>
          <c:invertIfNegative val="0"/>
          <c:cat>
            <c:numRef>
              <c:f>'[CEDEAO PAIS POR PAIS VPT 2020.xlsx]Sierra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2020.xlsx]Sierra Leone Estatisticas'!$B$8:$K$8</c:f>
              <c:numCache>
                <c:formatCode>"$"#,##0_);[Red]\("$"#,##0\)</c:formatCode>
                <c:ptCount val="10"/>
                <c:pt idx="0">
                  <c:v>331270805</c:v>
                </c:pt>
                <c:pt idx="1">
                  <c:v>432978661</c:v>
                </c:pt>
                <c:pt idx="2">
                  <c:v>478655063</c:v>
                </c:pt>
                <c:pt idx="3">
                  <c:v>1251015326</c:v>
                </c:pt>
                <c:pt idx="4">
                  <c:v>1408534692</c:v>
                </c:pt>
                <c:pt idx="5">
                  <c:v>1542664519</c:v>
                </c:pt>
                <c:pt idx="6">
                  <c:v>816852289</c:v>
                </c:pt>
                <c:pt idx="7">
                  <c:v>915541736</c:v>
                </c:pt>
                <c:pt idx="8">
                  <c:v>974210448</c:v>
                </c:pt>
                <c:pt idx="9">
                  <c:v>713559229</c:v>
                </c:pt>
              </c:numCache>
            </c:numRef>
          </c:val>
          <c:extLst xmlns:c16r2="http://schemas.microsoft.com/office/drawing/2015/06/chart">
            <c:ext xmlns:c16="http://schemas.microsoft.com/office/drawing/2014/chart" uri="{C3380CC4-5D6E-409C-BE32-E72D297353CC}">
              <c16:uniqueId val="{00000001-D2DA-4409-8390-AFF871FAE9C8}"/>
            </c:ext>
          </c:extLst>
        </c:ser>
        <c:ser>
          <c:idx val="2"/>
          <c:order val="2"/>
          <c:tx>
            <c:strRef>
              <c:f>'[CEDEAO PAIS POR PAIS VPT 2020.xlsx]Sierra Leone Estatisticas'!$A$9</c:f>
              <c:strCache>
                <c:ptCount val="1"/>
                <c:pt idx="0">
                  <c:v>Importações de bens e serviços [ Constante ]</c:v>
                </c:pt>
              </c:strCache>
            </c:strRef>
          </c:tx>
          <c:spPr>
            <a:solidFill>
              <a:schemeClr val="bg1">
                <a:lumMod val="75000"/>
              </a:schemeClr>
            </a:solidFill>
            <a:ln>
              <a:noFill/>
            </a:ln>
            <a:effectLst/>
          </c:spPr>
          <c:invertIfNegative val="0"/>
          <c:cat>
            <c:numRef>
              <c:f>'[CEDEAO PAIS POR PAIS VPT 2020.xlsx]Sierra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2020.xlsx]Sierra Leone Estatisticas'!$B$9:$K$9</c:f>
              <c:numCache>
                <c:formatCode>"$"#,##0_);[Red]\("$"#,##0\)</c:formatCode>
                <c:ptCount val="10"/>
                <c:pt idx="0">
                  <c:v>696727088</c:v>
                </c:pt>
                <c:pt idx="1">
                  <c:v>888970140</c:v>
                </c:pt>
                <c:pt idx="2">
                  <c:v>1739421382</c:v>
                </c:pt>
                <c:pt idx="3">
                  <c:v>1911592929</c:v>
                </c:pt>
                <c:pt idx="4">
                  <c:v>2291189741</c:v>
                </c:pt>
                <c:pt idx="5">
                  <c:v>2262335264</c:v>
                </c:pt>
                <c:pt idx="6">
                  <c:v>1848948125</c:v>
                </c:pt>
                <c:pt idx="7">
                  <c:v>2291348199</c:v>
                </c:pt>
                <c:pt idx="8">
                  <c:v>2435434672</c:v>
                </c:pt>
                <c:pt idx="9">
                  <c:v>2154342451</c:v>
                </c:pt>
              </c:numCache>
            </c:numRef>
          </c:val>
          <c:extLst xmlns:c16r2="http://schemas.microsoft.com/office/drawing/2015/06/chart">
            <c:ext xmlns:c16="http://schemas.microsoft.com/office/drawing/2014/chart" uri="{C3380CC4-5D6E-409C-BE32-E72D297353CC}">
              <c16:uniqueId val="{00000002-D2DA-4409-8390-AFF871FAE9C8}"/>
            </c:ext>
          </c:extLst>
        </c:ser>
        <c:ser>
          <c:idx val="3"/>
          <c:order val="3"/>
          <c:tx>
            <c:strRef>
              <c:f>'[CEDEAO PAIS POR PAIS VPT 2020.xlsx]Sierra Leone Estatisticas'!$A$10</c:f>
              <c:strCache>
                <c:ptCount val="1"/>
                <c:pt idx="0">
                  <c:v>Importações de bens e serviços [ Corrente ]</c:v>
                </c:pt>
              </c:strCache>
            </c:strRef>
          </c:tx>
          <c:spPr>
            <a:solidFill>
              <a:srgbClr val="7030A0"/>
            </a:solidFill>
            <a:ln>
              <a:noFill/>
            </a:ln>
            <a:effectLst/>
          </c:spPr>
          <c:invertIfNegative val="0"/>
          <c:cat>
            <c:numRef>
              <c:f>'[CEDEAO PAIS POR PAIS VPT 2020.xlsx]Sierra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2020.xlsx]Sierra Leone Estatisticas'!$B$10:$K$10</c:f>
              <c:numCache>
                <c:formatCode>"$"#,##0_);[Red]\("$"#,##0\)</c:formatCode>
                <c:ptCount val="10"/>
                <c:pt idx="0">
                  <c:v>685540147</c:v>
                </c:pt>
                <c:pt idx="1">
                  <c:v>888970140</c:v>
                </c:pt>
                <c:pt idx="2">
                  <c:v>1896478865</c:v>
                </c:pt>
                <c:pt idx="3">
                  <c:v>2295138524</c:v>
                </c:pt>
                <c:pt idx="4">
                  <c:v>2894443250</c:v>
                </c:pt>
                <c:pt idx="5">
                  <c:v>2629234393</c:v>
                </c:pt>
                <c:pt idx="6">
                  <c:v>2001365444</c:v>
                </c:pt>
                <c:pt idx="7">
                  <c:v>2002833182</c:v>
                </c:pt>
                <c:pt idx="8">
                  <c:v>1796266882</c:v>
                </c:pt>
                <c:pt idx="9">
                  <c:v>1602530536</c:v>
                </c:pt>
              </c:numCache>
            </c:numRef>
          </c:val>
          <c:extLst xmlns:c16r2="http://schemas.microsoft.com/office/drawing/2015/06/chart">
            <c:ext xmlns:c16="http://schemas.microsoft.com/office/drawing/2014/chart" uri="{C3380CC4-5D6E-409C-BE32-E72D297353CC}">
              <c16:uniqueId val="{00000003-D2DA-4409-8390-AFF871FAE9C8}"/>
            </c:ext>
          </c:extLst>
        </c:ser>
        <c:ser>
          <c:idx val="4"/>
          <c:order val="4"/>
          <c:tx>
            <c:strRef>
              <c:f>'[CEDEAO PAIS POR PAIS VPT 2020.xlsx]Sierra Leone Estatisticas'!$A$11</c:f>
              <c:strCache>
                <c:ptCount val="1"/>
                <c:pt idx="0">
                  <c:v>Balança comercial [ incluindo serviços a preços contante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'[CEDEAO PAIS POR PAIS VPT 2020.xlsx]Sierra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2020.xlsx]Sierra Leone Estatisticas'!$B$11:$K$11</c:f>
              <c:numCache>
                <c:formatCode>"$"#,##0_);[Red]\("$"#,##0\)</c:formatCode>
                <c:ptCount val="10"/>
                <c:pt idx="0">
                  <c:v>-333199070</c:v>
                </c:pt>
                <c:pt idx="1">
                  <c:v>-455991479</c:v>
                </c:pt>
                <c:pt idx="2">
                  <c:v>-1312262975</c:v>
                </c:pt>
                <c:pt idx="3">
                  <c:v>-812606588</c:v>
                </c:pt>
                <c:pt idx="4">
                  <c:v>-782205121</c:v>
                </c:pt>
                <c:pt idx="5">
                  <c:v>159020195</c:v>
                </c:pt>
                <c:pt idx="6">
                  <c:v>-761501861</c:v>
                </c:pt>
                <c:pt idx="7">
                  <c:v>-967727694</c:v>
                </c:pt>
                <c:pt idx="8">
                  <c:v>-803741256</c:v>
                </c:pt>
                <c:pt idx="9">
                  <c:v>-1069464376</c:v>
                </c:pt>
              </c:numCache>
            </c:numRef>
          </c:val>
          <c:extLst xmlns:c16r2="http://schemas.microsoft.com/office/drawing/2015/06/chart">
            <c:ext xmlns:c16="http://schemas.microsoft.com/office/drawing/2014/chart" uri="{C3380CC4-5D6E-409C-BE32-E72D297353CC}">
              <c16:uniqueId val="{0000000E-D2DA-4409-8390-AFF871FAE9C8}"/>
            </c:ext>
          </c:extLst>
        </c:ser>
        <c:ser>
          <c:idx val="5"/>
          <c:order val="5"/>
          <c:tx>
            <c:strRef>
              <c:f>'[CEDEAO PAIS POR PAIS VPT 2020.xlsx]Sierra Leone Estatisticas'!$A$12</c:f>
              <c:strCache>
                <c:ptCount val="1"/>
                <c:pt idx="0">
                  <c:v>Balança comercial [ incluindo serviços a preços corrente ]</c:v>
                </c:pt>
              </c:strCache>
            </c:strRef>
          </c:tx>
          <c:spPr>
            <a:gradFill>
              <a:gsLst>
                <a:gs pos="0">
                  <a:srgbClr val="9EE256"/>
                </a:gs>
                <a:gs pos="100000">
                  <a:srgbClr val="52762D"/>
                </a:gs>
              </a:gsLst>
              <a:lin scaled="0"/>
            </a:gra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'[CEDEAO PAIS POR PAIS VPT 2020.xlsx]Sierra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2020.xlsx]Sierra Leone Estatisticas'!$B$12:$K$12</c:f>
              <c:numCache>
                <c:formatCode>"$"#,##0_);[Red]\("$"#,##0\)</c:formatCode>
                <c:ptCount val="10"/>
                <c:pt idx="0">
                  <c:v>-354269342</c:v>
                </c:pt>
                <c:pt idx="1">
                  <c:v>-455991479</c:v>
                </c:pt>
                <c:pt idx="2">
                  <c:v>-1417823802</c:v>
                </c:pt>
                <c:pt idx="3">
                  <c:v>-1044123198</c:v>
                </c:pt>
                <c:pt idx="4">
                  <c:v>-1485908558</c:v>
                </c:pt>
                <c:pt idx="5">
                  <c:v>-1086569874</c:v>
                </c:pt>
                <c:pt idx="6">
                  <c:v>-1184513155</c:v>
                </c:pt>
                <c:pt idx="7">
                  <c:v>-1087291446</c:v>
                </c:pt>
                <c:pt idx="8">
                  <c:v>-822056434</c:v>
                </c:pt>
                <c:pt idx="9">
                  <c:v>-888971307</c:v>
                </c:pt>
              </c:numCache>
            </c:numRef>
          </c:val>
          <c:extLst xmlns:c16r2="http://schemas.microsoft.com/office/drawing/2015/06/chart">
            <c:ext xmlns:c16="http://schemas.microsoft.com/office/drawing/2014/chart" uri="{C3380CC4-5D6E-409C-BE32-E72D297353CC}">
              <c16:uniqueId val="{00000019-D2DA-4409-8390-AFF871FAE9C8}"/>
            </c:ext>
          </c:extLst>
        </c:ser>
        <c:ser>
          <c:idx val="6"/>
          <c:order val="6"/>
          <c:tx>
            <c:strRef>
              <c:f>'[CEDEAO PAIS POR PAIS VPT 2020.xlsx]Sierra Leone Estatisticas'!$A$13</c:f>
              <c:strCache>
                <c:ptCount val="1"/>
                <c:pt idx="0">
                  <c:v>Investimentos estrangeiros directos [ entradas líquidas ]</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0"/>
              </c:ext>
            </c:extLst>
          </c:dLbls>
          <c:cat>
            <c:numRef>
              <c:f>'[CEDEAO PAIS POR PAIS VPT 2020.xlsx]Sierra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2020.xlsx]Sierra Leone Estatisticas'!$B$13:$K$13</c:f>
              <c:numCache>
                <c:formatCode>"$"#,##0_);[Red]\("$"#,##0\)</c:formatCode>
                <c:ptCount val="10"/>
                <c:pt idx="0">
                  <c:v>110430202</c:v>
                </c:pt>
                <c:pt idx="1">
                  <c:v>238404158</c:v>
                </c:pt>
                <c:pt idx="2">
                  <c:v>950477689</c:v>
                </c:pt>
                <c:pt idx="3">
                  <c:v>722447243</c:v>
                </c:pt>
                <c:pt idx="4">
                  <c:v>429664580</c:v>
                </c:pt>
                <c:pt idx="5">
                  <c:v>375089628</c:v>
                </c:pt>
                <c:pt idx="6">
                  <c:v>252435829</c:v>
                </c:pt>
                <c:pt idx="7">
                  <c:v>137965732</c:v>
                </c:pt>
                <c:pt idx="8">
                  <c:v>198174760</c:v>
                </c:pt>
                <c:pt idx="9">
                  <c:v>217812919</c:v>
                </c:pt>
              </c:numCache>
            </c:numRef>
          </c:val>
          <c:extLst xmlns:c16r2="http://schemas.microsoft.com/office/drawing/2015/06/chart">
            <c:ext xmlns:c16="http://schemas.microsoft.com/office/drawing/2014/chart" uri="{C3380CC4-5D6E-409C-BE32-E72D297353CC}">
              <c16:uniqueId val="{0000001D-D2DA-4409-8390-AFF871FAE9C8}"/>
            </c:ext>
          </c:extLst>
        </c:ser>
        <c:dLbls>
          <c:showLegendKey val="0"/>
          <c:showVal val="0"/>
          <c:showCatName val="0"/>
          <c:showSerName val="0"/>
          <c:showPercent val="0"/>
          <c:showBubbleSize val="0"/>
        </c:dLbls>
        <c:gapWidth val="150"/>
        <c:axId val="383562752"/>
        <c:axId val="227171072"/>
      </c:barChart>
      <c:dateAx>
        <c:axId val="383562752"/>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pt-PT" dirty="0"/>
                  <a:t>INDICADORES ECONÓMICOS </a:t>
                </a:r>
                <a:r>
                  <a:rPr lang="pt-PT" dirty="0" smtClean="0"/>
                  <a:t>DE</a:t>
                </a:r>
                <a:r>
                  <a:rPr lang="pt-PT" altLang="en-US" dirty="0" smtClean="0"/>
                  <a:t> SERRA LEOA</a:t>
                </a:r>
                <a:endParaRPr lang="pt-PT" altLang="en-US" dirty="0"/>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27171072"/>
        <c:crosses val="autoZero"/>
        <c:auto val="0"/>
        <c:lblOffset val="100"/>
        <c:baseTimeUnit val="days"/>
      </c:dateAx>
      <c:valAx>
        <c:axId val="22717107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000" b="0" i="0" u="none" strike="noStrike" kern="1200" baseline="0">
                    <a:solidFill>
                      <a:srgbClr val="00B0F0"/>
                    </a:solidFill>
                    <a:latin typeface="+mn-lt"/>
                    <a:ea typeface="+mn-ea"/>
                    <a:cs typeface="+mn-cs"/>
                  </a:defRPr>
                </a:pPr>
                <a:r>
                  <a:rPr lang="en-US">
                    <a:solidFill>
                      <a:srgbClr val="00B0F0"/>
                    </a:solidFill>
                  </a:rPr>
                  <a:t>VALORES</a:t>
                </a:r>
              </a:p>
            </c:rich>
          </c:tx>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83562752"/>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b="0" i="1" baseline="0">
                <a:effectLst/>
                <a:latin typeface="Arial Narrow" panose="020B0606020202030204" pitchFamily="34" charset="0"/>
              </a:rPr>
              <a:t>As importações de bens da Serra Leoa</a:t>
            </a:r>
            <a:endParaRPr lang="pt-PT" sz="1200">
              <a:effectLst/>
              <a:latin typeface="Arial Narrow" panose="020B0606020202030204" pitchFamily="34" charset="0"/>
            </a:endParaRPr>
          </a:p>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a:solidFill>
                  <a:srgbClr val="00B0F0"/>
                </a:solidFill>
                <a:latin typeface="Arial Narrow" panose="020B0606020202030204" pitchFamily="34" charset="0"/>
              </a:rPr>
              <a:t>2015</a:t>
            </a:r>
          </a:p>
        </c:rich>
      </c:tx>
      <c:layout>
        <c:manualLayout>
          <c:xMode val="edge"/>
          <c:yMode val="edge"/>
          <c:x val="0.72367105521444597"/>
          <c:y val="4.2559228259327602E-3"/>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C976-425C-94E4-5B4B134E2DC6}"/>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C976-425C-94E4-5B4B134E2DC6}"/>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C976-425C-94E4-5B4B134E2DC6}"/>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C976-425C-94E4-5B4B134E2DC6}"/>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C976-425C-94E4-5B4B134E2DC6}"/>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C976-425C-94E4-5B4B134E2DC6}"/>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C976-425C-94E4-5B4B134E2DC6}"/>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C976-425C-94E4-5B4B134E2DC6}"/>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C976-425C-94E4-5B4B134E2DC6}"/>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C976-425C-94E4-5B4B134E2DC6}"/>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C976-425C-94E4-5B4B134E2DC6}"/>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C976-425C-94E4-5B4B134E2DC6}"/>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C976-425C-94E4-5B4B134E2DC6}"/>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C976-425C-94E4-5B4B134E2DC6}"/>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C976-425C-94E4-5B4B134E2DC6}"/>
              </c:ext>
            </c:extLst>
          </c:dPt>
          <c:dPt>
            <c:idx val="15"/>
            <c:bubble3D val="0"/>
            <c:spPr>
              <a:solidFill>
                <a:srgbClr val="416D12"/>
              </a:solidFill>
              <a:ln>
                <a:noFill/>
              </a:ln>
              <a:effectLst/>
            </c:spPr>
            <c:extLst xmlns:c16r2="http://schemas.microsoft.com/office/drawing/2015/06/chart">
              <c:ext xmlns:c16="http://schemas.microsoft.com/office/drawing/2014/chart" uri="{C3380CC4-5D6E-409C-BE32-E72D297353CC}">
                <c16:uniqueId val="{0000001F-C976-425C-94E4-5B4B134E2DC6}"/>
              </c:ext>
            </c:extLst>
          </c:dPt>
          <c:dLbls>
            <c:dLbl>
              <c:idx val="3"/>
              <c:layout>
                <c:manualLayout>
                  <c:x val="2.7127003699136901E-2"/>
                  <c:y val="4.25592282593275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C976-425C-94E4-5B4B134E2DC6}"/>
                </c:ext>
              </c:extLst>
            </c:dLbl>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C976-425C-94E4-5B4B134E2DC6}"/>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C976-425C-94E4-5B4B134E2DC6}"/>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C976-425C-94E4-5B4B134E2DC6}"/>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C976-425C-94E4-5B4B134E2DC6}"/>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C976-425C-94E4-5B4B134E2DC6}"/>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C976-425C-94E4-5B4B134E2DC6}"/>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C976-425C-94E4-5B4B134E2DC6}"/>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'Sierra Leone Estatisticas'!$A$115:$A$130</c:f>
              <c:strCache>
                <c:ptCount val="16"/>
                <c:pt idx="0">
                  <c:v>Produtos agrícolas</c:v>
                </c:pt>
                <c:pt idx="1">
                  <c:v>Apenas alimentos</c:v>
                </c:pt>
                <c:pt idx="2">
                  <c:v>Petróleo e produtos de mineração</c:v>
                </c:pt>
                <c:pt idx="3">
                  <c:v>Apenas petróleos</c:v>
                </c:pt>
                <c:pt idx="4">
                  <c:v>Produtos manufaturados</c:v>
                </c:pt>
                <c:pt idx="5">
                  <c:v>Ferro e aço</c:v>
                </c:pt>
                <c:pt idx="6">
                  <c:v>Produtos química e farmacêuticos</c:v>
                </c:pt>
                <c:pt idx="7">
                  <c:v>Produtos farmacêuticos</c:v>
                </c:pt>
                <c:pt idx="8">
                  <c:v>Máquinas e equipamentos de transporte</c:v>
                </c:pt>
                <c:pt idx="9">
                  <c:v>Equipamentos de escritório e telecomunicações</c:v>
                </c:pt>
                <c:pt idx="10">
                  <c:v>Informática e equipamento de escritório</c:v>
                </c:pt>
                <c:pt idx="11">
                  <c:v>Equipamento de telecomunicação</c:v>
                </c:pt>
                <c:pt idx="12">
                  <c:v>Equipamento de transporte</c:v>
                </c:pt>
                <c:pt idx="13">
                  <c:v>Automóveis e peças</c:v>
                </c:pt>
                <c:pt idx="14">
                  <c:v>Têxteis</c:v>
                </c:pt>
                <c:pt idx="15">
                  <c:v>Vestuários</c:v>
                </c:pt>
              </c:strCache>
            </c:strRef>
          </c:cat>
          <c:val>
            <c:numRef>
              <c:f>'Sierra Leone Estatisticas'!$B$115:$B$130</c:f>
              <c:numCache>
                <c:formatCode>"$"#,##0</c:formatCode>
                <c:ptCount val="16"/>
                <c:pt idx="0">
                  <c:v>379247332</c:v>
                </c:pt>
                <c:pt idx="1">
                  <c:v>364529060</c:v>
                </c:pt>
                <c:pt idx="2">
                  <c:v>205022437</c:v>
                </c:pt>
                <c:pt idx="3">
                  <c:v>195209957</c:v>
                </c:pt>
                <c:pt idx="4">
                  <c:v>890916291</c:v>
                </c:pt>
                <c:pt idx="5">
                  <c:v>28529934</c:v>
                </c:pt>
                <c:pt idx="6">
                  <c:v>123247638</c:v>
                </c:pt>
                <c:pt idx="7">
                  <c:v>34455297</c:v>
                </c:pt>
                <c:pt idx="8">
                  <c:v>416871520</c:v>
                </c:pt>
                <c:pt idx="9">
                  <c:v>73607760</c:v>
                </c:pt>
                <c:pt idx="10">
                  <c:v>10198356</c:v>
                </c:pt>
                <c:pt idx="11">
                  <c:v>61913672</c:v>
                </c:pt>
                <c:pt idx="12">
                  <c:v>155964083</c:v>
                </c:pt>
                <c:pt idx="13">
                  <c:v>138833833</c:v>
                </c:pt>
                <c:pt idx="14" formatCode="&quot;$&quot;#,##0;\-&quot;$&quot;#,##0">
                  <c:v>14996254</c:v>
                </c:pt>
                <c:pt idx="15">
                  <c:v>10536061</c:v>
                </c:pt>
              </c:numCache>
            </c:numRef>
          </c:val>
          <c:extLst xmlns:c16r2="http://schemas.microsoft.com/office/drawing/2015/06/chart">
            <c:ext xmlns:c16="http://schemas.microsoft.com/office/drawing/2014/chart" uri="{C3380CC4-5D6E-409C-BE32-E72D297353CC}">
              <c16:uniqueId val="{00000020-C976-425C-94E4-5B4B134E2DC6}"/>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9727620939140298"/>
          <c:w val="0.99487836107554395"/>
          <c:h val="0.198467867782664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b="0" i="1" baseline="0">
                <a:effectLst/>
                <a:latin typeface="Arial Narrow" panose="020B0606020202030204" pitchFamily="34" charset="0"/>
              </a:rPr>
              <a:t>As exportações de bens da Serra Leoa</a:t>
            </a:r>
            <a:endParaRPr lang="pt-PT" sz="1200">
              <a:effectLst/>
              <a:latin typeface="Arial Narrow" panose="020B0606020202030204" pitchFamily="34" charset="0"/>
            </a:endParaRPr>
          </a:p>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i="1">
                <a:solidFill>
                  <a:srgbClr val="00B0F0"/>
                </a:solidFill>
                <a:latin typeface="Arial Narrow" panose="020B0606020202030204" pitchFamily="34" charset="0"/>
              </a:rPr>
              <a:t>2015</a:t>
            </a:r>
          </a:p>
        </c:rich>
      </c:tx>
      <c:layout>
        <c:manualLayout>
          <c:xMode val="edge"/>
          <c:yMode val="edge"/>
          <c:x val="0.77270479643975598"/>
          <c:y val="1.65657318828152E-2"/>
        </c:manualLayout>
      </c:layout>
      <c:overlay val="0"/>
      <c:spPr>
        <a:noFill/>
        <a:ln>
          <a:noFill/>
        </a:ln>
        <a:effectLst/>
      </c:spPr>
    </c:title>
    <c:autoTitleDeleted val="0"/>
    <c:plotArea>
      <c:layout>
        <c:manualLayout>
          <c:layoutTarget val="inner"/>
          <c:xMode val="edge"/>
          <c:yMode val="edge"/>
          <c:x val="0.16548877760810779"/>
          <c:y val="0.22519214698162726"/>
          <c:w val="0.50856604192081611"/>
          <c:h val="0.50070022047244089"/>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5082-47F5-9AC5-9D93C658E4FE}"/>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5082-47F5-9AC5-9D93C658E4FE}"/>
              </c:ext>
            </c:extLst>
          </c:dPt>
          <c:dPt>
            <c:idx val="2"/>
            <c:bubble3D val="0"/>
            <c:spPr>
              <a:solidFill>
                <a:srgbClr val="416D12"/>
              </a:solidFill>
              <a:ln>
                <a:noFill/>
              </a:ln>
              <a:effectLst/>
            </c:spPr>
            <c:extLst xmlns:c16r2="http://schemas.microsoft.com/office/drawing/2015/06/chart">
              <c:ext xmlns:c16="http://schemas.microsoft.com/office/drawing/2014/chart" uri="{C3380CC4-5D6E-409C-BE32-E72D297353CC}">
                <c16:uniqueId val="{00000005-5082-47F5-9AC5-9D93C658E4FE}"/>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5082-47F5-9AC5-9D93C658E4FE}"/>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5082-47F5-9AC5-9D93C658E4FE}"/>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5082-47F5-9AC5-9D93C658E4FE}"/>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5082-47F5-9AC5-9D93C658E4FE}"/>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5082-47F5-9AC5-9D93C658E4FE}"/>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5082-47F5-9AC5-9D93C658E4FE}"/>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5082-47F5-9AC5-9D93C658E4FE}"/>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5082-47F5-9AC5-9D93C658E4FE}"/>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5082-47F5-9AC5-9D93C658E4FE}"/>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5082-47F5-9AC5-9D93C658E4FE}"/>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5082-47F5-9AC5-9D93C658E4FE}"/>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5082-47F5-9AC5-9D93C658E4FE}"/>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5082-47F5-9AC5-9D93C658E4FE}"/>
              </c:ext>
            </c:extLst>
          </c:dPt>
          <c:dLbls>
            <c:dLbl>
              <c:idx val="0"/>
              <c:layout>
                <c:manualLayout>
                  <c:x val="5.6865007417174901E-2"/>
                  <c:y val="3.61262517429331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082-47F5-9AC5-9D93C658E4FE}"/>
                </c:ext>
              </c:extLst>
            </c:dLbl>
            <c:dLbl>
              <c:idx val="1"/>
              <c:layout>
                <c:manualLayout>
                  <c:x val="-2.7572022077955314E-2"/>
                  <c:y val="9.2292703412073483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082-47F5-9AC5-9D93C658E4FE}"/>
                </c:ext>
              </c:extLst>
            </c:dLbl>
            <c:dLbl>
              <c:idx val="2"/>
              <c:layout>
                <c:manualLayout>
                  <c:x val="-2.2613183644568796E-2"/>
                  <c:y val="2.4904062992125907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5082-47F5-9AC5-9D93C658E4FE}"/>
                </c:ext>
              </c:extLst>
            </c:dLbl>
            <c:dLbl>
              <c:idx val="3"/>
              <c:layout>
                <c:manualLayout>
                  <c:x val="-2.3487720454920102E-2"/>
                  <c:y val="-1.90138167068067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5082-47F5-9AC5-9D93C658E4FE}"/>
                </c:ext>
              </c:extLst>
            </c:dLbl>
            <c:dLbl>
              <c:idx val="4"/>
              <c:layout>
                <c:manualLayout>
                  <c:x val="-8.7769902752595996E-2"/>
                  <c:y val="3.04221067308910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5082-47F5-9AC5-9D93C658E4FE}"/>
                </c:ext>
              </c:extLst>
            </c:dLbl>
            <c:dLbl>
              <c:idx val="5"/>
              <c:layout>
                <c:manualLayout>
                  <c:x val="-0.111257623207516"/>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5082-47F5-9AC5-9D93C658E4FE}"/>
                </c:ext>
              </c:extLst>
            </c:dLbl>
            <c:dLbl>
              <c:idx val="6"/>
              <c:layout>
                <c:manualLayout>
                  <c:x val="-0.17059502225152501"/>
                  <c:y val="-1.9013816706806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5082-47F5-9AC5-9D93C658E4FE}"/>
                </c:ext>
              </c:extLst>
            </c:dLbl>
            <c:dLbl>
              <c:idx val="7"/>
              <c:layout>
                <c:manualLayout>
                  <c:x val="-0.15946925993077299"/>
                  <c:y val="-3.4224870072252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5082-47F5-9AC5-9D93C658E4FE}"/>
                </c:ext>
              </c:extLst>
            </c:dLbl>
            <c:dLbl>
              <c:idx val="8"/>
              <c:layout>
                <c:manualLayout>
                  <c:x val="-0.156996868303939"/>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5082-47F5-9AC5-9D93C658E4FE}"/>
                </c:ext>
              </c:extLst>
            </c:dLbl>
            <c:dLbl>
              <c:idx val="9"/>
              <c:layout>
                <c:manualLayout>
                  <c:x val="-0.128564364595352"/>
                  <c:y val="-9.6970465204715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5082-47F5-9AC5-9D93C658E4FE}"/>
                </c:ext>
              </c:extLst>
            </c:dLbl>
            <c:dLbl>
              <c:idx val="10"/>
              <c:layout>
                <c:manualLayout>
                  <c:x val="-4.4503049283006399E-2"/>
                  <c:y val="-0.129293953606287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5082-47F5-9AC5-9D93C658E4FE}"/>
                </c:ext>
              </c:extLst>
            </c:dLbl>
            <c:dLbl>
              <c:idx val="11"/>
              <c:layout>
                <c:manualLayout>
                  <c:x val="-0.119910993901434"/>
                  <c:y val="-0.13119533527696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5082-47F5-9AC5-9D93C658E4FE}"/>
                </c:ext>
              </c:extLst>
            </c:dLbl>
            <c:dLbl>
              <c:idx val="12"/>
              <c:layout>
                <c:manualLayout>
                  <c:x val="2.2251524641503401E-2"/>
                  <c:y val="-0.136899480289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5082-47F5-9AC5-9D93C658E4FE}"/>
                </c:ext>
              </c:extLst>
            </c:dLbl>
            <c:dLbl>
              <c:idx val="13"/>
              <c:layout>
                <c:manualLayout>
                  <c:x val="0.100131860886764"/>
                  <c:y val="-0.133096716947648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5082-47F5-9AC5-9D93C658E4FE}"/>
                </c:ext>
              </c:extLst>
            </c:dLbl>
            <c:dLbl>
              <c:idx val="14"/>
              <c:layout>
                <c:manualLayout>
                  <c:x val="0.128564364595352"/>
                  <c:y val="-8.36607935099507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5082-47F5-9AC5-9D93C658E4FE}"/>
                </c:ext>
              </c:extLst>
            </c:dLbl>
            <c:dLbl>
              <c:idx val="15"/>
              <c:layout>
                <c:manualLayout>
                  <c:x val="0.14216251854293699"/>
                  <c:y val="-2.85207250602103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5082-47F5-9AC5-9D93C658E4FE}"/>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'Sierra Leone Estatisticas'!$A$137:$A$152</c:f>
              <c:strCache>
                <c:ptCount val="16"/>
                <c:pt idx="0">
                  <c:v>Produtos agrícolas</c:v>
                </c:pt>
                <c:pt idx="1">
                  <c:v>Apenas alimentos</c:v>
                </c:pt>
                <c:pt idx="2">
                  <c:v>Petróleo e produtos de mineração</c:v>
                </c:pt>
                <c:pt idx="3">
                  <c:v>Apenas petróleos</c:v>
                </c:pt>
                <c:pt idx="4">
                  <c:v>Produtos manufaturados</c:v>
                </c:pt>
                <c:pt idx="5">
                  <c:v>Ferro e aço</c:v>
                </c:pt>
                <c:pt idx="6">
                  <c:v>Produtos química e farmacêuticos</c:v>
                </c:pt>
                <c:pt idx="7">
                  <c:v>Produtos farmacêuticos</c:v>
                </c:pt>
                <c:pt idx="8">
                  <c:v>Máquinas e equipamentos de transporte</c:v>
                </c:pt>
                <c:pt idx="9">
                  <c:v>Equipamentos de escritório e telecomunicações</c:v>
                </c:pt>
                <c:pt idx="10">
                  <c:v>Informática e equipamento de escritório</c:v>
                </c:pt>
                <c:pt idx="11">
                  <c:v>Equipamento de telecomunicação</c:v>
                </c:pt>
                <c:pt idx="12">
                  <c:v>Equipamento de transporte</c:v>
                </c:pt>
                <c:pt idx="13">
                  <c:v>Automóveis e peças</c:v>
                </c:pt>
                <c:pt idx="14">
                  <c:v>Têxteis</c:v>
                </c:pt>
                <c:pt idx="15">
                  <c:v>Vestuários</c:v>
                </c:pt>
              </c:strCache>
            </c:strRef>
          </c:cat>
          <c:val>
            <c:numRef>
              <c:f>'Sierra Leone Estatisticas'!$B$137:$B$152</c:f>
              <c:numCache>
                <c:formatCode>"$"#,##0;\-"$"#,##0</c:formatCode>
                <c:ptCount val="16"/>
                <c:pt idx="0">
                  <c:v>71553541</c:v>
                </c:pt>
                <c:pt idx="1">
                  <c:v>70959967</c:v>
                </c:pt>
                <c:pt idx="2">
                  <c:v>1000947</c:v>
                </c:pt>
                <c:pt idx="3">
                  <c:v>201950</c:v>
                </c:pt>
                <c:pt idx="4">
                  <c:v>20632631</c:v>
                </c:pt>
                <c:pt idx="5">
                  <c:v>435598</c:v>
                </c:pt>
                <c:pt idx="6">
                  <c:v>2110868</c:v>
                </c:pt>
                <c:pt idx="7">
                  <c:v>59</c:v>
                </c:pt>
                <c:pt idx="8">
                  <c:v>6716954</c:v>
                </c:pt>
                <c:pt idx="9">
                  <c:v>158208</c:v>
                </c:pt>
                <c:pt idx="10">
                  <c:v>105182</c:v>
                </c:pt>
                <c:pt idx="11">
                  <c:v>53026</c:v>
                </c:pt>
                <c:pt idx="12">
                  <c:v>2540676</c:v>
                </c:pt>
                <c:pt idx="13">
                  <c:v>931077</c:v>
                </c:pt>
                <c:pt idx="14">
                  <c:v>17596</c:v>
                </c:pt>
                <c:pt idx="15">
                  <c:v>70069</c:v>
                </c:pt>
              </c:numCache>
            </c:numRef>
          </c:val>
          <c:extLst xmlns:c16r2="http://schemas.microsoft.com/office/drawing/2015/06/chart">
            <c:ext xmlns:c16="http://schemas.microsoft.com/office/drawing/2014/chart" uri="{C3380CC4-5D6E-409C-BE32-E72D297353CC}">
              <c16:uniqueId val="{00000020-5082-47F5-9AC5-9D93C658E4FE}"/>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chemeClr val="tx1">
                    <a:lumMod val="65000"/>
                    <a:lumOff val="35000"/>
                  </a:schemeClr>
                </a:solidFill>
                <a:latin typeface="+mn-lt"/>
                <a:ea typeface="+mn-ea"/>
                <a:cs typeface="+mn-cs"/>
              </a:defRPr>
            </a:pPr>
            <a:r>
              <a:rPr lang="en-US">
                <a:solidFill>
                  <a:srgbClr val="00B0F0"/>
                </a:solidFill>
              </a:rPr>
              <a:t>EXPORTAÇÃO E IMPORTAÇÃO EM PERCENTAGEM DO PIB</a:t>
            </a:r>
          </a:p>
        </c:rich>
      </c:tx>
      <c:overlay val="0"/>
      <c:spPr>
        <a:noFill/>
        <a:ln>
          <a:noFill/>
        </a:ln>
        <a:effectLst/>
      </c:spPr>
    </c:title>
    <c:autoTitleDeleted val="0"/>
    <c:plotArea>
      <c:layout/>
      <c:barChart>
        <c:barDir val="col"/>
        <c:grouping val="clustered"/>
        <c:varyColors val="0"/>
        <c:ser>
          <c:idx val="0"/>
          <c:order val="0"/>
          <c:tx>
            <c:strRef>
              <c:f>'[CEDEAO PAIS POR PAIS VPT 2020.xlsx]Sierra Leone Estatisticas'!$A$14</c:f>
              <c:strCache>
                <c:ptCount val="1"/>
                <c:pt idx="0">
                  <c:v>Exportação de bens e serviços [ % do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2020.xlsx]Sierra Leone Estatisticas'!$B$14:$K$14</c:f>
              <c:numCache>
                <c:formatCode>0.00%</c:formatCode>
                <c:ptCount val="10"/>
                <c:pt idx="0">
                  <c:v>0.13500000000000001</c:v>
                </c:pt>
                <c:pt idx="1">
                  <c:v>0.16789999999999999</c:v>
                </c:pt>
                <c:pt idx="2">
                  <c:v>0.16270000000000001</c:v>
                </c:pt>
                <c:pt idx="3">
                  <c:v>0.3291</c:v>
                </c:pt>
                <c:pt idx="4">
                  <c:v>0.2863</c:v>
                </c:pt>
                <c:pt idx="5">
                  <c:v>0.30759999999999998</c:v>
                </c:pt>
                <c:pt idx="6">
                  <c:v>0.19359999999999999</c:v>
                </c:pt>
                <c:pt idx="7">
                  <c:v>0.24909999999999999</c:v>
                </c:pt>
                <c:pt idx="8">
                  <c:v>0.26050000000000001</c:v>
                </c:pt>
                <c:pt idx="9">
                  <c:v>0.17469999999999999</c:v>
                </c:pt>
              </c:numCache>
            </c:numRef>
          </c:val>
          <c:extLst xmlns:c16r2="http://schemas.microsoft.com/office/drawing/2015/06/chart">
            <c:ext xmlns:c16="http://schemas.microsoft.com/office/drawing/2014/chart" uri="{C3380CC4-5D6E-409C-BE32-E72D297353CC}">
              <c16:uniqueId val="{00000000-C83A-4B4B-82F0-FA378F1A0F8A}"/>
            </c:ext>
          </c:extLst>
        </c:ser>
        <c:ser>
          <c:idx val="1"/>
          <c:order val="1"/>
          <c:tx>
            <c:strRef>
              <c:f>'[CEDEAO PAIS POR PAIS VPT 2020.xlsx]Sierra Leone Estatisticas'!$A$15</c:f>
              <c:strCache>
                <c:ptCount val="1"/>
                <c:pt idx="0">
                  <c:v>Importação de bens e serviços [ % do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2020.xlsx]Sierra Leone Estatisticas'!$B$15:$K$15</c:f>
              <c:numCache>
                <c:formatCode>0.00%</c:formatCode>
                <c:ptCount val="10"/>
                <c:pt idx="0">
                  <c:v>0.27939999999999998</c:v>
                </c:pt>
                <c:pt idx="1">
                  <c:v>0.3448</c:v>
                </c:pt>
                <c:pt idx="2">
                  <c:v>0.64449999999999996</c:v>
                </c:pt>
                <c:pt idx="3">
                  <c:v>0.60370000000000001</c:v>
                </c:pt>
                <c:pt idx="4">
                  <c:v>0.58830000000000005</c:v>
                </c:pt>
                <c:pt idx="5">
                  <c:v>0.52429999999999999</c:v>
                </c:pt>
                <c:pt idx="6">
                  <c:v>0.47439999999999999</c:v>
                </c:pt>
                <c:pt idx="7">
                  <c:v>0.54500000000000004</c:v>
                </c:pt>
                <c:pt idx="8">
                  <c:v>0.4803</c:v>
                </c:pt>
                <c:pt idx="9">
                  <c:v>0.39229999999999998</c:v>
                </c:pt>
              </c:numCache>
            </c:numRef>
          </c:val>
          <c:extLst xmlns:c16r2="http://schemas.microsoft.com/office/drawing/2015/06/chart">
            <c:ext xmlns:c16="http://schemas.microsoft.com/office/drawing/2014/chart" uri="{C3380CC4-5D6E-409C-BE32-E72D297353CC}">
              <c16:uniqueId val="{00000001-C83A-4B4B-82F0-FA378F1A0F8A}"/>
            </c:ext>
          </c:extLst>
        </c:ser>
        <c:dLbls>
          <c:showLegendKey val="0"/>
          <c:showVal val="1"/>
          <c:showCatName val="0"/>
          <c:showSerName val="0"/>
          <c:showPercent val="0"/>
          <c:showBubbleSize val="0"/>
        </c:dLbls>
        <c:gapWidth val="219"/>
        <c:overlap val="-27"/>
        <c:axId val="386938368"/>
        <c:axId val="223525056"/>
      </c:barChart>
      <c:catAx>
        <c:axId val="38693836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23525056"/>
        <c:crosses val="autoZero"/>
        <c:auto val="1"/>
        <c:lblAlgn val="ctr"/>
        <c:lblOffset val="100"/>
        <c:noMultiLvlLbl val="0"/>
      </c:catAx>
      <c:valAx>
        <c:axId val="2235250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86938368"/>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100" b="0" i="1" u="none" strike="noStrike" kern="1200" spc="0" baseline="0">
                <a:solidFill>
                  <a:schemeClr val="bg1"/>
                </a:solidFill>
                <a:latin typeface="+mn-lt"/>
                <a:ea typeface="+mn-ea"/>
                <a:cs typeface="+mn-cs"/>
              </a:defRPr>
            </a:pPr>
            <a:r>
              <a:rPr lang="pt-PT" sz="1100" i="1" dirty="0" smtClean="0">
                <a:solidFill>
                  <a:schemeClr val="bg1"/>
                </a:solidFill>
              </a:rPr>
              <a:t>TAXA DE CRESCIMENTO DOS PAÍSES MEMBROS DA CEDEAO</a:t>
            </a:r>
          </a:p>
          <a:p>
            <a:pPr defTabSz="914400">
              <a:defRPr lang="pt-PT" sz="1100" b="0" i="1" u="none" strike="noStrike" kern="1200" spc="0" baseline="0">
                <a:solidFill>
                  <a:schemeClr val="bg1"/>
                </a:solidFill>
                <a:latin typeface="+mn-lt"/>
                <a:ea typeface="+mn-ea"/>
                <a:cs typeface="+mn-cs"/>
              </a:defRPr>
            </a:pPr>
            <a:r>
              <a:rPr lang="pt-PT" sz="1100" i="1" dirty="0" smtClean="0">
                <a:solidFill>
                  <a:schemeClr val="bg1"/>
                </a:solidFill>
              </a:rPr>
              <a:t>2017 - 2019</a:t>
            </a:r>
            <a:endParaRPr lang="pt-PT" sz="1100" i="1" dirty="0">
              <a:solidFill>
                <a:schemeClr val="bg1"/>
              </a:solidFill>
            </a:endParaRPr>
          </a:p>
        </c:rich>
      </c:tx>
      <c:layout/>
      <c:overlay val="0"/>
      <c:spPr>
        <a:solidFill>
          <a:schemeClr val="accent1">
            <a:lumMod val="60000"/>
            <a:lumOff val="40000"/>
          </a:schemeClr>
        </a:solidFill>
        <a:ln>
          <a:noFill/>
        </a:ln>
        <a:effectLst/>
      </c:spPr>
    </c:title>
    <c:autoTitleDeleted val="0"/>
    <c:plotArea>
      <c:layout/>
      <c:barChart>
        <c:barDir val="col"/>
        <c:grouping val="clustered"/>
        <c:varyColors val="0"/>
        <c:ser>
          <c:idx val="0"/>
          <c:order val="0"/>
          <c:tx>
            <c:strRef>
              <c:f>'[CEDEAO PAIS POR PAIS VPT.xlsx]Indicadores Econ 15'!$B$467</c:f>
              <c:strCache>
                <c:ptCount val="1"/>
                <c:pt idx="0">
                  <c:v>2017</c:v>
                </c:pt>
              </c:strCache>
            </c:strRef>
          </c:tx>
          <c:spPr>
            <a:solidFill>
              <a:schemeClr val="accent6">
                <a:lumMod val="60000"/>
                <a:lumOff val="40000"/>
              </a:schemeClr>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rgbClr val="3FBBD7"/>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'[CEDEAO PAIS POR PAIS VPT.xlsx]Indicadores Econ 15'!$A$468:$A$482</c:f>
              <c:strCache>
                <c:ptCount val="15"/>
                <c:pt idx="0">
                  <c:v>Benin</c:v>
                </c:pt>
                <c:pt idx="1">
                  <c:v>Burkina Faso</c:v>
                </c:pt>
                <c:pt idx="2">
                  <c:v>Cabo Verde</c:v>
                </c:pt>
                <c:pt idx="3">
                  <c:v>Côte d'Ivoire</c:v>
                </c:pt>
                <c:pt idx="4">
                  <c:v>Gâmbia</c:v>
                </c:pt>
                <c:pt idx="5">
                  <c:v>Gana</c:v>
                </c:pt>
                <c:pt idx="6">
                  <c:v>Guiné</c:v>
                </c:pt>
                <c:pt idx="7">
                  <c:v>Guiné Bissau</c:v>
                </c:pt>
                <c:pt idx="8">
                  <c:v>Libéria</c:v>
                </c:pt>
                <c:pt idx="9">
                  <c:v>Mali</c:v>
                </c:pt>
                <c:pt idx="10">
                  <c:v>Niger</c:v>
                </c:pt>
                <c:pt idx="11">
                  <c:v>Nigéria</c:v>
                </c:pt>
                <c:pt idx="12">
                  <c:v>Senegal</c:v>
                </c:pt>
                <c:pt idx="13">
                  <c:v>Serra Leoa</c:v>
                </c:pt>
                <c:pt idx="14">
                  <c:v>Togo</c:v>
                </c:pt>
              </c:strCache>
            </c:strRef>
          </c:cat>
          <c:val>
            <c:numRef>
              <c:f>'[CEDEAO PAIS POR PAIS VPT.xlsx]Indicadores Econ 15'!$B$468:$B$482</c:f>
              <c:numCache>
                <c:formatCode>0.0%</c:formatCode>
                <c:ptCount val="15"/>
                <c:pt idx="0">
                  <c:v>5.8000000000000003E-2</c:v>
                </c:pt>
                <c:pt idx="1">
                  <c:v>6.3E-2</c:v>
                </c:pt>
                <c:pt idx="2">
                  <c:v>0.04</c:v>
                </c:pt>
                <c:pt idx="3">
                  <c:v>7.6999999999999999E-2</c:v>
                </c:pt>
                <c:pt idx="4">
                  <c:v>4.5999999999999999E-2</c:v>
                </c:pt>
                <c:pt idx="5">
                  <c:v>8.1000000000000003E-2</c:v>
                </c:pt>
                <c:pt idx="6">
                  <c:v>0.13400000000000001</c:v>
                </c:pt>
                <c:pt idx="7">
                  <c:v>5.8999999999999997E-2</c:v>
                </c:pt>
                <c:pt idx="8">
                  <c:v>2.5000000000000001E-2</c:v>
                </c:pt>
                <c:pt idx="9">
                  <c:v>5.3999999999999999E-2</c:v>
                </c:pt>
                <c:pt idx="10">
                  <c:v>4.9000000000000002E-2</c:v>
                </c:pt>
                <c:pt idx="11">
                  <c:v>8.0000000000000002E-3</c:v>
                </c:pt>
                <c:pt idx="12">
                  <c:v>7.0999999999999994E-2</c:v>
                </c:pt>
                <c:pt idx="13">
                  <c:v>3.7999999999999999E-2</c:v>
                </c:pt>
                <c:pt idx="14">
                  <c:v>4.3999999999999997E-2</c:v>
                </c:pt>
              </c:numCache>
            </c:numRef>
          </c:val>
          <c:extLst xmlns:c16r2="http://schemas.microsoft.com/office/drawing/2015/06/chart">
            <c:ext xmlns:c16="http://schemas.microsoft.com/office/drawing/2014/chart" uri="{C3380CC4-5D6E-409C-BE32-E72D297353CC}">
              <c16:uniqueId val="{0000000F-1A29-4856-8462-55EF0673FFC6}"/>
            </c:ext>
          </c:extLst>
        </c:ser>
        <c:ser>
          <c:idx val="1"/>
          <c:order val="1"/>
          <c:tx>
            <c:strRef>
              <c:f>'[CEDEAO PAIS POR PAIS VPT.xlsx]Indicadores Econ 15'!$C$467</c:f>
              <c:strCache>
                <c:ptCount val="1"/>
                <c:pt idx="0">
                  <c:v>2018</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rgbClr val="3FBBD7"/>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'[CEDEAO PAIS POR PAIS VPT.xlsx]Indicadores Econ 15'!$A$468:$A$482</c:f>
              <c:strCache>
                <c:ptCount val="15"/>
                <c:pt idx="0">
                  <c:v>Benin</c:v>
                </c:pt>
                <c:pt idx="1">
                  <c:v>Burkina Faso</c:v>
                </c:pt>
                <c:pt idx="2">
                  <c:v>Cabo Verde</c:v>
                </c:pt>
                <c:pt idx="3">
                  <c:v>Côte d'Ivoire</c:v>
                </c:pt>
                <c:pt idx="4">
                  <c:v>Gâmbia</c:v>
                </c:pt>
                <c:pt idx="5">
                  <c:v>Gana</c:v>
                </c:pt>
                <c:pt idx="6">
                  <c:v>Guiné</c:v>
                </c:pt>
                <c:pt idx="7">
                  <c:v>Guiné Bissau</c:v>
                </c:pt>
                <c:pt idx="8">
                  <c:v>Libéria</c:v>
                </c:pt>
                <c:pt idx="9">
                  <c:v>Mali</c:v>
                </c:pt>
                <c:pt idx="10">
                  <c:v>Niger</c:v>
                </c:pt>
                <c:pt idx="11">
                  <c:v>Nigéria</c:v>
                </c:pt>
                <c:pt idx="12">
                  <c:v>Senegal</c:v>
                </c:pt>
                <c:pt idx="13">
                  <c:v>Serra Leoa</c:v>
                </c:pt>
                <c:pt idx="14">
                  <c:v>Togo</c:v>
                </c:pt>
              </c:strCache>
            </c:strRef>
          </c:cat>
          <c:val>
            <c:numRef>
              <c:f>'[CEDEAO PAIS POR PAIS VPT.xlsx]Indicadores Econ 15'!$C$468:$C$482</c:f>
              <c:numCache>
                <c:formatCode>0.0%</c:formatCode>
                <c:ptCount val="15"/>
                <c:pt idx="0">
                  <c:v>6.8000000000000005E-2</c:v>
                </c:pt>
                <c:pt idx="1">
                  <c:v>6.6000000000000003E-2</c:v>
                </c:pt>
                <c:pt idx="2">
                  <c:v>5.5E-2</c:v>
                </c:pt>
                <c:pt idx="3">
                  <c:v>7.3999999999999996E-2</c:v>
                </c:pt>
                <c:pt idx="4">
                  <c:v>6.7000000000000004E-2</c:v>
                </c:pt>
                <c:pt idx="5">
                  <c:v>6.3E-2</c:v>
                </c:pt>
                <c:pt idx="6">
                  <c:v>8.6999999999999994E-2</c:v>
                </c:pt>
                <c:pt idx="7">
                  <c:v>3.7999999999999999E-2</c:v>
                </c:pt>
                <c:pt idx="8">
                  <c:v>1.2999999999999999E-2</c:v>
                </c:pt>
                <c:pt idx="9">
                  <c:v>4.9000000000000002E-2</c:v>
                </c:pt>
                <c:pt idx="10">
                  <c:v>5.1999999999999998E-2</c:v>
                </c:pt>
                <c:pt idx="11">
                  <c:v>1.9E-2</c:v>
                </c:pt>
                <c:pt idx="12">
                  <c:v>6.7000000000000004E-2</c:v>
                </c:pt>
                <c:pt idx="13">
                  <c:v>3.6999999999999998E-2</c:v>
                </c:pt>
                <c:pt idx="14">
                  <c:v>4.9000000000000002E-2</c:v>
                </c:pt>
              </c:numCache>
            </c:numRef>
          </c:val>
          <c:extLst xmlns:c16r2="http://schemas.microsoft.com/office/drawing/2015/06/chart">
            <c:ext xmlns:c16="http://schemas.microsoft.com/office/drawing/2014/chart" uri="{C3380CC4-5D6E-409C-BE32-E72D297353CC}">
              <c16:uniqueId val="{0000001F-1A29-4856-8462-55EF0673FFC6}"/>
            </c:ext>
          </c:extLst>
        </c:ser>
        <c:ser>
          <c:idx val="2"/>
          <c:order val="2"/>
          <c:tx>
            <c:strRef>
              <c:f>'[CEDEAO PAIS POR PAIS VPT.xlsx]Indicadores Econ 15'!$D$467</c:f>
              <c:strCache>
                <c:ptCount val="1"/>
                <c:pt idx="0">
                  <c:v>2019</c:v>
                </c:pt>
              </c:strCache>
            </c:strRef>
          </c:tx>
          <c:spPr>
            <a:solidFill>
              <a:srgbClr val="FFC000"/>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rgbClr val="3FBBD7"/>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'[CEDEAO PAIS POR PAIS VPT.xlsx]Indicadores Econ 15'!$A$468:$A$482</c:f>
              <c:strCache>
                <c:ptCount val="15"/>
                <c:pt idx="0">
                  <c:v>Benin</c:v>
                </c:pt>
                <c:pt idx="1">
                  <c:v>Burkina Faso</c:v>
                </c:pt>
                <c:pt idx="2">
                  <c:v>Cabo Verde</c:v>
                </c:pt>
                <c:pt idx="3">
                  <c:v>Côte d'Ivoire</c:v>
                </c:pt>
                <c:pt idx="4">
                  <c:v>Gâmbia</c:v>
                </c:pt>
                <c:pt idx="5">
                  <c:v>Gana</c:v>
                </c:pt>
                <c:pt idx="6">
                  <c:v>Guiné</c:v>
                </c:pt>
                <c:pt idx="7">
                  <c:v>Guiné Bissau</c:v>
                </c:pt>
                <c:pt idx="8">
                  <c:v>Libéria</c:v>
                </c:pt>
                <c:pt idx="9">
                  <c:v>Mali</c:v>
                </c:pt>
                <c:pt idx="10">
                  <c:v>Niger</c:v>
                </c:pt>
                <c:pt idx="11">
                  <c:v>Nigéria</c:v>
                </c:pt>
                <c:pt idx="12">
                  <c:v>Senegal</c:v>
                </c:pt>
                <c:pt idx="13">
                  <c:v>Serra Leoa</c:v>
                </c:pt>
                <c:pt idx="14">
                  <c:v>Togo</c:v>
                </c:pt>
              </c:strCache>
            </c:strRef>
          </c:cat>
          <c:val>
            <c:numRef>
              <c:f>'[CEDEAO PAIS POR PAIS VPT.xlsx]Indicadores Econ 15'!$D$468:$D$482</c:f>
              <c:numCache>
                <c:formatCode>0.0%</c:formatCode>
                <c:ptCount val="15"/>
                <c:pt idx="0">
                  <c:v>6.3E-2</c:v>
                </c:pt>
                <c:pt idx="1">
                  <c:v>0.06</c:v>
                </c:pt>
                <c:pt idx="2">
                  <c:v>0.05</c:v>
                </c:pt>
                <c:pt idx="3">
                  <c:v>7.4999999999999997E-2</c:v>
                </c:pt>
                <c:pt idx="4">
                  <c:v>5.3999999999999999E-2</c:v>
                </c:pt>
                <c:pt idx="5">
                  <c:v>8.7999999999999995E-2</c:v>
                </c:pt>
                <c:pt idx="6">
                  <c:v>5.8999999999999997E-2</c:v>
                </c:pt>
                <c:pt idx="7">
                  <c:v>0.05</c:v>
                </c:pt>
                <c:pt idx="8">
                  <c:v>4.0000000000000001E-3</c:v>
                </c:pt>
                <c:pt idx="9">
                  <c:v>0.05</c:v>
                </c:pt>
                <c:pt idx="10">
                  <c:v>6.5000000000000002E-2</c:v>
                </c:pt>
                <c:pt idx="11">
                  <c:v>2.1000000000000001E-2</c:v>
                </c:pt>
                <c:pt idx="12">
                  <c:v>6.9000000000000006E-2</c:v>
                </c:pt>
                <c:pt idx="13">
                  <c:v>5.3999999999999999E-2</c:v>
                </c:pt>
                <c:pt idx="14">
                  <c:v>3.4000000000000002E-2</c:v>
                </c:pt>
              </c:numCache>
            </c:numRef>
          </c:val>
          <c:extLst xmlns:c16r2="http://schemas.microsoft.com/office/drawing/2015/06/chart">
            <c:ext xmlns:c16="http://schemas.microsoft.com/office/drawing/2014/chart" uri="{C3380CC4-5D6E-409C-BE32-E72D297353CC}">
              <c16:uniqueId val="{0000002F-1A29-4856-8462-55EF0673FFC6}"/>
            </c:ext>
          </c:extLst>
        </c:ser>
        <c:dLbls>
          <c:showLegendKey val="0"/>
          <c:showVal val="1"/>
          <c:showCatName val="0"/>
          <c:showSerName val="0"/>
          <c:showPercent val="0"/>
          <c:showBubbleSize val="0"/>
        </c:dLbls>
        <c:gapWidth val="219"/>
        <c:overlap val="-27"/>
        <c:axId val="518588928"/>
        <c:axId val="167223872"/>
      </c:barChart>
      <c:catAx>
        <c:axId val="51858892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67223872"/>
        <c:crosses val="autoZero"/>
        <c:auto val="1"/>
        <c:lblAlgn val="ctr"/>
        <c:lblOffset val="100"/>
        <c:noMultiLvlLbl val="0"/>
      </c:catAx>
      <c:valAx>
        <c:axId val="167223872"/>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518588928"/>
        <c:crosses val="autoZero"/>
        <c:crossBetween val="between"/>
      </c:valAx>
      <c:spPr>
        <a:noFill/>
        <a:ln>
          <a:noFill/>
        </a:ln>
        <a:effectLst/>
      </c:spPr>
    </c:plotArea>
    <c:legend>
      <c:legendPos val="b"/>
      <c:layout>
        <c:manualLayout>
          <c:xMode val="edge"/>
          <c:yMode val="edge"/>
          <c:x val="2.1312872975277099E-2"/>
          <c:y val="0.92800788954635105"/>
          <c:w val="0.95311167945439002"/>
          <c:h val="6.6074950690335296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5561473978344399"/>
          <c:y val="6.41025641025641E-3"/>
        </c:manualLayout>
      </c:layout>
      <c:overlay val="0"/>
      <c:spPr>
        <a:noFill/>
        <a:ln>
          <a:noFill/>
        </a:ln>
        <a:effectLst/>
      </c:spPr>
      <c:txPr>
        <a:bodyPr rot="0" spcFirstLastPara="0" vertOverflow="ellipsis" vert="horz" wrap="square" anchor="ctr" anchorCtr="1"/>
        <a:lstStyle/>
        <a:p>
          <a:pPr>
            <a:defRPr lang="pt-PT" sz="1400" b="0" i="0" u="none" strike="noStrike" kern="1200" spc="0" baseline="0">
              <a:solidFill>
                <a:srgbClr val="00B0F0"/>
              </a:solidFill>
              <a:latin typeface="+mn-lt"/>
              <a:ea typeface="+mn-ea"/>
              <a:cs typeface="+mn-cs"/>
            </a:defRPr>
          </a:pPr>
          <a:endParaRPr lang="pt-PT"/>
        </a:p>
      </c:txPr>
    </c:title>
    <c:autoTitleDeleted val="0"/>
    <c:plotArea>
      <c:layout/>
      <c:lineChart>
        <c:grouping val="standard"/>
        <c:varyColors val="0"/>
        <c:ser>
          <c:idx val="0"/>
          <c:order val="0"/>
          <c:tx>
            <c:strRef>
              <c:f>'[CEDEAO PAIS POR PAIS VPT 2020.xlsx]Sierra Leone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11334264757248E-2"/>
                  <c:y val="-7.6923076923076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8AD8-481F-9928-446AB6452DC5}"/>
                </c:ext>
              </c:extLst>
            </c:dLbl>
            <c:dLbl>
              <c:idx val="1"/>
              <c:layout>
                <c:manualLayout>
                  <c:x val="-7.3425724725118798E-3"/>
                  <c:y val="-0.13377926421404701"/>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8AD8-481F-9928-446AB6452DC5}"/>
                </c:ext>
              </c:extLst>
            </c:dLbl>
            <c:dLbl>
              <c:idx val="3"/>
              <c:layout>
                <c:manualLayout>
                  <c:x val="3.3400279427174301E-2"/>
                  <c:y val="-3.2051282051282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8AD8-481F-9928-446AB6452DC5}"/>
                </c:ext>
              </c:extLst>
            </c:dLbl>
            <c:dLbl>
              <c:idx val="4"/>
              <c:layout>
                <c:manualLayout>
                  <c:x val="1.9948955674774699E-2"/>
                  <c:y val="-8.1780538302277397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8AD8-481F-9928-446AB6452DC5}"/>
                </c:ext>
              </c:extLst>
            </c:dLbl>
            <c:dLbl>
              <c:idx val="5"/>
              <c:layout>
                <c:manualLayout>
                  <c:x val="3.2090464547677298E-2"/>
                  <c:y val="3.2051282051282501E-3"/>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8AD8-481F-9928-446AB6452DC5}"/>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8AD8-481F-9928-446AB6452DC5}"/>
                </c:ext>
              </c:extLst>
            </c:dLbl>
            <c:dLbl>
              <c:idx val="9"/>
              <c:layout>
                <c:manualLayout>
                  <c:x val="-4.32314183030366E-3"/>
                  <c:y val="-7.2981366459627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8AD8-481F-9928-446AB6452DC5}"/>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2020.xlsx]Sierra Leone Estatisticas'!$B$91:$K$91</c:f>
              <c:numCache>
                <c:formatCode>"$"#,##0;\-"$"#,##0</c:formatCode>
                <c:ptCount val="10"/>
                <c:pt idx="0">
                  <c:v>110430202</c:v>
                </c:pt>
                <c:pt idx="1">
                  <c:v>238404158</c:v>
                </c:pt>
                <c:pt idx="2">
                  <c:v>950477689</c:v>
                </c:pt>
                <c:pt idx="3">
                  <c:v>722447243</c:v>
                </c:pt>
                <c:pt idx="4">
                  <c:v>429664580</c:v>
                </c:pt>
                <c:pt idx="5">
                  <c:v>375089628</c:v>
                </c:pt>
                <c:pt idx="6">
                  <c:v>252435829</c:v>
                </c:pt>
                <c:pt idx="7">
                  <c:v>137965732</c:v>
                </c:pt>
                <c:pt idx="8">
                  <c:v>198174760</c:v>
                </c:pt>
                <c:pt idx="9">
                  <c:v>217812919</c:v>
                </c:pt>
              </c:numCache>
            </c:numRef>
          </c:val>
          <c:smooth val="0"/>
          <c:extLst xmlns:c16r2="http://schemas.microsoft.com/office/drawing/2015/06/chart">
            <c:ext xmlns:c16="http://schemas.microsoft.com/office/drawing/2014/chart" uri="{C3380CC4-5D6E-409C-BE32-E72D297353CC}">
              <c16:uniqueId val="{00000008-8AD8-481F-9928-446AB6452DC5}"/>
            </c:ext>
          </c:extLst>
        </c:ser>
        <c:dLbls>
          <c:showLegendKey val="0"/>
          <c:showVal val="1"/>
          <c:showCatName val="0"/>
          <c:showSerName val="0"/>
          <c:showPercent val="0"/>
          <c:showBubbleSize val="0"/>
        </c:dLbls>
        <c:marker val="1"/>
        <c:smooth val="0"/>
        <c:axId val="386938880"/>
        <c:axId val="387194880"/>
      </c:lineChart>
      <c:catAx>
        <c:axId val="38693888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87194880"/>
        <c:crosses val="autoZero"/>
        <c:auto val="1"/>
        <c:lblAlgn val="ctr"/>
        <c:lblOffset val="100"/>
        <c:noMultiLvlLbl val="0"/>
      </c:catAx>
      <c:valAx>
        <c:axId val="38719488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8693888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'Togo Estatisticas'!$A$7</c:f>
              <c:strCache>
                <c:ptCount val="1"/>
                <c:pt idx="0">
                  <c:v>Exportação de bens e serviços [ Constante ]</c:v>
                </c:pt>
              </c:strCache>
            </c:strRef>
          </c:tx>
          <c:spPr>
            <a:solidFill>
              <a:schemeClr val="accent1"/>
            </a:solidFill>
            <a:ln>
              <a:noFill/>
            </a:ln>
            <a:effectLst/>
          </c:spPr>
          <c:invertIfNegative val="0"/>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Estatisticas'!$B$7:$K$7</c:f>
              <c:numCache>
                <c:formatCode>"$"#,##0_);[Red]\("$"#,##0\)</c:formatCode>
                <c:ptCount val="10"/>
                <c:pt idx="0">
                  <c:v>1180497395</c:v>
                </c:pt>
                <c:pt idx="1">
                  <c:v>1297652378</c:v>
                </c:pt>
                <c:pt idx="2">
                  <c:v>1574273822</c:v>
                </c:pt>
                <c:pt idx="3">
                  <c:v>1726513865</c:v>
                </c:pt>
                <c:pt idx="4">
                  <c:v>1856488987</c:v>
                </c:pt>
                <c:pt idx="5">
                  <c:v>1708351006</c:v>
                </c:pt>
                <c:pt idx="6">
                  <c:v>1676751264</c:v>
                </c:pt>
                <c:pt idx="7">
                  <c:v>1788924489</c:v>
                </c:pt>
                <c:pt idx="8">
                  <c:v>1883018522</c:v>
                </c:pt>
                <c:pt idx="9">
                  <c:v>1858489578</c:v>
                </c:pt>
              </c:numCache>
            </c:numRef>
          </c:val>
          <c:extLst xmlns:c16r2="http://schemas.microsoft.com/office/drawing/2015/06/chart">
            <c:ext xmlns:c16="http://schemas.microsoft.com/office/drawing/2014/chart" uri="{C3380CC4-5D6E-409C-BE32-E72D297353CC}">
              <c16:uniqueId val="{00000000-5479-4B0A-BFD8-BA681AA0A68B}"/>
            </c:ext>
          </c:extLst>
        </c:ser>
        <c:ser>
          <c:idx val="1"/>
          <c:order val="1"/>
          <c:tx>
            <c:strRef>
              <c:f>'Togo Estatisticas'!$A$8</c:f>
              <c:strCache>
                <c:ptCount val="1"/>
                <c:pt idx="0">
                  <c:v>Exportação de bens e serviços [ Corrente ]</c:v>
                </c:pt>
              </c:strCache>
            </c:strRef>
          </c:tx>
          <c:spPr>
            <a:solidFill>
              <a:schemeClr val="accent2"/>
            </a:solidFill>
            <a:ln>
              <a:noFill/>
            </a:ln>
            <a:effectLst/>
          </c:spPr>
          <c:invertIfNegative val="0"/>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Estatisticas'!$B$8:$K$8</c:f>
              <c:numCache>
                <c:formatCode>"$"#,##0_);[Red]\("$"#,##0\)</c:formatCode>
                <c:ptCount val="10"/>
                <c:pt idx="0">
                  <c:v>1196576436</c:v>
                </c:pt>
                <c:pt idx="1">
                  <c:v>1297652378</c:v>
                </c:pt>
                <c:pt idx="2">
                  <c:v>1689772659</c:v>
                </c:pt>
                <c:pt idx="3">
                  <c:v>1750943040</c:v>
                </c:pt>
                <c:pt idx="4">
                  <c:v>2008533718</c:v>
                </c:pt>
                <c:pt idx="5">
                  <c:v>1817014148</c:v>
                </c:pt>
                <c:pt idx="6">
                  <c:v>1498688203</c:v>
                </c:pt>
                <c:pt idx="7">
                  <c:v>1578380292</c:v>
                </c:pt>
                <c:pt idx="8">
                  <c:v>1596123837</c:v>
                </c:pt>
                <c:pt idx="9">
                  <c:v>1677425999</c:v>
                </c:pt>
              </c:numCache>
            </c:numRef>
          </c:val>
          <c:extLst xmlns:c16r2="http://schemas.microsoft.com/office/drawing/2015/06/chart">
            <c:ext xmlns:c16="http://schemas.microsoft.com/office/drawing/2014/chart" uri="{C3380CC4-5D6E-409C-BE32-E72D297353CC}">
              <c16:uniqueId val="{00000001-5479-4B0A-BFD8-BA681AA0A68B}"/>
            </c:ext>
          </c:extLst>
        </c:ser>
        <c:ser>
          <c:idx val="2"/>
          <c:order val="2"/>
          <c:tx>
            <c:strRef>
              <c:f>'Togo Estatisticas'!$A$9</c:f>
              <c:strCache>
                <c:ptCount val="1"/>
                <c:pt idx="0">
                  <c:v>Importações de bens e serviços [ Constante ]</c:v>
                </c:pt>
              </c:strCache>
            </c:strRef>
          </c:tx>
          <c:spPr>
            <a:solidFill>
              <a:srgbClr val="92D050"/>
            </a:solidFill>
            <a:ln>
              <a:noFill/>
            </a:ln>
            <a:effectLst/>
          </c:spPr>
          <c:invertIfNegative val="0"/>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Estatisticas'!$B$9:$K$9</c:f>
              <c:numCache>
                <c:formatCode>"$"#,##0_);[Red]\("$"#,##0\)</c:formatCode>
                <c:ptCount val="10"/>
                <c:pt idx="0">
                  <c:v>1658025274</c:v>
                </c:pt>
                <c:pt idx="1">
                  <c:v>1830142344</c:v>
                </c:pt>
                <c:pt idx="2">
                  <c:v>2315845709</c:v>
                </c:pt>
                <c:pt idx="3">
                  <c:v>2232692427</c:v>
                </c:pt>
                <c:pt idx="4">
                  <c:v>2636095176</c:v>
                </c:pt>
                <c:pt idx="5">
                  <c:v>2495125632</c:v>
                </c:pt>
                <c:pt idx="6">
                  <c:v>2800095874</c:v>
                </c:pt>
                <c:pt idx="7">
                  <c:v>2828096328</c:v>
                </c:pt>
                <c:pt idx="8">
                  <c:v>2661250178</c:v>
                </c:pt>
                <c:pt idx="9">
                  <c:v>2780837539</c:v>
                </c:pt>
              </c:numCache>
            </c:numRef>
          </c:val>
          <c:extLst xmlns:c16r2="http://schemas.microsoft.com/office/drawing/2015/06/chart">
            <c:ext xmlns:c16="http://schemas.microsoft.com/office/drawing/2014/chart" uri="{C3380CC4-5D6E-409C-BE32-E72D297353CC}">
              <c16:uniqueId val="{00000002-5479-4B0A-BFD8-BA681AA0A68B}"/>
            </c:ext>
          </c:extLst>
        </c:ser>
        <c:ser>
          <c:idx val="3"/>
          <c:order val="3"/>
          <c:tx>
            <c:strRef>
              <c:f>'Togo Estatisticas'!$A$10</c:f>
              <c:strCache>
                <c:ptCount val="1"/>
                <c:pt idx="0">
                  <c:v>Importações de bens e serviços [ Corrente ]</c:v>
                </c:pt>
              </c:strCache>
            </c:strRef>
          </c:tx>
          <c:spPr>
            <a:solidFill>
              <a:srgbClr val="7030A0"/>
            </a:solidFill>
            <a:ln>
              <a:noFill/>
            </a:ln>
            <a:effectLst/>
          </c:spPr>
          <c:invertIfNegative val="0"/>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Estatisticas'!$B$10:$K$10</c:f>
              <c:numCache>
                <c:formatCode>"$"#,##0_);[Red]\("$"#,##0\)</c:formatCode>
                <c:ptCount val="10"/>
                <c:pt idx="0">
                  <c:v>1689883845</c:v>
                </c:pt>
                <c:pt idx="1">
                  <c:v>1830142344</c:v>
                </c:pt>
                <c:pt idx="2">
                  <c:v>2496616436</c:v>
                </c:pt>
                <c:pt idx="3">
                  <c:v>2293210367</c:v>
                </c:pt>
                <c:pt idx="4">
                  <c:v>2864608516</c:v>
                </c:pt>
                <c:pt idx="5">
                  <c:v>2641970053</c:v>
                </c:pt>
                <c:pt idx="6">
                  <c:v>2417102030</c:v>
                </c:pt>
                <c:pt idx="7">
                  <c:v>2400134255</c:v>
                </c:pt>
                <c:pt idx="8">
                  <c:v>2107810882</c:v>
                </c:pt>
                <c:pt idx="9">
                  <c:v>2265147048</c:v>
                </c:pt>
              </c:numCache>
            </c:numRef>
          </c:val>
          <c:extLst xmlns:c16r2="http://schemas.microsoft.com/office/drawing/2015/06/chart">
            <c:ext xmlns:c16="http://schemas.microsoft.com/office/drawing/2014/chart" uri="{C3380CC4-5D6E-409C-BE32-E72D297353CC}">
              <c16:uniqueId val="{00000003-5479-4B0A-BFD8-BA681AA0A68B}"/>
            </c:ext>
          </c:extLst>
        </c:ser>
        <c:ser>
          <c:idx val="4"/>
          <c:order val="4"/>
          <c:tx>
            <c:strRef>
              <c:f>'Togo Estatisticas'!$A$11</c:f>
              <c:strCache>
                <c:ptCount val="1"/>
                <c:pt idx="0">
                  <c:v>Balança comercial [ incluindo serviços a preços contante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Estatisticas'!$B$11:$K$11</c:f>
              <c:numCache>
                <c:formatCode>"$"#,##0_);[Red]\("$"#,##0\)</c:formatCode>
                <c:ptCount val="10"/>
                <c:pt idx="0">
                  <c:v>-477527879</c:v>
                </c:pt>
                <c:pt idx="1">
                  <c:v>-532489966</c:v>
                </c:pt>
                <c:pt idx="2">
                  <c:v>-741571887</c:v>
                </c:pt>
                <c:pt idx="3">
                  <c:v>-506178562</c:v>
                </c:pt>
                <c:pt idx="4">
                  <c:v>-779606189</c:v>
                </c:pt>
                <c:pt idx="5">
                  <c:v>-786774626</c:v>
                </c:pt>
                <c:pt idx="6">
                  <c:v>-1123344610</c:v>
                </c:pt>
                <c:pt idx="7">
                  <c:v>-1039171839</c:v>
                </c:pt>
                <c:pt idx="8">
                  <c:v>-778231656</c:v>
                </c:pt>
                <c:pt idx="9">
                  <c:v>-922347961</c:v>
                </c:pt>
              </c:numCache>
            </c:numRef>
          </c:val>
          <c:extLst xmlns:c16r2="http://schemas.microsoft.com/office/drawing/2015/06/chart">
            <c:ext xmlns:c16="http://schemas.microsoft.com/office/drawing/2014/chart" uri="{C3380CC4-5D6E-409C-BE32-E72D297353CC}">
              <c16:uniqueId val="{0000000E-5479-4B0A-BFD8-BA681AA0A68B}"/>
            </c:ext>
          </c:extLst>
        </c:ser>
        <c:ser>
          <c:idx val="5"/>
          <c:order val="5"/>
          <c:tx>
            <c:strRef>
              <c:f>'Togo Estatisticas'!$A$12</c:f>
              <c:strCache>
                <c:ptCount val="1"/>
                <c:pt idx="0">
                  <c:v>Balança comercial [ incluindo serviços a preços corrente ]</c:v>
                </c:pt>
              </c:strCache>
            </c:strRef>
          </c:tx>
          <c:spPr>
            <a:solidFill>
              <a:srgbClr val="FFC000"/>
            </a:soli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Estatisticas'!$B$12:$K$12</c:f>
              <c:numCache>
                <c:formatCode>"$"#,##0_);[Red]\("$"#,##0\)</c:formatCode>
                <c:ptCount val="10"/>
                <c:pt idx="0">
                  <c:v>-493307409</c:v>
                </c:pt>
                <c:pt idx="1">
                  <c:v>-532489966</c:v>
                </c:pt>
                <c:pt idx="2">
                  <c:v>-806843777</c:v>
                </c:pt>
                <c:pt idx="3">
                  <c:v>-542267327</c:v>
                </c:pt>
                <c:pt idx="4">
                  <c:v>-856074798</c:v>
                </c:pt>
                <c:pt idx="5">
                  <c:v>-824955905</c:v>
                </c:pt>
                <c:pt idx="6">
                  <c:v>-918413827</c:v>
                </c:pt>
                <c:pt idx="7">
                  <c:v>-821753963</c:v>
                </c:pt>
                <c:pt idx="8">
                  <c:v>-511687045</c:v>
                </c:pt>
                <c:pt idx="9">
                  <c:v>-587721049</c:v>
                </c:pt>
              </c:numCache>
            </c:numRef>
          </c:val>
          <c:extLst xmlns:c16r2="http://schemas.microsoft.com/office/drawing/2015/06/chart">
            <c:ext xmlns:c16="http://schemas.microsoft.com/office/drawing/2014/chart" uri="{C3380CC4-5D6E-409C-BE32-E72D297353CC}">
              <c16:uniqueId val="{00000019-5479-4B0A-BFD8-BA681AA0A68B}"/>
            </c:ext>
          </c:extLst>
        </c:ser>
        <c:ser>
          <c:idx val="6"/>
          <c:order val="6"/>
          <c:tx>
            <c:strRef>
              <c:f>'Togo Estatisticas'!$A$13</c:f>
              <c:strCache>
                <c:ptCount val="1"/>
                <c:pt idx="0">
                  <c:v>Investimentos estrangeiros directos [ entradas líquidas ]</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Estatisticas'!$B$13:$K$13</c:f>
              <c:numCache>
                <c:formatCode>"$"#,##0_);[Red]\("$"#,##0\)</c:formatCode>
                <c:ptCount val="10"/>
                <c:pt idx="0">
                  <c:v>46304496</c:v>
                </c:pt>
                <c:pt idx="1">
                  <c:v>125064102</c:v>
                </c:pt>
                <c:pt idx="2">
                  <c:v>728710878</c:v>
                </c:pt>
                <c:pt idx="3">
                  <c:v>121511566</c:v>
                </c:pt>
                <c:pt idx="4">
                  <c:v>183599249</c:v>
                </c:pt>
                <c:pt idx="5">
                  <c:v>54020342</c:v>
                </c:pt>
                <c:pt idx="6">
                  <c:v>257860036</c:v>
                </c:pt>
                <c:pt idx="7">
                  <c:v>-46308332</c:v>
                </c:pt>
                <c:pt idx="8">
                  <c:v>88558700</c:v>
                </c:pt>
                <c:pt idx="9">
                  <c:v>-180972715</c:v>
                </c:pt>
              </c:numCache>
            </c:numRef>
          </c:val>
          <c:extLst xmlns:c16r2="http://schemas.microsoft.com/office/drawing/2015/06/chart">
            <c:ext xmlns:c16="http://schemas.microsoft.com/office/drawing/2014/chart" uri="{C3380CC4-5D6E-409C-BE32-E72D297353CC}">
              <c16:uniqueId val="{0000001D-5479-4B0A-BFD8-BA681AA0A68B}"/>
            </c:ext>
          </c:extLst>
        </c:ser>
        <c:dLbls>
          <c:showLegendKey val="0"/>
          <c:showVal val="0"/>
          <c:showCatName val="0"/>
          <c:showSerName val="0"/>
          <c:showPercent val="0"/>
          <c:showBubbleSize val="0"/>
        </c:dLbls>
        <c:gapWidth val="150"/>
        <c:axId val="387552768"/>
        <c:axId val="387198336"/>
      </c:barChart>
      <c:dateAx>
        <c:axId val="387552768"/>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INDICADORES ECONÓMICOS D</a:t>
                </a:r>
                <a:r>
                  <a:rPr lang="en-US" altLang="en-US"/>
                  <a:t>O TOGO</a:t>
                </a: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87198336"/>
        <c:crosses val="autoZero"/>
        <c:auto val="0"/>
        <c:lblOffset val="100"/>
        <c:baseTimeUnit val="days"/>
      </c:dateAx>
      <c:valAx>
        <c:axId val="38719833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000" b="0" i="0" u="none" strike="noStrike" kern="1200" baseline="0">
                    <a:solidFill>
                      <a:srgbClr val="00B0F0"/>
                    </a:solidFill>
                    <a:latin typeface="+mn-lt"/>
                    <a:ea typeface="+mn-ea"/>
                    <a:cs typeface="+mn-cs"/>
                  </a:defRPr>
                </a:pPr>
                <a:r>
                  <a:rPr lang="en-US">
                    <a:solidFill>
                      <a:srgbClr val="00B0F0"/>
                    </a:solidFill>
                  </a:rPr>
                  <a:t>VALORES</a:t>
                </a:r>
              </a:p>
            </c:rich>
          </c:tx>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87552768"/>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b="0" i="1" baseline="0">
                <a:effectLst/>
                <a:latin typeface="Arial Narrow" panose="020B0606020202030204" pitchFamily="34" charset="0"/>
              </a:rPr>
              <a:t>As importações de bens de Togo</a:t>
            </a:r>
            <a:endParaRPr lang="pt-PT" sz="1200">
              <a:effectLst/>
              <a:latin typeface="Arial Narrow" panose="020B0606020202030204" pitchFamily="34" charset="0"/>
            </a:endParaRPr>
          </a:p>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a:solidFill>
                  <a:srgbClr val="00B0F0"/>
                </a:solidFill>
                <a:latin typeface="Arial Narrow" panose="020B0606020202030204" pitchFamily="34" charset="0"/>
              </a:rPr>
              <a:t>2015</a:t>
            </a:r>
          </a:p>
        </c:rich>
      </c:tx>
      <c:layout>
        <c:manualLayout>
          <c:xMode val="edge"/>
          <c:yMode val="edge"/>
          <c:x val="0.72367105521444597"/>
          <c:y val="4.2559228259327602E-3"/>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2B81-4885-ADB9-DEC91FB458E6}"/>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2B81-4885-ADB9-DEC91FB458E6}"/>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2B81-4885-ADB9-DEC91FB458E6}"/>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2B81-4885-ADB9-DEC91FB458E6}"/>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2B81-4885-ADB9-DEC91FB458E6}"/>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2B81-4885-ADB9-DEC91FB458E6}"/>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2B81-4885-ADB9-DEC91FB458E6}"/>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2B81-4885-ADB9-DEC91FB458E6}"/>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2B81-4885-ADB9-DEC91FB458E6}"/>
              </c:ext>
            </c:extLst>
          </c:dPt>
          <c:dPt>
            <c:idx val="9"/>
            <c:bubble3D val="0"/>
            <c:spPr>
              <a:solidFill>
                <a:srgbClr val="416D12"/>
              </a:solidFill>
              <a:ln>
                <a:noFill/>
              </a:ln>
              <a:effectLst/>
            </c:spPr>
            <c:extLst xmlns:c16r2="http://schemas.microsoft.com/office/drawing/2015/06/chart">
              <c:ext xmlns:c16="http://schemas.microsoft.com/office/drawing/2014/chart" uri="{C3380CC4-5D6E-409C-BE32-E72D297353CC}">
                <c16:uniqueId val="{00000013-2B81-4885-ADB9-DEC91FB458E6}"/>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2B81-4885-ADB9-DEC91FB458E6}"/>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2B81-4885-ADB9-DEC91FB458E6}"/>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2B81-4885-ADB9-DEC91FB458E6}"/>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2B81-4885-ADB9-DEC91FB458E6}"/>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2B81-4885-ADB9-DEC91FB458E6}"/>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2B81-4885-ADB9-DEC91FB458E6}"/>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2B81-4885-ADB9-DEC91FB458E6}"/>
              </c:ext>
            </c:extLst>
          </c:dPt>
          <c:dLbls>
            <c:dLbl>
              <c:idx val="3"/>
              <c:layout>
                <c:manualLayout>
                  <c:x val="2.7127003699136901E-2"/>
                  <c:y val="4.25592282593275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2B81-4885-ADB9-DEC91FB458E6}"/>
                </c:ext>
              </c:extLst>
            </c:dLbl>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2B81-4885-ADB9-DEC91FB458E6}"/>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2B81-4885-ADB9-DEC91FB458E6}"/>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2B81-4885-ADB9-DEC91FB458E6}"/>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2B81-4885-ADB9-DEC91FB458E6}"/>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2B81-4885-ADB9-DEC91FB458E6}"/>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2B81-4885-ADB9-DEC91FB458E6}"/>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2B81-4885-ADB9-DEC91FB458E6}"/>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2B81-4885-ADB9-DEC91FB458E6}"/>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'Togo Estatisticas'!$A$115:$A$131</c:f>
              <c:strCache>
                <c:ptCount val="17"/>
                <c:pt idx="0">
                  <c:v>Produtos agrícolas</c:v>
                </c:pt>
                <c:pt idx="1">
                  <c:v>Apenas alimentos</c:v>
                </c:pt>
                <c:pt idx="2">
                  <c:v>Petróleo e produtos de mineração</c:v>
                </c:pt>
                <c:pt idx="3">
                  <c:v>Apenas petróleos</c:v>
                </c:pt>
                <c:pt idx="4">
                  <c:v>Produtos manufaturados</c:v>
                </c:pt>
                <c:pt idx="5">
                  <c:v>Ferro e aço</c:v>
                </c:pt>
                <c:pt idx="6">
                  <c:v>Produtos química e farmacêuticos</c:v>
                </c:pt>
                <c:pt idx="7">
                  <c:v>Produtos farmacêuticos</c:v>
                </c:pt>
                <c:pt idx="8">
                  <c:v>Máquinas e equipamentos de transporte</c:v>
                </c:pt>
                <c:pt idx="9">
                  <c:v>Equipamentos de escritório e telecomunicações</c:v>
                </c:pt>
                <c:pt idx="10">
                  <c:v>Informática e equipamento de escritório</c:v>
                </c:pt>
                <c:pt idx="11">
                  <c:v>Equipamento de telecomunicação</c:v>
                </c:pt>
                <c:pt idx="12">
                  <c:v>Circuits intégrés et composantes électroniques</c:v>
                </c:pt>
                <c:pt idx="13">
                  <c:v>Equipamento de transporte</c:v>
                </c:pt>
                <c:pt idx="14">
                  <c:v>Automóveis e peças</c:v>
                </c:pt>
                <c:pt idx="15">
                  <c:v>Têxteis</c:v>
                </c:pt>
                <c:pt idx="16">
                  <c:v>Vestuários</c:v>
                </c:pt>
              </c:strCache>
            </c:strRef>
          </c:cat>
          <c:val>
            <c:numRef>
              <c:f>'Togo Estatisticas'!$B$115:$B$131</c:f>
              <c:numCache>
                <c:formatCode>"$"#,##0</c:formatCode>
                <c:ptCount val="17"/>
                <c:pt idx="0">
                  <c:v>284536742</c:v>
                </c:pt>
                <c:pt idx="1">
                  <c:v>264158474</c:v>
                </c:pt>
                <c:pt idx="2">
                  <c:v>265656343</c:v>
                </c:pt>
                <c:pt idx="3">
                  <c:v>245689369</c:v>
                </c:pt>
                <c:pt idx="4">
                  <c:v>1181935707</c:v>
                </c:pt>
                <c:pt idx="5">
                  <c:v>73557408</c:v>
                </c:pt>
                <c:pt idx="6">
                  <c:v>323526796</c:v>
                </c:pt>
                <c:pt idx="7">
                  <c:v>100664734</c:v>
                </c:pt>
                <c:pt idx="8">
                  <c:v>415107429</c:v>
                </c:pt>
                <c:pt idx="9">
                  <c:v>57223719</c:v>
                </c:pt>
                <c:pt idx="10">
                  <c:v>9697918</c:v>
                </c:pt>
                <c:pt idx="11">
                  <c:v>39660731</c:v>
                </c:pt>
                <c:pt idx="12">
                  <c:v>7865070</c:v>
                </c:pt>
                <c:pt idx="13">
                  <c:v>136722728</c:v>
                </c:pt>
                <c:pt idx="14" formatCode="&quot;$&quot;#,##0;\-&quot;$&quot;#,##0">
                  <c:v>99262634</c:v>
                </c:pt>
                <c:pt idx="15">
                  <c:v>90848046</c:v>
                </c:pt>
                <c:pt idx="16">
                  <c:v>9229393</c:v>
                </c:pt>
              </c:numCache>
            </c:numRef>
          </c:val>
          <c:extLst xmlns:c16r2="http://schemas.microsoft.com/office/drawing/2015/06/chart">
            <c:ext xmlns:c16="http://schemas.microsoft.com/office/drawing/2014/chart" uri="{C3380CC4-5D6E-409C-BE32-E72D297353CC}">
              <c16:uniqueId val="{00000022-2B81-4885-ADB9-DEC91FB458E6}"/>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9727620939140298"/>
          <c:w val="0.99487836107554395"/>
          <c:h val="0.198467867782664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b="0" i="1" baseline="0">
                <a:effectLst/>
                <a:latin typeface="Arial Narrow" panose="020B0606020202030204" pitchFamily="34" charset="0"/>
              </a:rPr>
              <a:t>As exportações de bens de Togo</a:t>
            </a:r>
            <a:endParaRPr lang="pt-PT" sz="1200">
              <a:effectLst/>
              <a:latin typeface="Arial Narrow" panose="020B0606020202030204" pitchFamily="34" charset="0"/>
            </a:endParaRPr>
          </a:p>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i="1">
                <a:solidFill>
                  <a:srgbClr val="00B0F0"/>
                </a:solidFill>
                <a:latin typeface="Arial Narrow" panose="020B0606020202030204" pitchFamily="34" charset="0"/>
              </a:rPr>
              <a:t>2015</a:t>
            </a:r>
          </a:p>
        </c:rich>
      </c:tx>
      <c:layout>
        <c:manualLayout>
          <c:xMode val="edge"/>
          <c:yMode val="edge"/>
          <c:x val="0.77270479643975598"/>
          <c:y val="1.65657318828152E-2"/>
        </c:manualLayout>
      </c:layout>
      <c:overlay val="0"/>
      <c:spPr>
        <a:noFill/>
        <a:ln>
          <a:noFill/>
        </a:ln>
        <a:effectLst/>
      </c:spPr>
    </c:title>
    <c:autoTitleDeleted val="0"/>
    <c:plotArea>
      <c:layout>
        <c:manualLayout>
          <c:layoutTarget val="inner"/>
          <c:xMode val="edge"/>
          <c:yMode val="edge"/>
          <c:x val="0.25004267968309013"/>
          <c:y val="0.18756662710516125"/>
          <c:w val="0.48220504927858748"/>
          <c:h val="0.50512997868783416"/>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FD15-4D77-A5B0-A7F08C9134E6}"/>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FD15-4D77-A5B0-A7F08C9134E6}"/>
              </c:ext>
            </c:extLst>
          </c:dPt>
          <c:dPt>
            <c:idx val="2"/>
            <c:bubble3D val="0"/>
            <c:spPr>
              <a:solidFill>
                <a:srgbClr val="FFC000"/>
              </a:solidFill>
              <a:ln>
                <a:noFill/>
              </a:ln>
              <a:effectLst/>
            </c:spPr>
            <c:extLst xmlns:c16r2="http://schemas.microsoft.com/office/drawing/2015/06/chart">
              <c:ext xmlns:c16="http://schemas.microsoft.com/office/drawing/2014/chart" uri="{C3380CC4-5D6E-409C-BE32-E72D297353CC}">
                <c16:uniqueId val="{00000005-FD15-4D77-A5B0-A7F08C9134E6}"/>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FD15-4D77-A5B0-A7F08C9134E6}"/>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FD15-4D77-A5B0-A7F08C9134E6}"/>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FD15-4D77-A5B0-A7F08C9134E6}"/>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FD15-4D77-A5B0-A7F08C9134E6}"/>
              </c:ext>
            </c:extLst>
          </c:dPt>
          <c:dPt>
            <c:idx val="7"/>
            <c:bubble3D val="0"/>
            <c:spPr>
              <a:solidFill>
                <a:srgbClr val="7030A0"/>
              </a:solidFill>
              <a:ln>
                <a:noFill/>
              </a:ln>
              <a:effectLst/>
            </c:spPr>
            <c:extLst xmlns:c16r2="http://schemas.microsoft.com/office/drawing/2015/06/chart">
              <c:ext xmlns:c16="http://schemas.microsoft.com/office/drawing/2014/chart" uri="{C3380CC4-5D6E-409C-BE32-E72D297353CC}">
                <c16:uniqueId val="{0000000F-FD15-4D77-A5B0-A7F08C9134E6}"/>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FD15-4D77-A5B0-A7F08C9134E6}"/>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FD15-4D77-A5B0-A7F08C9134E6}"/>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FD15-4D77-A5B0-A7F08C9134E6}"/>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FD15-4D77-A5B0-A7F08C9134E6}"/>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FD15-4D77-A5B0-A7F08C9134E6}"/>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FD15-4D77-A5B0-A7F08C9134E6}"/>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FD15-4D77-A5B0-A7F08C9134E6}"/>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FD15-4D77-A5B0-A7F08C9134E6}"/>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FD15-4D77-A5B0-A7F08C9134E6}"/>
              </c:ext>
            </c:extLst>
          </c:dPt>
          <c:dLbls>
            <c:dLbl>
              <c:idx val="0"/>
              <c:layout>
                <c:manualLayout>
                  <c:x val="5.6865007417174901E-2"/>
                  <c:y val="3.61262517429331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D15-4D77-A5B0-A7F08C9134E6}"/>
                </c:ext>
              </c:extLst>
            </c:dLbl>
            <c:dLbl>
              <c:idx val="1"/>
              <c:layout>
                <c:manualLayout>
                  <c:x val="1.35981539475853E-2"/>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D15-4D77-A5B0-A7F08C9134E6}"/>
                </c:ext>
              </c:extLst>
            </c:dLbl>
            <c:dLbl>
              <c:idx val="2"/>
              <c:layout>
                <c:manualLayout>
                  <c:x val="9.8895665073347998E-3"/>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D15-4D77-A5B0-A7F08C9134E6}"/>
                </c:ext>
              </c:extLst>
            </c:dLbl>
            <c:dLbl>
              <c:idx val="3"/>
              <c:layout>
                <c:manualLayout>
                  <c:x val="-2.3487720454920102E-2"/>
                  <c:y val="-1.90138167068067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FD15-4D77-A5B0-A7F08C9134E6}"/>
                </c:ext>
              </c:extLst>
            </c:dLbl>
            <c:dLbl>
              <c:idx val="4"/>
              <c:layout>
                <c:manualLayout>
                  <c:x val="-8.7769902752595996E-2"/>
                  <c:y val="3.04221067308910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FD15-4D77-A5B0-A7F08C9134E6}"/>
                </c:ext>
              </c:extLst>
            </c:dLbl>
            <c:dLbl>
              <c:idx val="5"/>
              <c:layout>
                <c:manualLayout>
                  <c:x val="-0.111257623207516"/>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FD15-4D77-A5B0-A7F08C9134E6}"/>
                </c:ext>
              </c:extLst>
            </c:dLbl>
            <c:dLbl>
              <c:idx val="6"/>
              <c:layout>
                <c:manualLayout>
                  <c:x val="-0.17059502225152501"/>
                  <c:y val="-1.9013816706806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FD15-4D77-A5B0-A7F08C9134E6}"/>
                </c:ext>
              </c:extLst>
            </c:dLbl>
            <c:dLbl>
              <c:idx val="7"/>
              <c:layout>
                <c:manualLayout>
                  <c:x val="-0.15946925993077299"/>
                  <c:y val="-3.4224870072252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FD15-4D77-A5B0-A7F08C9134E6}"/>
                </c:ext>
              </c:extLst>
            </c:dLbl>
            <c:dLbl>
              <c:idx val="8"/>
              <c:layout>
                <c:manualLayout>
                  <c:x val="-0.156996868303939"/>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FD15-4D77-A5B0-A7F08C9134E6}"/>
                </c:ext>
              </c:extLst>
            </c:dLbl>
            <c:dLbl>
              <c:idx val="9"/>
              <c:layout>
                <c:manualLayout>
                  <c:x val="-0.128564364595352"/>
                  <c:y val="-9.6970465204715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FD15-4D77-A5B0-A7F08C9134E6}"/>
                </c:ext>
              </c:extLst>
            </c:dLbl>
            <c:dLbl>
              <c:idx val="10"/>
              <c:layout>
                <c:manualLayout>
                  <c:x val="-4.4503049283006399E-2"/>
                  <c:y val="-0.129293953606287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FD15-4D77-A5B0-A7F08C9134E6}"/>
                </c:ext>
              </c:extLst>
            </c:dLbl>
            <c:dLbl>
              <c:idx val="11"/>
              <c:layout>
                <c:manualLayout>
                  <c:x val="-0.119910993901434"/>
                  <c:y val="-0.13119533527696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FD15-4D77-A5B0-A7F08C9134E6}"/>
                </c:ext>
              </c:extLst>
            </c:dLbl>
            <c:dLbl>
              <c:idx val="12"/>
              <c:layout>
                <c:manualLayout>
                  <c:x val="2.2251524641503401E-2"/>
                  <c:y val="-0.136899480289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FD15-4D77-A5B0-A7F08C9134E6}"/>
                </c:ext>
              </c:extLst>
            </c:dLbl>
            <c:dLbl>
              <c:idx val="13"/>
              <c:layout>
                <c:manualLayout>
                  <c:x val="0.100131860886764"/>
                  <c:y val="-0.133096716947648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FD15-4D77-A5B0-A7F08C9134E6}"/>
                </c:ext>
              </c:extLst>
            </c:dLbl>
            <c:dLbl>
              <c:idx val="14"/>
              <c:layout>
                <c:manualLayout>
                  <c:x val="0.128564364595352"/>
                  <c:y val="-8.36607935099507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FD15-4D77-A5B0-A7F08C9134E6}"/>
                </c:ext>
              </c:extLst>
            </c:dLbl>
            <c:dLbl>
              <c:idx val="15"/>
              <c:layout>
                <c:manualLayout>
                  <c:x val="0.14216251854293699"/>
                  <c:y val="-2.85207250602103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FD15-4D77-A5B0-A7F08C9134E6}"/>
                </c:ext>
              </c:extLst>
            </c:dLbl>
            <c:dLbl>
              <c:idx val="16"/>
              <c:layout>
                <c:manualLayout>
                  <c:x val="0.13227295203560199"/>
                  <c:y val="1.7112435036126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FD15-4D77-A5B0-A7F08C9134E6}"/>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'Togo Estatisticas'!$A$137:$A$153</c:f>
              <c:strCache>
                <c:ptCount val="17"/>
                <c:pt idx="0">
                  <c:v>Produtos agrícolas</c:v>
                </c:pt>
                <c:pt idx="1">
                  <c:v>Apenas alimentos</c:v>
                </c:pt>
                <c:pt idx="2">
                  <c:v>Petróleo e produtos de mineração</c:v>
                </c:pt>
                <c:pt idx="3">
                  <c:v>Apenas petróleos</c:v>
                </c:pt>
                <c:pt idx="4">
                  <c:v>Produtos manufaturados</c:v>
                </c:pt>
                <c:pt idx="5">
                  <c:v>Ferro e aço</c:v>
                </c:pt>
                <c:pt idx="6">
                  <c:v>Produtos química e farmacêuticos</c:v>
                </c:pt>
                <c:pt idx="7">
                  <c:v>Produtos farmacêuticos</c:v>
                </c:pt>
                <c:pt idx="8">
                  <c:v>Máquinas e equipamentos de transporte</c:v>
                </c:pt>
                <c:pt idx="9">
                  <c:v>Equipamentos de escritório e telecomunicações</c:v>
                </c:pt>
                <c:pt idx="10">
                  <c:v>Informática e equipamento de escritório</c:v>
                </c:pt>
                <c:pt idx="11">
                  <c:v>Equipamento de telecomunicação</c:v>
                </c:pt>
                <c:pt idx="12">
                  <c:v>Circuits intégrés et composantes électroniques</c:v>
                </c:pt>
                <c:pt idx="13">
                  <c:v>Equipamento de transporte</c:v>
                </c:pt>
                <c:pt idx="14">
                  <c:v>Automóveis e peças</c:v>
                </c:pt>
                <c:pt idx="15">
                  <c:v>Têxteis</c:v>
                </c:pt>
                <c:pt idx="16">
                  <c:v>Vestuários</c:v>
                </c:pt>
              </c:strCache>
            </c:strRef>
          </c:cat>
          <c:val>
            <c:numRef>
              <c:f>'Togo Estatisticas'!$B$137:$B$153</c:f>
              <c:numCache>
                <c:formatCode>"$"#,##0;\-"$"#,##0</c:formatCode>
                <c:ptCount val="17"/>
                <c:pt idx="0">
                  <c:v>187915615</c:v>
                </c:pt>
                <c:pt idx="1">
                  <c:v>123550813</c:v>
                </c:pt>
                <c:pt idx="2">
                  <c:v>112745028</c:v>
                </c:pt>
                <c:pt idx="3">
                  <c:v>9687728</c:v>
                </c:pt>
                <c:pt idx="4">
                  <c:v>344118583</c:v>
                </c:pt>
                <c:pt idx="5">
                  <c:v>23070051</c:v>
                </c:pt>
                <c:pt idx="6">
                  <c:v>84647029</c:v>
                </c:pt>
                <c:pt idx="7">
                  <c:v>3866634</c:v>
                </c:pt>
                <c:pt idx="8">
                  <c:v>42739816</c:v>
                </c:pt>
                <c:pt idx="9">
                  <c:v>804802</c:v>
                </c:pt>
                <c:pt idx="10">
                  <c:v>664943</c:v>
                </c:pt>
                <c:pt idx="11">
                  <c:v>101509</c:v>
                </c:pt>
                <c:pt idx="12">
                  <c:v>38350</c:v>
                </c:pt>
                <c:pt idx="13">
                  <c:v>21431806</c:v>
                </c:pt>
                <c:pt idx="14">
                  <c:v>11286209</c:v>
                </c:pt>
                <c:pt idx="15">
                  <c:v>19631513</c:v>
                </c:pt>
                <c:pt idx="16">
                  <c:v>829534</c:v>
                </c:pt>
              </c:numCache>
            </c:numRef>
          </c:val>
          <c:extLst xmlns:c16r2="http://schemas.microsoft.com/office/drawing/2015/06/chart">
            <c:ext xmlns:c16="http://schemas.microsoft.com/office/drawing/2014/chart" uri="{C3380CC4-5D6E-409C-BE32-E72D297353CC}">
              <c16:uniqueId val="{00000022-FD15-4D77-A5B0-A7F08C9134E6}"/>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chemeClr val="tx1">
                    <a:lumMod val="65000"/>
                    <a:lumOff val="35000"/>
                  </a:schemeClr>
                </a:solidFill>
                <a:latin typeface="+mn-lt"/>
                <a:ea typeface="+mn-ea"/>
                <a:cs typeface="+mn-cs"/>
              </a:defRPr>
            </a:pPr>
            <a:r>
              <a:rPr lang="en-US">
                <a:solidFill>
                  <a:srgbClr val="00B0F0"/>
                </a:solidFill>
              </a:rPr>
              <a:t>EXPORTAÇÃO E IMPORTAÇÃO EM PERCENTAGEM DO PIB</a:t>
            </a:r>
          </a:p>
        </c:rich>
      </c:tx>
      <c:overlay val="0"/>
      <c:spPr>
        <a:noFill/>
        <a:ln>
          <a:noFill/>
        </a:ln>
        <a:effectLst/>
      </c:spPr>
    </c:title>
    <c:autoTitleDeleted val="0"/>
    <c:plotArea>
      <c:layout/>
      <c:barChart>
        <c:barDir val="col"/>
        <c:grouping val="clustered"/>
        <c:varyColors val="0"/>
        <c:ser>
          <c:idx val="0"/>
          <c:order val="0"/>
          <c:tx>
            <c:strRef>
              <c:f>'Togo Estatisticas'!$A$14</c:f>
              <c:strCache>
                <c:ptCount val="1"/>
                <c:pt idx="0">
                  <c:v>Exportação de bens e serviços [ % do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Estatisticas'!$B$14:$K$14</c:f>
              <c:numCache>
                <c:formatCode>0.00%</c:formatCode>
                <c:ptCount val="10"/>
                <c:pt idx="0">
                  <c:v>0.1918</c:v>
                </c:pt>
                <c:pt idx="1">
                  <c:v>0.1983</c:v>
                </c:pt>
                <c:pt idx="2">
                  <c:v>0.21190000000000001</c:v>
                </c:pt>
                <c:pt idx="3">
                  <c:v>0.22259999999999999</c:v>
                </c:pt>
                <c:pt idx="4">
                  <c:v>0.222</c:v>
                </c:pt>
                <c:pt idx="5">
                  <c:v>0.21779999999999999</c:v>
                </c:pt>
                <c:pt idx="6">
                  <c:v>0.2268</c:v>
                </c:pt>
                <c:pt idx="7">
                  <c:v>0.21560000000000001</c:v>
                </c:pt>
                <c:pt idx="8">
                  <c:v>0.21809999999999999</c:v>
                </c:pt>
                <c:pt idx="9">
                  <c:v>0.2185</c:v>
                </c:pt>
              </c:numCache>
            </c:numRef>
          </c:val>
          <c:extLst xmlns:c16r2="http://schemas.microsoft.com/office/drawing/2015/06/chart">
            <c:ext xmlns:c16="http://schemas.microsoft.com/office/drawing/2014/chart" uri="{C3380CC4-5D6E-409C-BE32-E72D297353CC}">
              <c16:uniqueId val="{00000000-7CAD-4EE4-9DB5-B5A213117095}"/>
            </c:ext>
          </c:extLst>
        </c:ser>
        <c:ser>
          <c:idx val="1"/>
          <c:order val="1"/>
          <c:tx>
            <c:strRef>
              <c:f>'Togo Estatisticas'!$A$15</c:f>
              <c:strCache>
                <c:ptCount val="1"/>
                <c:pt idx="0">
                  <c:v>Importação de bens e serviços [ % do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Estatisticas'!$B$15:$K$15</c:f>
              <c:numCache>
                <c:formatCode>0.00%</c:formatCode>
                <c:ptCount val="10"/>
                <c:pt idx="0">
                  <c:v>0.3246</c:v>
                </c:pt>
                <c:pt idx="1">
                  <c:v>0.32100000000000001</c:v>
                </c:pt>
                <c:pt idx="2">
                  <c:v>0.35909999999999997</c:v>
                </c:pt>
                <c:pt idx="3">
                  <c:v>0.39</c:v>
                </c:pt>
                <c:pt idx="4">
                  <c:v>0.3805</c:v>
                </c:pt>
                <c:pt idx="5">
                  <c:v>0.36659999999999998</c:v>
                </c:pt>
                <c:pt idx="6">
                  <c:v>0.3543</c:v>
                </c:pt>
                <c:pt idx="7">
                  <c:v>0.32550000000000001</c:v>
                </c:pt>
                <c:pt idx="8">
                  <c:v>0.35599999999999998</c:v>
                </c:pt>
                <c:pt idx="9">
                  <c:v>0.3609</c:v>
                </c:pt>
              </c:numCache>
            </c:numRef>
          </c:val>
          <c:extLst xmlns:c16r2="http://schemas.microsoft.com/office/drawing/2015/06/chart">
            <c:ext xmlns:c16="http://schemas.microsoft.com/office/drawing/2014/chart" uri="{C3380CC4-5D6E-409C-BE32-E72D297353CC}">
              <c16:uniqueId val="{00000001-7CAD-4EE4-9DB5-B5A213117095}"/>
            </c:ext>
          </c:extLst>
        </c:ser>
        <c:dLbls>
          <c:showLegendKey val="0"/>
          <c:showVal val="1"/>
          <c:showCatName val="0"/>
          <c:showSerName val="0"/>
          <c:showPercent val="0"/>
          <c:showBubbleSize val="0"/>
        </c:dLbls>
        <c:gapWidth val="219"/>
        <c:overlap val="-27"/>
        <c:axId val="387386368"/>
        <c:axId val="387320640"/>
      </c:barChart>
      <c:catAx>
        <c:axId val="38738636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87320640"/>
        <c:crosses val="autoZero"/>
        <c:auto val="1"/>
        <c:lblAlgn val="ctr"/>
        <c:lblOffset val="100"/>
        <c:noMultiLvlLbl val="0"/>
      </c:catAx>
      <c:valAx>
        <c:axId val="3873206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87386368"/>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noFill/>
      <a:round/>
    </a:ln>
    <a:effectLst/>
  </c:spPr>
  <c:txPr>
    <a:bodyPr/>
    <a:lstStyle/>
    <a:p>
      <a:pPr>
        <a:defRPr lang="pt-PT"/>
      </a:pPr>
      <a:endParaRPr lang="pt-PT"/>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5561473978344399"/>
          <c:y val="6.41025641025641E-3"/>
        </c:manualLayout>
      </c:layout>
      <c:overlay val="0"/>
      <c:spPr>
        <a:noFill/>
        <a:ln>
          <a:noFill/>
        </a:ln>
        <a:effectLst/>
      </c:spPr>
      <c:txPr>
        <a:bodyPr rot="0" spcFirstLastPara="0" vertOverflow="ellipsis" vert="horz" wrap="square" anchor="ctr" anchorCtr="1"/>
        <a:lstStyle/>
        <a:p>
          <a:pPr>
            <a:defRPr lang="pt-PT" sz="1400" b="0" i="0" u="none" strike="noStrike" kern="1200" spc="0" baseline="0">
              <a:solidFill>
                <a:srgbClr val="00B0F0"/>
              </a:solidFill>
              <a:latin typeface="+mn-lt"/>
              <a:ea typeface="+mn-ea"/>
              <a:cs typeface="+mn-cs"/>
            </a:defRPr>
          </a:pPr>
          <a:endParaRPr lang="pt-PT"/>
        </a:p>
      </c:txPr>
    </c:title>
    <c:autoTitleDeleted val="0"/>
    <c:plotArea>
      <c:layout/>
      <c:lineChart>
        <c:grouping val="standard"/>
        <c:varyColors val="0"/>
        <c:ser>
          <c:idx val="0"/>
          <c:order val="0"/>
          <c:tx>
            <c:strRef>
              <c:f>'Togo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3"/>
              <c:layout>
                <c:manualLayout>
                  <c:x val="-2.1901082677165354E-2"/>
                  <c:y val="-0.13656256220367308"/>
                </c:manualLayout>
              </c:layout>
              <c:dLblPos val="r"/>
              <c:showLegendKey val="0"/>
              <c:showVal val="1"/>
              <c:showCatName val="0"/>
              <c:showSerName val="0"/>
              <c:showPercent val="0"/>
              <c:showBubbleSize val="0"/>
            </c:dLbl>
            <c:dLbl>
              <c:idx val="7"/>
              <c:layout>
                <c:manualLayout>
                  <c:x val="-3.85625E-2"/>
                  <c:y val="0.12477695716746574"/>
                </c:manualLayout>
              </c:layout>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rgbClr val="FF0000"/>
                      </a:solidFill>
                      <a:latin typeface="+mn-lt"/>
                      <a:ea typeface="+mn-ea"/>
                      <a:cs typeface="+mn-cs"/>
                    </a:defRPr>
                  </a:pPr>
                  <a:endParaRPr lang="pt-PT"/>
                </a:p>
              </c:txPr>
              <c:dLblPos val="r"/>
              <c:showLegendKey val="0"/>
              <c:showVal val="1"/>
              <c:showCatName val="0"/>
              <c:showSerName val="0"/>
              <c:showPercent val="0"/>
              <c:showBubbleSize val="0"/>
            </c:dLbl>
            <c:dLbl>
              <c:idx val="9"/>
              <c:layout>
                <c:manualLayout>
                  <c:x val="-2.9305282152230971E-3"/>
                  <c:y val="8.4570481535080788E-2"/>
                </c:manualLayout>
              </c:layout>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rgbClr val="FF0000"/>
                      </a:solidFill>
                      <a:latin typeface="+mn-lt"/>
                      <a:ea typeface="+mn-ea"/>
                      <a:cs typeface="+mn-cs"/>
                    </a:defRPr>
                  </a:pPr>
                  <a:endParaRPr lang="pt-PT"/>
                </a:p>
              </c:txPr>
              <c:dLblPos val="r"/>
              <c:showLegendKey val="0"/>
              <c:showVal val="1"/>
              <c:showCatName val="0"/>
              <c:showSerName val="0"/>
              <c:showPercent val="0"/>
              <c:showBubbleSize val="0"/>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Estatisticas'!$B$91:$K$91</c:f>
              <c:numCache>
                <c:formatCode>"$"#,##0;\-"$"#,##0</c:formatCode>
                <c:ptCount val="10"/>
                <c:pt idx="0">
                  <c:v>46304496</c:v>
                </c:pt>
                <c:pt idx="1">
                  <c:v>125064102</c:v>
                </c:pt>
                <c:pt idx="2">
                  <c:v>728710878</c:v>
                </c:pt>
                <c:pt idx="3">
                  <c:v>121511566</c:v>
                </c:pt>
                <c:pt idx="4">
                  <c:v>183599249</c:v>
                </c:pt>
                <c:pt idx="5">
                  <c:v>54020342</c:v>
                </c:pt>
                <c:pt idx="6">
                  <c:v>257860036</c:v>
                </c:pt>
                <c:pt idx="7">
                  <c:v>-46308332</c:v>
                </c:pt>
                <c:pt idx="8">
                  <c:v>88558700</c:v>
                </c:pt>
                <c:pt idx="9">
                  <c:v>-180972715</c:v>
                </c:pt>
              </c:numCache>
            </c:numRef>
          </c:val>
          <c:smooth val="0"/>
          <c:extLst xmlns:c16r2="http://schemas.microsoft.com/office/drawing/2015/06/chart">
            <c:ext xmlns:c16="http://schemas.microsoft.com/office/drawing/2014/chart" uri="{C3380CC4-5D6E-409C-BE32-E72D297353CC}">
              <c16:uniqueId val="{00000007-D93B-4ED1-87AA-C9D854AF73FA}"/>
            </c:ext>
          </c:extLst>
        </c:ser>
        <c:dLbls>
          <c:showLegendKey val="0"/>
          <c:showVal val="1"/>
          <c:showCatName val="0"/>
          <c:showSerName val="0"/>
          <c:showPercent val="0"/>
          <c:showBubbleSize val="0"/>
        </c:dLbls>
        <c:marker val="1"/>
        <c:smooth val="0"/>
        <c:axId val="387386880"/>
        <c:axId val="387322368"/>
      </c:lineChart>
      <c:catAx>
        <c:axId val="38738688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87322368"/>
        <c:crosses val="autoZero"/>
        <c:auto val="1"/>
        <c:lblAlgn val="ctr"/>
        <c:lblOffset val="100"/>
        <c:noMultiLvlLbl val="0"/>
      </c:catAx>
      <c:valAx>
        <c:axId val="38732236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8738688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100" b="0" i="1" u="none" strike="noStrike" kern="1200" spc="0" baseline="0">
                <a:solidFill>
                  <a:schemeClr val="bg1"/>
                </a:solidFill>
                <a:latin typeface="+mn-lt"/>
                <a:ea typeface="+mn-ea"/>
                <a:cs typeface="+mn-cs"/>
              </a:defRPr>
            </a:pPr>
            <a:r>
              <a:rPr lang="pt-PT" sz="1100" i="1" dirty="0" smtClean="0">
                <a:solidFill>
                  <a:schemeClr val="bg1"/>
                </a:solidFill>
              </a:rPr>
              <a:t>COMPARAÇÃO INTERNACIONAL DA FISCALIDADE NAS EMPRESAS</a:t>
            </a:r>
            <a:endParaRPr lang="pt-PT" sz="1100" i="1" dirty="0">
              <a:solidFill>
                <a:schemeClr val="bg1"/>
              </a:solidFill>
            </a:endParaRPr>
          </a:p>
        </c:rich>
      </c:tx>
      <c:layout/>
      <c:overlay val="0"/>
      <c:spPr>
        <a:solidFill>
          <a:srgbClr val="00B0F0"/>
        </a:solidFill>
        <a:ln>
          <a:noFill/>
        </a:ln>
        <a:effectLst/>
      </c:spPr>
    </c:title>
    <c:autoTitleDeleted val="0"/>
    <c:plotArea>
      <c:layout/>
      <c:barChart>
        <c:barDir val="col"/>
        <c:grouping val="clustered"/>
        <c:varyColors val="0"/>
        <c:ser>
          <c:idx val="0"/>
          <c:order val="0"/>
          <c:tx>
            <c:strRef>
              <c:f>Fiscalidade!$B$3</c:f>
              <c:strCache>
                <c:ptCount val="1"/>
                <c:pt idx="0">
                  <c:v>Nº de pagamentos de taxas por ano</c:v>
                </c:pt>
              </c:strCache>
            </c:strRef>
          </c:tx>
          <c:spPr>
            <a:solidFill>
              <a:schemeClr val="accent1"/>
            </a:solidFill>
            <a:ln>
              <a:noFill/>
            </a:ln>
            <a:effectLst/>
          </c:spPr>
          <c:invertIfNegative val="0"/>
          <c:dLbls>
            <c:spPr>
              <a:noFill/>
              <a:ln>
                <a:noFill/>
              </a:ln>
              <a:effectLst/>
            </c:spPr>
            <c:txPr>
              <a:bodyPr rot="-5400000" spcFirstLastPara="0" vertOverflow="ellipsis" vert="horz" wrap="square" lIns="38100" tIns="19050" rIns="38100" bIns="19050" anchor="ctr" anchorCtr="1"/>
              <a:lstStyle/>
              <a:p>
                <a:pPr>
                  <a:defRPr lang="pt-PT" sz="900" b="0" i="0" u="none" strike="noStrike" kern="1200" baseline="0">
                    <a:solidFill>
                      <a:srgbClr val="00B0F0"/>
                    </a:solidFill>
                    <a:latin typeface="+mn-lt"/>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Fiscalidade!$A$4:$A$21</c:f>
              <c:strCache>
                <c:ptCount val="18"/>
                <c:pt idx="0">
                  <c:v>África Subsaariana</c:v>
                </c:pt>
                <c:pt idx="1">
                  <c:v>Estados Unidos</c:v>
                </c:pt>
                <c:pt idx="2">
                  <c:v>Alemanha</c:v>
                </c:pt>
                <c:pt idx="3">
                  <c:v>Benim</c:v>
                </c:pt>
                <c:pt idx="4">
                  <c:v>Burkina Faso</c:v>
                </c:pt>
                <c:pt idx="5">
                  <c:v>Cabo Verde</c:v>
                </c:pt>
                <c:pt idx="6">
                  <c:v>Côte d'Ivoire</c:v>
                </c:pt>
                <c:pt idx="7">
                  <c:v>Gâmbia</c:v>
                </c:pt>
                <c:pt idx="8">
                  <c:v>Gana</c:v>
                </c:pt>
                <c:pt idx="9">
                  <c:v>Guiné</c:v>
                </c:pt>
                <c:pt idx="10">
                  <c:v>Guiné Bissau</c:v>
                </c:pt>
                <c:pt idx="11">
                  <c:v>Libéria</c:v>
                </c:pt>
                <c:pt idx="12">
                  <c:v>Mali</c:v>
                </c:pt>
                <c:pt idx="13">
                  <c:v>Niger</c:v>
                </c:pt>
                <c:pt idx="14">
                  <c:v>Nigéria</c:v>
                </c:pt>
                <c:pt idx="15">
                  <c:v>Senegal</c:v>
                </c:pt>
                <c:pt idx="16">
                  <c:v>Serra Leoa</c:v>
                </c:pt>
                <c:pt idx="17">
                  <c:v>Togo</c:v>
                </c:pt>
              </c:strCache>
            </c:strRef>
          </c:cat>
          <c:val>
            <c:numRef>
              <c:f>Fiscalidade!$B$4:$B$21</c:f>
              <c:numCache>
                <c:formatCode>0.0_ </c:formatCode>
                <c:ptCount val="18"/>
                <c:pt idx="0">
                  <c:v>38.799999999999997</c:v>
                </c:pt>
                <c:pt idx="1">
                  <c:v>10.6</c:v>
                </c:pt>
                <c:pt idx="2">
                  <c:v>9</c:v>
                </c:pt>
                <c:pt idx="3">
                  <c:v>57</c:v>
                </c:pt>
                <c:pt idx="4">
                  <c:v>45</c:v>
                </c:pt>
                <c:pt idx="5">
                  <c:v>30</c:v>
                </c:pt>
                <c:pt idx="6">
                  <c:v>63</c:v>
                </c:pt>
                <c:pt idx="7">
                  <c:v>49</c:v>
                </c:pt>
                <c:pt idx="8">
                  <c:v>31</c:v>
                </c:pt>
                <c:pt idx="9">
                  <c:v>33</c:v>
                </c:pt>
                <c:pt idx="10">
                  <c:v>46</c:v>
                </c:pt>
                <c:pt idx="11">
                  <c:v>33</c:v>
                </c:pt>
                <c:pt idx="12">
                  <c:v>35</c:v>
                </c:pt>
                <c:pt idx="13">
                  <c:v>41</c:v>
                </c:pt>
                <c:pt idx="14">
                  <c:v>48</c:v>
                </c:pt>
                <c:pt idx="15">
                  <c:v>58</c:v>
                </c:pt>
                <c:pt idx="16">
                  <c:v>34</c:v>
                </c:pt>
                <c:pt idx="17">
                  <c:v>49</c:v>
                </c:pt>
              </c:numCache>
            </c:numRef>
          </c:val>
        </c:ser>
        <c:ser>
          <c:idx val="1"/>
          <c:order val="1"/>
          <c:tx>
            <c:strRef>
              <c:f>Fiscalidade!$C$3</c:f>
              <c:strCache>
                <c:ptCount val="1"/>
                <c:pt idx="0">
                  <c:v>Tempo de formalidades administrativas em horas</c:v>
                </c:pt>
              </c:strCache>
            </c:strRef>
          </c:tx>
          <c:spPr>
            <a:solidFill>
              <a:srgbClr val="92D050"/>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Fiscalidade!$A$4:$A$21</c:f>
              <c:strCache>
                <c:ptCount val="18"/>
                <c:pt idx="0">
                  <c:v>África Subsaariana</c:v>
                </c:pt>
                <c:pt idx="1">
                  <c:v>Estados Unidos</c:v>
                </c:pt>
                <c:pt idx="2">
                  <c:v>Alemanha</c:v>
                </c:pt>
                <c:pt idx="3">
                  <c:v>Benim</c:v>
                </c:pt>
                <c:pt idx="4">
                  <c:v>Burkina Faso</c:v>
                </c:pt>
                <c:pt idx="5">
                  <c:v>Cabo Verde</c:v>
                </c:pt>
                <c:pt idx="6">
                  <c:v>Côte d'Ivoire</c:v>
                </c:pt>
                <c:pt idx="7">
                  <c:v>Gâmbia</c:v>
                </c:pt>
                <c:pt idx="8">
                  <c:v>Gana</c:v>
                </c:pt>
                <c:pt idx="9">
                  <c:v>Guiné</c:v>
                </c:pt>
                <c:pt idx="10">
                  <c:v>Guiné Bissau</c:v>
                </c:pt>
                <c:pt idx="11">
                  <c:v>Libéria</c:v>
                </c:pt>
                <c:pt idx="12">
                  <c:v>Mali</c:v>
                </c:pt>
                <c:pt idx="13">
                  <c:v>Niger</c:v>
                </c:pt>
                <c:pt idx="14">
                  <c:v>Nigéria</c:v>
                </c:pt>
                <c:pt idx="15">
                  <c:v>Senegal</c:v>
                </c:pt>
                <c:pt idx="16">
                  <c:v>Serra Leoa</c:v>
                </c:pt>
                <c:pt idx="17">
                  <c:v>Togo</c:v>
                </c:pt>
              </c:strCache>
            </c:strRef>
          </c:cat>
          <c:val>
            <c:numRef>
              <c:f>Fiscalidade!$C$4:$C$21</c:f>
              <c:numCache>
                <c:formatCode>0.0_ </c:formatCode>
                <c:ptCount val="18"/>
                <c:pt idx="0">
                  <c:v>304.2</c:v>
                </c:pt>
                <c:pt idx="1">
                  <c:v>175</c:v>
                </c:pt>
                <c:pt idx="2">
                  <c:v>218</c:v>
                </c:pt>
                <c:pt idx="3">
                  <c:v>270</c:v>
                </c:pt>
                <c:pt idx="4">
                  <c:v>270</c:v>
                </c:pt>
                <c:pt idx="5">
                  <c:v>180</c:v>
                </c:pt>
                <c:pt idx="6">
                  <c:v>205</c:v>
                </c:pt>
                <c:pt idx="7">
                  <c:v>326</c:v>
                </c:pt>
                <c:pt idx="8">
                  <c:v>224</c:v>
                </c:pt>
                <c:pt idx="9">
                  <c:v>400</c:v>
                </c:pt>
                <c:pt idx="10">
                  <c:v>218</c:v>
                </c:pt>
                <c:pt idx="11">
                  <c:v>139.5</c:v>
                </c:pt>
                <c:pt idx="12">
                  <c:v>270</c:v>
                </c:pt>
                <c:pt idx="13">
                  <c:v>270</c:v>
                </c:pt>
                <c:pt idx="14">
                  <c:v>347.4</c:v>
                </c:pt>
                <c:pt idx="15">
                  <c:v>441</c:v>
                </c:pt>
                <c:pt idx="16">
                  <c:v>343</c:v>
                </c:pt>
                <c:pt idx="17">
                  <c:v>159</c:v>
                </c:pt>
              </c:numCache>
            </c:numRef>
          </c:val>
        </c:ser>
        <c:ser>
          <c:idx val="2"/>
          <c:order val="2"/>
          <c:tx>
            <c:strRef>
              <c:f>Fiscalidade!$D$3</c:f>
              <c:strCache>
                <c:ptCount val="1"/>
                <c:pt idx="0">
                  <c:v>Montante total das taxas em % dos lucros</c:v>
                </c:pt>
              </c:strCache>
            </c:strRef>
          </c:tx>
          <c:spPr>
            <a:solidFill>
              <a:srgbClr val="FF0000"/>
            </a:solidFill>
            <a:ln>
              <a:noFill/>
            </a:ln>
            <a:effectLst/>
          </c:spPr>
          <c:invertIfNegative val="0"/>
          <c:dLbls>
            <c:spPr>
              <a:noFill/>
              <a:ln>
                <a:noFill/>
              </a:ln>
              <a:effectLst/>
            </c:spPr>
            <c:txPr>
              <a:bodyPr rot="-5400000" spcFirstLastPara="0" vertOverflow="ellipsis" vert="horz" wrap="square" lIns="38100" tIns="19050" rIns="38100" bIns="19050" anchor="ctr" anchorCtr="1"/>
              <a:lstStyle/>
              <a:p>
                <a:pPr>
                  <a:defRPr lang="pt-PT" sz="900" b="0" i="0" u="none" strike="noStrike" kern="1200" baseline="0">
                    <a:solidFill>
                      <a:srgbClr val="FF0000"/>
                    </a:solidFill>
                    <a:latin typeface="+mn-lt"/>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Fiscalidade!$A$4:$A$21</c:f>
              <c:strCache>
                <c:ptCount val="18"/>
                <c:pt idx="0">
                  <c:v>África Subsaariana</c:v>
                </c:pt>
                <c:pt idx="1">
                  <c:v>Estados Unidos</c:v>
                </c:pt>
                <c:pt idx="2">
                  <c:v>Alemanha</c:v>
                </c:pt>
                <c:pt idx="3">
                  <c:v>Benim</c:v>
                </c:pt>
                <c:pt idx="4">
                  <c:v>Burkina Faso</c:v>
                </c:pt>
                <c:pt idx="5">
                  <c:v>Cabo Verde</c:v>
                </c:pt>
                <c:pt idx="6">
                  <c:v>Côte d'Ivoire</c:v>
                </c:pt>
                <c:pt idx="7">
                  <c:v>Gâmbia</c:v>
                </c:pt>
                <c:pt idx="8">
                  <c:v>Gana</c:v>
                </c:pt>
                <c:pt idx="9">
                  <c:v>Guiné</c:v>
                </c:pt>
                <c:pt idx="10">
                  <c:v>Guiné Bissau</c:v>
                </c:pt>
                <c:pt idx="11">
                  <c:v>Libéria</c:v>
                </c:pt>
                <c:pt idx="12">
                  <c:v>Mali</c:v>
                </c:pt>
                <c:pt idx="13">
                  <c:v>Niger</c:v>
                </c:pt>
                <c:pt idx="14">
                  <c:v>Nigéria</c:v>
                </c:pt>
                <c:pt idx="15">
                  <c:v>Senegal</c:v>
                </c:pt>
                <c:pt idx="16">
                  <c:v>Serra Leoa</c:v>
                </c:pt>
                <c:pt idx="17">
                  <c:v>Togo</c:v>
                </c:pt>
              </c:strCache>
            </c:strRef>
          </c:cat>
          <c:val>
            <c:numRef>
              <c:f>Fiscalidade!$D$4:$D$21</c:f>
              <c:numCache>
                <c:formatCode>0.0%</c:formatCode>
                <c:ptCount val="18"/>
                <c:pt idx="0">
                  <c:v>0.47</c:v>
                </c:pt>
                <c:pt idx="1">
                  <c:v>0.438</c:v>
                </c:pt>
                <c:pt idx="2">
                  <c:v>0.49</c:v>
                </c:pt>
                <c:pt idx="3">
                  <c:v>0.57399999999999995</c:v>
                </c:pt>
                <c:pt idx="4">
                  <c:v>0.41299999999999998</c:v>
                </c:pt>
                <c:pt idx="5">
                  <c:v>0.37</c:v>
                </c:pt>
                <c:pt idx="6">
                  <c:v>0.501</c:v>
                </c:pt>
                <c:pt idx="7">
                  <c:v>0.51300000000000001</c:v>
                </c:pt>
                <c:pt idx="8">
                  <c:v>0.32400000000000001</c:v>
                </c:pt>
                <c:pt idx="9">
                  <c:v>0.61399999999999999</c:v>
                </c:pt>
                <c:pt idx="10">
                  <c:v>0.45500000000000002</c:v>
                </c:pt>
                <c:pt idx="11">
                  <c:v>0.45500000000000002</c:v>
                </c:pt>
                <c:pt idx="12">
                  <c:v>0.48299999999999998</c:v>
                </c:pt>
                <c:pt idx="13">
                  <c:v>0.47299999999999998</c:v>
                </c:pt>
                <c:pt idx="14">
                  <c:v>0.34799999999999998</c:v>
                </c:pt>
                <c:pt idx="15">
                  <c:v>0.45100000000000001</c:v>
                </c:pt>
                <c:pt idx="16">
                  <c:v>0.307</c:v>
                </c:pt>
                <c:pt idx="17">
                  <c:v>0.48199999999999998</c:v>
                </c:pt>
              </c:numCache>
            </c:numRef>
          </c:val>
        </c:ser>
        <c:dLbls>
          <c:showLegendKey val="0"/>
          <c:showVal val="1"/>
          <c:showCatName val="0"/>
          <c:showSerName val="0"/>
          <c:showPercent val="0"/>
          <c:showBubbleSize val="0"/>
        </c:dLbls>
        <c:gapWidth val="219"/>
        <c:overlap val="-27"/>
        <c:axId val="519075328"/>
        <c:axId val="167227328"/>
      </c:barChart>
      <c:catAx>
        <c:axId val="51907532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0" i="0" u="none" strike="noStrike" kern="1200" baseline="0">
                <a:solidFill>
                  <a:srgbClr val="00B0F0"/>
                </a:solidFill>
                <a:latin typeface="+mn-lt"/>
                <a:ea typeface="+mn-ea"/>
                <a:cs typeface="+mn-cs"/>
              </a:defRPr>
            </a:pPr>
            <a:endParaRPr lang="pt-PT"/>
          </a:p>
        </c:txPr>
        <c:crossAx val="167227328"/>
        <c:crosses val="autoZero"/>
        <c:auto val="1"/>
        <c:lblAlgn val="ctr"/>
        <c:lblOffset val="100"/>
        <c:noMultiLvlLbl val="0"/>
      </c:catAx>
      <c:valAx>
        <c:axId val="167227328"/>
        <c:scaling>
          <c:orientation val="minMax"/>
        </c:scaling>
        <c:delete val="1"/>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crossAx val="519075328"/>
        <c:crosses val="autoZero"/>
        <c:crossBetween val="between"/>
      </c:valAx>
      <c:spPr>
        <a:noFill/>
        <a:ln>
          <a:noFill/>
        </a:ln>
        <a:effectLst/>
      </c:spPr>
    </c:plotArea>
    <c:legend>
      <c:legendPos val="b"/>
      <c:layout>
        <c:manualLayout>
          <c:xMode val="edge"/>
          <c:yMode val="edge"/>
          <c:x val="1.9900497512437801E-3"/>
          <c:y val="0.92395833333333299"/>
          <c:w val="0.99601990049751199"/>
          <c:h val="6.9791666666666696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C83AB2-B12A-4F36-8A5E-7F9CC5A235C0}" type="datetimeFigureOut">
              <a:rPr lang="pt-PT" smtClean="0"/>
              <a:t>31-01-2021</a:t>
            </a:fld>
            <a:endParaRPr lang="pt-PT"/>
          </a:p>
        </p:txBody>
      </p:sp>
      <p:sp>
        <p:nvSpPr>
          <p:cNvPr id="4" name="Marcador de Posição do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487C45-5F89-4ECE-933A-031B09978172}" type="slidenum">
              <a:rPr lang="pt-PT" smtClean="0"/>
              <a:t>‹#›</a:t>
            </a:fld>
            <a:endParaRPr lang="pt-PT"/>
          </a:p>
        </p:txBody>
      </p:sp>
    </p:spTree>
    <p:extLst>
      <p:ext uri="{BB962C8B-B14F-4D97-AF65-F5344CB8AC3E}">
        <p14:creationId xmlns:p14="http://schemas.microsoft.com/office/powerpoint/2010/main" val="616748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55359-BA66-4C59-8A54-707A99BB900A}" type="datetimeFigureOut">
              <a:rPr lang="pt-PT" smtClean="0"/>
              <a:t>31-01-2021</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E77A7-C301-4374-BCFB-AD797F97A86A}" type="slidenum">
              <a:rPr lang="pt-PT" smtClean="0"/>
              <a:t>‹#›</a:t>
            </a:fld>
            <a:endParaRPr lang="pt-PT"/>
          </a:p>
        </p:txBody>
      </p:sp>
    </p:spTree>
    <p:extLst>
      <p:ext uri="{BB962C8B-B14F-4D97-AF65-F5344CB8AC3E}">
        <p14:creationId xmlns:p14="http://schemas.microsoft.com/office/powerpoint/2010/main" val="2040288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pt-PT" smtClean="0"/>
              <a:t>Clique para editar o estilo</a:t>
            </a:r>
            <a:endParaRPr lang="pt-P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PT" smtClean="0"/>
              <a:t>Clique para editar o estilo do subtítulo do Modelo Global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31-01-2021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31-01-2021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8"/>
            <a:ext cx="27432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09600" y="274638"/>
            <a:ext cx="8070573" cy="5851525"/>
          </a:xfrm>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31-01-2021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31-01-2021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38"/>
            <a:ext cx="10515600" cy="2852737"/>
          </a:xfrm>
        </p:spPr>
        <p:txBody>
          <a:bodyPr anchor="b"/>
          <a:lstStyle>
            <a:lvl1pPr>
              <a:defRPr sz="4500"/>
            </a:lvl1pPr>
          </a:lstStyle>
          <a:p>
            <a:r>
              <a:rPr lang="pt-PT" smtClean="0"/>
              <a:t>Clique para editar o estilo</a:t>
            </a:r>
            <a:endParaRPr lang="pt-PT"/>
          </a:p>
        </p:txBody>
      </p:sp>
      <p:sp>
        <p:nvSpPr>
          <p:cNvPr id="3" name="Marcador de Posição do Texto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PT" smtClean="0"/>
              <a:t>Editar os estilos de texto do Modelo Global</a:t>
            </a:r>
          </a:p>
        </p:txBody>
      </p:sp>
      <p:sp>
        <p:nvSpPr>
          <p:cNvPr id="4" name="Marcador de Posição da Data 3"/>
          <p:cNvSpPr>
            <a:spLocks noGrp="1"/>
          </p:cNvSpPr>
          <p:nvPr>
            <p:ph type="dt" sz="half" idx="10"/>
          </p:nvPr>
        </p:nvSpPr>
        <p:spPr/>
        <p:txBody>
          <a:bodyPr/>
          <a:lstStyle/>
          <a:p>
            <a:fld id="{8CE4E964-1369-4D20-996C-779A5D95C4B8}" type="datetimeFigureOut">
              <a:rPr lang="pt-PT" smtClean="0"/>
              <a:t>31-01-2021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09600" y="1600200"/>
            <a:ext cx="5376672"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205728" y="1600200"/>
            <a:ext cx="5376672"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8CE4E964-1369-4D20-996C-779A5D95C4B8}" type="datetimeFigureOut">
              <a:rPr lang="pt-PT" smtClean="0"/>
              <a:t>31-01-2021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smtClean="0"/>
              <a:t>Clique para editar o estilo</a:t>
            </a:r>
            <a:endParaRPr lang="pt-PT"/>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8CE4E964-1369-4D20-996C-779A5D95C4B8}" type="datetimeFigureOut">
              <a:rPr lang="pt-PT" smtClean="0"/>
              <a:t>31-01-2021</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8CE4E964-1369-4D20-996C-779A5D95C4B8}" type="datetimeFigureOut">
              <a:rPr lang="pt-PT" smtClean="0"/>
              <a:t>31-01-2021</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8CE4E964-1369-4D20-996C-779A5D95C4B8}" type="datetimeFigureOut">
              <a:rPr lang="pt-PT" smtClean="0"/>
              <a:t>31-01-2021</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PT" smtClean="0"/>
              <a:t>Clique para editar o estilo</a:t>
            </a:r>
            <a:endParaRPr lang="pt-PT"/>
          </a:p>
        </p:txBody>
      </p:sp>
      <p:sp>
        <p:nvSpPr>
          <p:cNvPr id="3" name="Marcador de Posição de Conteúdo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8CE4E964-1369-4D20-996C-779A5D95C4B8}" type="datetimeFigureOut">
              <a:rPr lang="pt-PT" smtClean="0"/>
              <a:t>31-01-2021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PT" smtClean="0"/>
              <a:t>Clique para editar o estilo</a:t>
            </a:r>
            <a:endParaRPr lang="pt-PT"/>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8CE4E964-1369-4D20-996C-779A5D95C4B8}" type="datetimeFigureOut">
              <a:rPr lang="pt-PT" smtClean="0"/>
              <a:t>31-01-2021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ítulo  1025"/>
          <p:cNvSpPr>
            <a:spLocks noGrp="1"/>
          </p:cNvSpPr>
          <p:nvPr>
            <p:ph type="title"/>
          </p:nvPr>
        </p:nvSpPr>
        <p:spPr>
          <a:xfrm>
            <a:off x="609600" y="274638"/>
            <a:ext cx="10972800" cy="1143000"/>
          </a:xfrm>
          <a:prstGeom prst="rect">
            <a:avLst/>
          </a:prstGeom>
          <a:noFill/>
          <a:ln w="9525">
            <a:noFill/>
          </a:ln>
        </p:spPr>
        <p:txBody>
          <a:bodyPr anchor="ctr"/>
          <a:lstStyle/>
          <a:p>
            <a:pPr lvl="0"/>
            <a:r>
              <a:t>Clique para editar o estilo do título</a:t>
            </a:r>
          </a:p>
        </p:txBody>
      </p:sp>
      <p:sp>
        <p:nvSpPr>
          <p:cNvPr id="1027" name="Marcador de Posição de Texto 1026"/>
          <p:cNvSpPr>
            <a:spLocks noGrp="1"/>
          </p:cNvSpPr>
          <p:nvPr>
            <p:ph type="body" idx="1"/>
          </p:nvPr>
        </p:nvSpPr>
        <p:spPr>
          <a:xfrm>
            <a:off x="609600" y="1600200"/>
            <a:ext cx="10972800" cy="4525963"/>
          </a:xfrm>
          <a:prstGeom prst="rect">
            <a:avLst/>
          </a:prstGeom>
          <a:noFill/>
          <a:ln w="9525">
            <a:noFill/>
          </a:ln>
        </p:spPr>
        <p:txBody>
          <a:bodyPr/>
          <a:lstStyle/>
          <a:p>
            <a:pPr lvl="0"/>
            <a:r>
              <a:t>Clique para editar os estilos de texto do modelo global</a:t>
            </a:r>
          </a:p>
          <a:p>
            <a:pPr lvl="1"/>
            <a:r>
              <a:t>Segundo nível</a:t>
            </a:r>
          </a:p>
          <a:p>
            <a:pPr lvl="2"/>
            <a:r>
              <a:t>Terceiro nível</a:t>
            </a:r>
          </a:p>
          <a:p>
            <a:pPr lvl="3"/>
            <a:r>
              <a:t>Quarto nível</a:t>
            </a:r>
          </a:p>
          <a:p>
            <a:pPr lvl="4"/>
            <a:r>
              <a:t>Quinto nível</a:t>
            </a:r>
          </a:p>
        </p:txBody>
      </p:sp>
      <p:sp>
        <p:nvSpPr>
          <p:cNvPr id="1028" name="Marcador de Posição da Data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8CE4E964-1369-4D20-996C-779A5D95C4B8}" type="datetimeFigureOut">
              <a:rPr lang="pt-PT" smtClean="0"/>
              <a:t>31-01-2021</a:t>
            </a:fld>
            <a:endParaRPr lang="pt-PT"/>
          </a:p>
        </p:txBody>
      </p:sp>
      <p:sp>
        <p:nvSpPr>
          <p:cNvPr id="1029" name="Marcador de Posição do Rodapé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pt-PT"/>
          </a:p>
        </p:txBody>
      </p:sp>
      <p:sp>
        <p:nvSpPr>
          <p:cNvPr id="1030" name="Marcador de Posição do Número do Diapositivo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BF892297-2840-4F43-8FA5-4D0483B44130}" type="slidenum">
              <a:rPr lang="pt-PT" smtClean="0"/>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chart" Target="../charts/chart5.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chart" Target="../charts/chart6.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chart" Target="../charts/char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chart" Target="../charts/chart10.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chart" Target="../charts/char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hart" Target="../charts/chart13.xml"/><Relationship Id="rId4" Type="http://schemas.openxmlformats.org/officeDocument/2006/relationships/chart" Target="../charts/char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hart" Target="../charts/chart15.xml"/><Relationship Id="rId4" Type="http://schemas.openxmlformats.org/officeDocument/2006/relationships/chart" Target="../charts/char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hart" Target="../charts/chart20.xml"/><Relationship Id="rId4" Type="http://schemas.openxmlformats.org/officeDocument/2006/relationships/chart" Target="../charts/chart19.xml"/></Relationships>
</file>

<file path=ppt/slides/_rels/slide2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2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hart" Target="../charts/chart25.xml"/><Relationship Id="rId4" Type="http://schemas.openxmlformats.org/officeDocument/2006/relationships/chart" Target="../charts/chart24.xml"/></Relationships>
</file>

<file path=ppt/slides/_rels/slide2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chart" Target="../charts/chart27.xml"/></Relationships>
</file>

<file path=ppt/slides/_rels/slide2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3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svg"/></Relationships>
</file>

<file path=ppt/slides/_rels/slide31.xml.rels><?xml version="1.0" encoding="UTF-8" standalone="yes"?>
<Relationships xmlns="http://schemas.openxmlformats.org/package/2006/relationships"><Relationship Id="rId8" Type="http://schemas.openxmlformats.org/officeDocument/2006/relationships/chart" Target="../charts/chart32.xml"/><Relationship Id="rId7" Type="http://schemas.openxmlformats.org/officeDocument/2006/relationships/chart" Target="../charts/chart31.xml"/><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svg"/><Relationship Id="rId9"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chart" Target="../charts/chart34.xml"/><Relationship Id="rId7" Type="http://schemas.openxmlformats.org/officeDocument/2006/relationships/image" Target="../media/image3.png"/><Relationship Id="rId2" Type="http://schemas.openxmlformats.org/officeDocument/2006/relationships/chart" Target="../charts/chart33.xml"/><Relationship Id="rId1" Type="http://schemas.openxmlformats.org/officeDocument/2006/relationships/slideLayout" Target="../slideLayouts/slideLayout1.xml"/><Relationship Id="rId6" Type="http://schemas.openxmlformats.org/officeDocument/2006/relationships/image" Target="../media/image2.sv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hart" Target="../charts/chart35.xml"/><Relationship Id="rId4" Type="http://schemas.openxmlformats.org/officeDocument/2006/relationships/image" Target="../media/image3.svg"/></Relationships>
</file>

<file path=ppt/slides/_rels/slide34.xml.rels><?xml version="1.0" encoding="UTF-8" standalone="yes"?>
<Relationships xmlns="http://schemas.openxmlformats.org/package/2006/relationships"><Relationship Id="rId8" Type="http://schemas.openxmlformats.org/officeDocument/2006/relationships/image" Target="../media/image3.png"/><Relationship Id="rId7" Type="http://schemas.openxmlformats.org/officeDocument/2006/relationships/chart" Target="../charts/chart37.xml"/><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chart" Target="../charts/chart36.xml"/><Relationship Id="rId5" Type="http://schemas.openxmlformats.org/officeDocument/2006/relationships/image" Target="../media/image3.svg"/></Relationships>
</file>

<file path=ppt/slides/_rels/slide35.xml.rels><?xml version="1.0" encoding="UTF-8" standalone="yes"?>
<Relationships xmlns="http://schemas.openxmlformats.org/package/2006/relationships"><Relationship Id="rId3" Type="http://schemas.openxmlformats.org/officeDocument/2006/relationships/chart" Target="../charts/chart39.xml"/><Relationship Id="rId7" Type="http://schemas.openxmlformats.org/officeDocument/2006/relationships/image" Target="../media/image3.png"/><Relationship Id="rId2" Type="http://schemas.openxmlformats.org/officeDocument/2006/relationships/chart" Target="../charts/chart38.xml"/><Relationship Id="rId1" Type="http://schemas.openxmlformats.org/officeDocument/2006/relationships/slideLayout" Target="../slideLayouts/slideLayout1.xml"/><Relationship Id="rId6" Type="http://schemas.openxmlformats.org/officeDocument/2006/relationships/image" Target="../media/image3.sv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4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chart" Target="../charts/chart42.xml"/></Relationships>
</file>

<file path=ppt/slides/_rels/slide38.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4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chart" Target="../charts/chart47.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4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chart" Target="../charts/chart49.xml"/></Relationships>
</file>

<file path=ppt/slides/_rels/slide4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5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chart" Target="../charts/chart5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5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chart" Target="../charts/chart5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5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chart" Target="../charts/chart58.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chart" Target="../charts/chart5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6.png"/></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6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chart" Target="../charts/chart63.xml"/></Relationships>
</file>

<file path=ppt/slides/_rels/slide5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chart" Target="../charts/chart6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7.png"/></Relationships>
</file>

<file path=ppt/slides/_rels/slide52.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chart" Target="../charts/chart68.xml"/></Relationships>
</file>

<file path=ppt/slides/_rels/slide54.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chart" Target="../charts/chart6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0.png"/></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7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chart" Target="../charts/chart73.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7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chart" Target="../charts/chart75.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7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chart" Target="../charts/chart78.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7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chart" Target="../charts/chart80.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8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chart" Target="../charts/chart83.xml"/></Relationships>
</file>

<file path=ppt/slides/_rels/slide63.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chart" Target="../charts/chart85.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riângulo Retângulo 12"/>
          <p:cNvSpPr/>
          <p:nvPr/>
        </p:nvSpPr>
        <p:spPr>
          <a:xfrm flipH="1">
            <a:off x="-26035"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2" name="Imagem 81" descr="LOGO-Paises ecowas"/>
          <p:cNvPicPr>
            <a:picLocks noChangeAspect="1"/>
          </p:cNvPicPr>
          <p:nvPr/>
        </p:nvPicPr>
        <p:blipFill>
          <a:blip r:embed="rId2"/>
          <a:stretch>
            <a:fillRect/>
          </a:stretch>
        </p:blipFill>
        <p:spPr>
          <a:xfrm>
            <a:off x="5718715" y="1310736"/>
            <a:ext cx="4911090" cy="4864735"/>
          </a:xfrm>
          <a:prstGeom prst="rect">
            <a:avLst/>
          </a:prstGeom>
        </p:spPr>
      </p:pic>
      <p:sp>
        <p:nvSpPr>
          <p:cNvPr id="14" name="Anel 4"/>
          <p:cNvSpPr/>
          <p:nvPr/>
        </p:nvSpPr>
        <p:spPr>
          <a:xfrm>
            <a:off x="4176300" y="485236"/>
            <a:ext cx="8011795" cy="637476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tx1"/>
              </a:solidFill>
            </a:endParaRPr>
          </a:p>
        </p:txBody>
      </p:sp>
      <p:pic>
        <p:nvPicPr>
          <p:cNvPr id="15" name="Imagem 1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9042" y="153217"/>
            <a:ext cx="822051" cy="681808"/>
          </a:xfrm>
          <a:prstGeom prst="rect">
            <a:avLst/>
          </a:prstGeom>
        </p:spPr>
      </p:pic>
      <p:sp>
        <p:nvSpPr>
          <p:cNvPr id="16" name="Anel 7"/>
          <p:cNvSpPr/>
          <p:nvPr/>
        </p:nvSpPr>
        <p:spPr>
          <a:xfrm>
            <a:off x="11046" y="2746827"/>
            <a:ext cx="5243830" cy="408241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tx1"/>
              </a:solidFill>
            </a:endParaRPr>
          </a:p>
        </p:txBody>
      </p:sp>
      <p:sp>
        <p:nvSpPr>
          <p:cNvPr id="17" name="Rectangle 16"/>
          <p:cNvSpPr/>
          <p:nvPr/>
        </p:nvSpPr>
        <p:spPr>
          <a:xfrm>
            <a:off x="431074" y="3970472"/>
            <a:ext cx="4075612" cy="20384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Imagem 11" descr="logo"/>
          <p:cNvPicPr>
            <a:picLocks noChangeAspect="1"/>
          </p:cNvPicPr>
          <p:nvPr/>
        </p:nvPicPr>
        <p:blipFill>
          <a:blip r:embed="rId4"/>
          <a:stretch>
            <a:fillRect/>
          </a:stretch>
        </p:blipFill>
        <p:spPr>
          <a:xfrm>
            <a:off x="75981" y="153264"/>
            <a:ext cx="2349938" cy="515796"/>
          </a:xfrm>
          <a:prstGeom prst="rect">
            <a:avLst/>
          </a:prstGeom>
        </p:spPr>
      </p:pic>
      <p:pic>
        <p:nvPicPr>
          <p:cNvPr id="19" name="Imagem 1" descr="ecowas-map"/>
          <p:cNvPicPr>
            <a:picLocks noChangeAspect="1"/>
          </p:cNvPicPr>
          <p:nvPr/>
        </p:nvPicPr>
        <p:blipFill>
          <a:blip r:embed="rId5"/>
          <a:stretch>
            <a:fillRect/>
          </a:stretch>
        </p:blipFill>
        <p:spPr>
          <a:xfrm>
            <a:off x="832485" y="2821940"/>
            <a:ext cx="4918710" cy="3404870"/>
          </a:xfrm>
          <a:prstGeom prst="rect">
            <a:avLst/>
          </a:prstGeom>
        </p:spPr>
      </p:pic>
      <p:sp>
        <p:nvSpPr>
          <p:cNvPr id="20" name="Rectangle 2"/>
          <p:cNvSpPr txBox="1">
            <a:spLocks noChangeArrowheads="1"/>
          </p:cNvSpPr>
          <p:nvPr/>
        </p:nvSpPr>
        <p:spPr>
          <a:xfrm>
            <a:off x="16510" y="974090"/>
            <a:ext cx="7420610" cy="12172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defRPr/>
            </a:pPr>
            <a:r>
              <a:rPr lang="pt-PT" altLang="pt-PT" sz="4000" b="1" dirty="0" smtClean="0">
                <a:solidFill>
                  <a:srgbClr val="3FBBD7"/>
                </a:solidFill>
                <a:effectLst>
                  <a:outerShdw blurRad="38100" dist="38100" dir="2700000" algn="tl">
                    <a:srgbClr val="000000"/>
                  </a:outerShdw>
                </a:effectLst>
                <a:latin typeface="Calisto MT" panose="02040603050505030304" pitchFamily="18" charset="0"/>
              </a:rPr>
              <a:t>CEDEAO </a:t>
            </a:r>
          </a:p>
          <a:p>
            <a:pPr>
              <a:defRPr/>
            </a:pPr>
            <a:r>
              <a:rPr lang="pt-PT" altLang="pt-PT" sz="4000" b="1" dirty="0" smtClean="0">
                <a:solidFill>
                  <a:srgbClr val="3FBBD7"/>
                </a:solidFill>
                <a:effectLst>
                  <a:outerShdw blurRad="38100" dist="38100" dir="2700000" algn="tl">
                    <a:srgbClr val="000000"/>
                  </a:outerShdw>
                </a:effectLst>
                <a:latin typeface="Calisto MT" panose="02040603050505030304" pitchFamily="18" charset="0"/>
              </a:rPr>
              <a:t>Uma visão do conjunto</a:t>
            </a:r>
          </a:p>
        </p:txBody>
      </p:sp>
      <p:sp>
        <p:nvSpPr>
          <p:cNvPr id="13" name="TextBox 12"/>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20" descr="LOGO-Paises ecowas"/>
          <p:cNvPicPr>
            <a:picLocks noChangeAspect="1"/>
          </p:cNvPicPr>
          <p:nvPr/>
        </p:nvPicPr>
        <p:blipFill>
          <a:blip r:embed="rId2"/>
          <a:stretch>
            <a:fillRect/>
          </a:stretch>
        </p:blipFill>
        <p:spPr>
          <a:xfrm>
            <a:off x="5800725" y="6350"/>
            <a:ext cx="2019935" cy="1999615"/>
          </a:xfrm>
          <a:prstGeom prst="rect">
            <a:avLst/>
          </a:prstGeom>
        </p:spPr>
      </p:pic>
      <p:sp>
        <p:nvSpPr>
          <p:cNvPr id="38" name="Triângulo Retângulo 37"/>
          <p:cNvSpPr/>
          <p:nvPr/>
        </p:nvSpPr>
        <p:spPr>
          <a:xfrm flipH="1">
            <a:off x="-18415"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sp>
        <p:nvSpPr>
          <p:cNvPr id="50" name="Slide Number Placeholder 6"/>
          <p:cNvSpPr txBox="1"/>
          <p:nvPr/>
        </p:nvSpPr>
        <p:spPr bwMode="auto">
          <a:xfrm>
            <a:off x="5979477" y="630745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10</a:t>
            </a:fld>
            <a:endParaRPr lang="fr-FR" altLang="pt-PT" sz="1000" b="1" i="1" u="sng" dirty="0"/>
          </a:p>
        </p:txBody>
      </p:sp>
      <p:pic>
        <p:nvPicPr>
          <p:cNvPr id="16" name="Imagem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graphicFrame>
        <p:nvGraphicFramePr>
          <p:cNvPr id="8" name="Gráfico 6"/>
          <p:cNvGraphicFramePr>
            <a:graphicFrameLocks/>
          </p:cNvGraphicFramePr>
          <p:nvPr>
            <p:extLst>
              <p:ext uri="{D42A27DB-BD31-4B8C-83A1-F6EECF244321}">
                <p14:modId xmlns:p14="http://schemas.microsoft.com/office/powerpoint/2010/main" val="3346658393"/>
              </p:ext>
            </p:extLst>
          </p:nvPr>
        </p:nvGraphicFramePr>
        <p:xfrm>
          <a:off x="18415" y="2005965"/>
          <a:ext cx="12192000" cy="4411768"/>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2" name="Imagem 11" descr="logo"/>
          <p:cNvPicPr>
            <a:picLocks noChangeAspect="1"/>
          </p:cNvPicPr>
          <p:nvPr/>
        </p:nvPicPr>
        <p:blipFill>
          <a:blip r:embed="rId5"/>
          <a:stretch>
            <a:fillRect/>
          </a:stretch>
        </p:blipFill>
        <p:spPr>
          <a:xfrm>
            <a:off x="75981" y="153264"/>
            <a:ext cx="2349938" cy="51579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riângulo Retângulo 37"/>
          <p:cNvSpPr/>
          <p:nvPr/>
        </p:nvSpPr>
        <p:spPr>
          <a:xfrm flipH="1">
            <a:off x="-18415"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sp>
        <p:nvSpPr>
          <p:cNvPr id="50" name="Slide Number Placeholder 6"/>
          <p:cNvSpPr txBox="1"/>
          <p:nvPr/>
        </p:nvSpPr>
        <p:spPr bwMode="auto">
          <a:xfrm>
            <a:off x="6810057" y="651319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latin typeface="Arial Narrow" panose="020B0606020202030204" pitchFamily="34" charset="0"/>
              </a:rPr>
              <a:t>Page </a:t>
            </a:r>
            <a:fld id="{6B4155F8-E49E-4B59-B69C-02A46830878C}" type="slidenum">
              <a:rPr lang="fr-FR" altLang="pt-PT" sz="1000" b="1" i="1" u="sng" dirty="0">
                <a:latin typeface="Arial Narrow" panose="020B0606020202030204" pitchFamily="34" charset="0"/>
              </a:rPr>
              <a:t>11</a:t>
            </a:fld>
            <a:endParaRPr lang="fr-FR" altLang="pt-PT" sz="1000" b="1" i="1" u="sng" dirty="0">
              <a:latin typeface="Arial Narrow" panose="020B0606020202030204" pitchFamily="34" charset="0"/>
            </a:endParaRPr>
          </a:p>
        </p:txBody>
      </p:sp>
      <p:pic>
        <p:nvPicPr>
          <p:cNvPr id="16" name="Imagem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graphicFrame>
        <p:nvGraphicFramePr>
          <p:cNvPr id="12" name="Gráfico 4"/>
          <p:cNvGraphicFramePr>
            <a:graphicFrameLocks/>
          </p:cNvGraphicFramePr>
          <p:nvPr>
            <p:extLst>
              <p:ext uri="{D42A27DB-BD31-4B8C-83A1-F6EECF244321}">
                <p14:modId xmlns:p14="http://schemas.microsoft.com/office/powerpoint/2010/main" val="1487268175"/>
              </p:ext>
            </p:extLst>
          </p:nvPr>
        </p:nvGraphicFramePr>
        <p:xfrm>
          <a:off x="0" y="1196340"/>
          <a:ext cx="6573202" cy="54330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áfico 5"/>
          <p:cNvGraphicFramePr>
            <a:graphicFrameLocks/>
          </p:cNvGraphicFramePr>
          <p:nvPr>
            <p:extLst>
              <p:ext uri="{D42A27DB-BD31-4B8C-83A1-F6EECF244321}">
                <p14:modId xmlns:p14="http://schemas.microsoft.com/office/powerpoint/2010/main" val="64108781"/>
              </p:ext>
            </p:extLst>
          </p:nvPr>
        </p:nvGraphicFramePr>
        <p:xfrm>
          <a:off x="6554787" y="1196340"/>
          <a:ext cx="5637213" cy="5433060"/>
        </p:xfrm>
        <a:graphic>
          <a:graphicData uri="http://schemas.openxmlformats.org/drawingml/2006/chart">
            <c:chart xmlns:c="http://schemas.openxmlformats.org/drawingml/2006/chart" xmlns:r="http://schemas.openxmlformats.org/officeDocument/2006/relationships" r:id="rId4"/>
          </a:graphicData>
        </a:graphic>
      </p:graphicFrame>
      <p:pic>
        <p:nvPicPr>
          <p:cNvPr id="10" name="Imagem 20" descr="LOGO-Paises ecowas"/>
          <p:cNvPicPr>
            <a:picLocks noChangeAspect="1"/>
          </p:cNvPicPr>
          <p:nvPr/>
        </p:nvPicPr>
        <p:blipFill>
          <a:blip r:embed="rId5"/>
          <a:stretch>
            <a:fillRect/>
          </a:stretch>
        </p:blipFill>
        <p:spPr>
          <a:xfrm>
            <a:off x="5800725" y="6350"/>
            <a:ext cx="2019935" cy="1999615"/>
          </a:xfrm>
          <a:prstGeom prst="rect">
            <a:avLst/>
          </a:prstGeom>
        </p:spPr>
      </p:pic>
      <p:sp>
        <p:nvSpPr>
          <p:cNvPr id="11" name="TextBox 10"/>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4" name="Imagem 11" descr="logo"/>
          <p:cNvPicPr>
            <a:picLocks noChangeAspect="1"/>
          </p:cNvPicPr>
          <p:nvPr/>
        </p:nvPicPr>
        <p:blipFill>
          <a:blip r:embed="rId6"/>
          <a:stretch>
            <a:fillRect/>
          </a:stretch>
        </p:blipFill>
        <p:spPr>
          <a:xfrm>
            <a:off x="75981" y="153264"/>
            <a:ext cx="2349938" cy="515796"/>
          </a:xfrm>
          <a:prstGeom prst="rect">
            <a:avLst/>
          </a:prstGeom>
        </p:spPr>
      </p:pic>
    </p:spTree>
    <p:extLst>
      <p:ext uri="{BB962C8B-B14F-4D97-AF65-F5344CB8AC3E}">
        <p14:creationId xmlns:p14="http://schemas.microsoft.com/office/powerpoint/2010/main" val="20014595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riângulo Retângulo 37"/>
          <p:cNvSpPr/>
          <p:nvPr/>
        </p:nvSpPr>
        <p:spPr>
          <a:xfrm flipH="1">
            <a:off x="-18415"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sp>
        <p:nvSpPr>
          <p:cNvPr id="50" name="Slide Number Placeholder 6"/>
          <p:cNvSpPr txBox="1"/>
          <p:nvPr/>
        </p:nvSpPr>
        <p:spPr bwMode="auto">
          <a:xfrm>
            <a:off x="5979477" y="630745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12</a:t>
            </a:fld>
            <a:endParaRPr lang="fr-FR" altLang="pt-PT" sz="1000" b="1" i="1" u="sng" dirty="0"/>
          </a:p>
        </p:txBody>
      </p:sp>
      <p:pic>
        <p:nvPicPr>
          <p:cNvPr id="21" name="Imagem 20" descr="LOGO-Paises ecowas"/>
          <p:cNvPicPr>
            <a:picLocks noChangeAspect="1"/>
          </p:cNvPicPr>
          <p:nvPr/>
        </p:nvPicPr>
        <p:blipFill>
          <a:blip r:embed="rId2"/>
          <a:stretch>
            <a:fillRect/>
          </a:stretch>
        </p:blipFill>
        <p:spPr>
          <a:xfrm>
            <a:off x="5349240" y="-3175"/>
            <a:ext cx="2019935" cy="1999615"/>
          </a:xfrm>
          <a:prstGeom prst="rect">
            <a:avLst/>
          </a:prstGeom>
        </p:spPr>
      </p:pic>
      <p:pic>
        <p:nvPicPr>
          <p:cNvPr id="16" name="Imagem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9" name="Imagem 11" descr="logo"/>
          <p:cNvPicPr>
            <a:picLocks noChangeAspect="1"/>
          </p:cNvPicPr>
          <p:nvPr/>
        </p:nvPicPr>
        <p:blipFill>
          <a:blip r:embed="rId4"/>
          <a:stretch>
            <a:fillRect/>
          </a:stretch>
        </p:blipFill>
        <p:spPr>
          <a:xfrm>
            <a:off x="75981" y="153264"/>
            <a:ext cx="2349938" cy="515796"/>
          </a:xfrm>
          <a:prstGeom prst="rect">
            <a:avLst/>
          </a:prstGeom>
        </p:spPr>
      </p:pic>
      <p:graphicFrame>
        <p:nvGraphicFramePr>
          <p:cNvPr id="10" name="Gráfico 1542"/>
          <p:cNvGraphicFramePr>
            <a:graphicFrameLocks/>
          </p:cNvGraphicFramePr>
          <p:nvPr>
            <p:extLst>
              <p:ext uri="{D42A27DB-BD31-4B8C-83A1-F6EECF244321}">
                <p14:modId xmlns:p14="http://schemas.microsoft.com/office/powerpoint/2010/main" val="1392680407"/>
              </p:ext>
            </p:extLst>
          </p:nvPr>
        </p:nvGraphicFramePr>
        <p:xfrm>
          <a:off x="75981" y="1848802"/>
          <a:ext cx="12134433" cy="45443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5570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riângulo Retângulo 37"/>
          <p:cNvSpPr/>
          <p:nvPr/>
        </p:nvSpPr>
        <p:spPr>
          <a:xfrm flipH="1">
            <a:off x="-18415"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sp>
        <p:nvSpPr>
          <p:cNvPr id="50" name="Slide Number Placeholder 6"/>
          <p:cNvSpPr txBox="1"/>
          <p:nvPr/>
        </p:nvSpPr>
        <p:spPr bwMode="auto">
          <a:xfrm>
            <a:off x="5987097" y="6669133"/>
            <a:ext cx="593725" cy="154849"/>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800" i="1" dirty="0">
                <a:solidFill>
                  <a:schemeClr val="accent5">
                    <a:lumMod val="50000"/>
                  </a:schemeClr>
                </a:solidFill>
              </a:rPr>
              <a:t>Page </a:t>
            </a:r>
            <a:fld id="{6B4155F8-E49E-4B59-B69C-02A46830878C}" type="slidenum">
              <a:rPr lang="fr-FR" altLang="pt-PT" sz="800" b="1" i="1" u="sng" dirty="0">
                <a:solidFill>
                  <a:schemeClr val="accent5">
                    <a:lumMod val="50000"/>
                  </a:schemeClr>
                </a:solidFill>
              </a:rPr>
              <a:t>13</a:t>
            </a:fld>
            <a:endParaRPr lang="fr-FR" altLang="pt-PT" sz="800" b="1" i="1" u="sng" dirty="0">
              <a:solidFill>
                <a:schemeClr val="accent5">
                  <a:lumMod val="50000"/>
                </a:schemeClr>
              </a:solidFill>
            </a:endParaRPr>
          </a:p>
        </p:txBody>
      </p:sp>
      <p:pic>
        <p:nvPicPr>
          <p:cNvPr id="21" name="Imagem 20" descr="LOGO-Paises ecowas"/>
          <p:cNvPicPr>
            <a:picLocks noChangeAspect="1"/>
          </p:cNvPicPr>
          <p:nvPr/>
        </p:nvPicPr>
        <p:blipFill>
          <a:blip r:embed="rId2"/>
          <a:stretch>
            <a:fillRect/>
          </a:stretch>
        </p:blipFill>
        <p:spPr>
          <a:xfrm>
            <a:off x="10586085" y="1184910"/>
            <a:ext cx="1605915" cy="1590040"/>
          </a:xfrm>
          <a:prstGeom prst="rect">
            <a:avLst/>
          </a:prstGeom>
        </p:spPr>
      </p:pic>
      <p:pic>
        <p:nvPicPr>
          <p:cNvPr id="16" name="Imagem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9" name="Imagem 11" descr="logo"/>
          <p:cNvPicPr>
            <a:picLocks noChangeAspect="1"/>
          </p:cNvPicPr>
          <p:nvPr/>
        </p:nvPicPr>
        <p:blipFill>
          <a:blip r:embed="rId4"/>
          <a:stretch>
            <a:fillRect/>
          </a:stretch>
        </p:blipFill>
        <p:spPr>
          <a:xfrm>
            <a:off x="75981" y="153264"/>
            <a:ext cx="2349938" cy="515796"/>
          </a:xfrm>
          <a:prstGeom prst="rect">
            <a:avLst/>
          </a:prstGeom>
        </p:spPr>
      </p:pic>
      <p:graphicFrame>
        <p:nvGraphicFramePr>
          <p:cNvPr id="11" name="Gráfico 1543"/>
          <p:cNvGraphicFramePr>
            <a:graphicFrameLocks/>
          </p:cNvGraphicFramePr>
          <p:nvPr>
            <p:extLst>
              <p:ext uri="{D42A27DB-BD31-4B8C-83A1-F6EECF244321}">
                <p14:modId xmlns:p14="http://schemas.microsoft.com/office/powerpoint/2010/main" val="3042495933"/>
              </p:ext>
            </p:extLst>
          </p:nvPr>
        </p:nvGraphicFramePr>
        <p:xfrm>
          <a:off x="75981" y="669059"/>
          <a:ext cx="12094400" cy="6000073"/>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riângulo Retângulo 37"/>
          <p:cNvSpPr/>
          <p:nvPr/>
        </p:nvSpPr>
        <p:spPr>
          <a:xfrm flipH="1">
            <a:off x="-18415"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sp>
        <p:nvSpPr>
          <p:cNvPr id="50" name="Slide Number Placeholder 6"/>
          <p:cNvSpPr txBox="1"/>
          <p:nvPr/>
        </p:nvSpPr>
        <p:spPr bwMode="auto">
          <a:xfrm>
            <a:off x="5979477" y="648017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14</a:t>
            </a:fld>
            <a:endParaRPr lang="fr-FR" altLang="pt-PT" sz="1000" b="1" i="1" u="sng" dirty="0"/>
          </a:p>
        </p:txBody>
      </p:sp>
      <p:pic>
        <p:nvPicPr>
          <p:cNvPr id="16" name="Imagem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pic>
        <p:nvPicPr>
          <p:cNvPr id="21" name="Imagem 20" descr="LOGO-Paises ecowas"/>
          <p:cNvPicPr>
            <a:picLocks noChangeAspect="1"/>
          </p:cNvPicPr>
          <p:nvPr/>
        </p:nvPicPr>
        <p:blipFill>
          <a:blip r:embed="rId3"/>
          <a:stretch>
            <a:fillRect/>
          </a:stretch>
        </p:blipFill>
        <p:spPr>
          <a:xfrm>
            <a:off x="10497185" y="2995295"/>
            <a:ext cx="1605915" cy="1590040"/>
          </a:xfrm>
          <a:prstGeom prst="rect">
            <a:avLst/>
          </a:prstGeom>
        </p:spPr>
      </p:pic>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9" name="Imagem 11" descr="logo"/>
          <p:cNvPicPr>
            <a:picLocks noChangeAspect="1"/>
          </p:cNvPicPr>
          <p:nvPr/>
        </p:nvPicPr>
        <p:blipFill>
          <a:blip r:embed="rId4"/>
          <a:stretch>
            <a:fillRect/>
          </a:stretch>
        </p:blipFill>
        <p:spPr>
          <a:xfrm>
            <a:off x="75981" y="153264"/>
            <a:ext cx="2349938" cy="515796"/>
          </a:xfrm>
          <a:prstGeom prst="rect">
            <a:avLst/>
          </a:prstGeom>
        </p:spPr>
      </p:pic>
      <p:graphicFrame>
        <p:nvGraphicFramePr>
          <p:cNvPr id="10" name="Gráfico 1544"/>
          <p:cNvGraphicFramePr>
            <a:graphicFrameLocks/>
          </p:cNvGraphicFramePr>
          <p:nvPr>
            <p:extLst>
              <p:ext uri="{D42A27DB-BD31-4B8C-83A1-F6EECF244321}">
                <p14:modId xmlns:p14="http://schemas.microsoft.com/office/powerpoint/2010/main" val="1641546436"/>
              </p:ext>
            </p:extLst>
          </p:nvPr>
        </p:nvGraphicFramePr>
        <p:xfrm>
          <a:off x="75981" y="669060"/>
          <a:ext cx="12134434" cy="589938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m 20" descr="LOGO-Paises ecowas"/>
          <p:cNvPicPr>
            <a:picLocks noChangeAspect="1"/>
          </p:cNvPicPr>
          <p:nvPr/>
        </p:nvPicPr>
        <p:blipFill>
          <a:blip r:embed="rId2"/>
          <a:stretch>
            <a:fillRect/>
          </a:stretch>
        </p:blipFill>
        <p:spPr>
          <a:xfrm>
            <a:off x="0" y="4861560"/>
            <a:ext cx="2019935" cy="1999615"/>
          </a:xfrm>
          <a:prstGeom prst="rect">
            <a:avLst/>
          </a:prstGeom>
        </p:spPr>
      </p:pic>
      <p:sp>
        <p:nvSpPr>
          <p:cNvPr id="50" name="Slide Number Placeholder 6"/>
          <p:cNvSpPr txBox="1"/>
          <p:nvPr/>
        </p:nvSpPr>
        <p:spPr bwMode="auto">
          <a:xfrm>
            <a:off x="5979477" y="630745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15</a:t>
            </a:fld>
            <a:endParaRPr lang="fr-FR" altLang="pt-PT" sz="1000" b="1" i="1" u="sng" dirty="0"/>
          </a:p>
        </p:txBody>
      </p:sp>
      <p:graphicFrame>
        <p:nvGraphicFramePr>
          <p:cNvPr id="63" name="Gráfico 62"/>
          <p:cNvGraphicFramePr/>
          <p:nvPr>
            <p:extLst>
              <p:ext uri="{D42A27DB-BD31-4B8C-83A1-F6EECF244321}">
                <p14:modId xmlns:p14="http://schemas.microsoft.com/office/powerpoint/2010/main" val="3234107693"/>
              </p:ext>
            </p:extLst>
          </p:nvPr>
        </p:nvGraphicFramePr>
        <p:xfrm>
          <a:off x="54610" y="1012825"/>
          <a:ext cx="12076430" cy="4071620"/>
        </p:xfrm>
        <a:graphic>
          <a:graphicData uri="http://schemas.openxmlformats.org/drawingml/2006/chart">
            <c:chart xmlns:c="http://schemas.openxmlformats.org/drawingml/2006/chart" xmlns:r="http://schemas.openxmlformats.org/officeDocument/2006/relationships" r:id="rId3"/>
          </a:graphicData>
        </a:graphic>
      </p:graphicFrame>
      <p:pic>
        <p:nvPicPr>
          <p:cNvPr id="16" name="Imagem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sp>
        <p:nvSpPr>
          <p:cNvPr id="7" name="TextBox 6"/>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8" name="Imagem 11" descr="logo"/>
          <p:cNvPicPr>
            <a:picLocks noChangeAspect="1"/>
          </p:cNvPicPr>
          <p:nvPr/>
        </p:nvPicPr>
        <p:blipFill>
          <a:blip r:embed="rId5"/>
          <a:stretch>
            <a:fillRect/>
          </a:stretch>
        </p:blipFill>
        <p:spPr>
          <a:xfrm>
            <a:off x="75981" y="153264"/>
            <a:ext cx="2349938" cy="51579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979477" y="630745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16</a:t>
            </a:fld>
            <a:endParaRPr lang="fr-FR" altLang="pt-PT" sz="1000" b="1" i="1" u="sng" dirty="0"/>
          </a:p>
        </p:txBody>
      </p:sp>
      <p:pic>
        <p:nvPicPr>
          <p:cNvPr id="21" name="Imagem 20" descr="LOGO-Paises ecowas"/>
          <p:cNvPicPr>
            <a:picLocks noChangeAspect="1"/>
          </p:cNvPicPr>
          <p:nvPr/>
        </p:nvPicPr>
        <p:blipFill>
          <a:blip r:embed="rId2"/>
          <a:stretch>
            <a:fillRect/>
          </a:stretch>
        </p:blipFill>
        <p:spPr>
          <a:xfrm>
            <a:off x="6594" y="5707547"/>
            <a:ext cx="1155847" cy="1144570"/>
          </a:xfrm>
          <a:prstGeom prst="rect">
            <a:avLst/>
          </a:prstGeom>
        </p:spPr>
      </p:pic>
      <p:graphicFrame>
        <p:nvGraphicFramePr>
          <p:cNvPr id="7" name="Gráfico 1"/>
          <p:cNvGraphicFramePr>
            <a:graphicFrameLocks/>
          </p:cNvGraphicFramePr>
          <p:nvPr>
            <p:extLst>
              <p:ext uri="{D42A27DB-BD31-4B8C-83A1-F6EECF244321}">
                <p14:modId xmlns:p14="http://schemas.microsoft.com/office/powerpoint/2010/main" val="1619099614"/>
              </p:ext>
            </p:extLst>
          </p:nvPr>
        </p:nvGraphicFramePr>
        <p:xfrm>
          <a:off x="0" y="135467"/>
          <a:ext cx="12185406" cy="5668750"/>
        </p:xfrm>
        <a:graphic>
          <a:graphicData uri="http://schemas.openxmlformats.org/drawingml/2006/chart">
            <c:chart xmlns:c="http://schemas.openxmlformats.org/drawingml/2006/chart" xmlns:r="http://schemas.openxmlformats.org/officeDocument/2006/relationships" r:id="rId3"/>
          </a:graphicData>
        </a:graphic>
      </p:graphicFrame>
      <p:pic>
        <p:nvPicPr>
          <p:cNvPr id="16" name="Imagem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9" name="Imagem 11" descr="logo"/>
          <p:cNvPicPr>
            <a:picLocks noChangeAspect="1"/>
          </p:cNvPicPr>
          <p:nvPr/>
        </p:nvPicPr>
        <p:blipFill>
          <a:blip r:embed="rId5"/>
          <a:stretch>
            <a:fillRect/>
          </a:stretch>
        </p:blipFill>
        <p:spPr>
          <a:xfrm>
            <a:off x="75981" y="153264"/>
            <a:ext cx="2349938" cy="51579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979477" y="630745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17</a:t>
            </a:fld>
            <a:endParaRPr lang="fr-FR" altLang="pt-PT" sz="1000" b="1" i="1" u="sng" dirty="0"/>
          </a:p>
        </p:txBody>
      </p:sp>
      <p:pic>
        <p:nvPicPr>
          <p:cNvPr id="16" name="Imagem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9" name="Imagem 11" descr="logo"/>
          <p:cNvPicPr>
            <a:picLocks noChangeAspect="1"/>
          </p:cNvPicPr>
          <p:nvPr/>
        </p:nvPicPr>
        <p:blipFill>
          <a:blip r:embed="rId3"/>
          <a:stretch>
            <a:fillRect/>
          </a:stretch>
        </p:blipFill>
        <p:spPr>
          <a:xfrm>
            <a:off x="75981" y="153264"/>
            <a:ext cx="2349938" cy="515796"/>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272547988"/>
              </p:ext>
            </p:extLst>
          </p:nvPr>
        </p:nvGraphicFramePr>
        <p:xfrm>
          <a:off x="75983" y="669060"/>
          <a:ext cx="12094398" cy="5769964"/>
        </p:xfrm>
        <a:graphic>
          <a:graphicData uri="http://schemas.openxmlformats.org/drawingml/2006/table">
            <a:tbl>
              <a:tblPr>
                <a:tableStyleId>{5C22544A-7EE6-4342-B048-85BDC9FD1C3A}</a:tableStyleId>
              </a:tblPr>
              <a:tblGrid>
                <a:gridCol w="1275492"/>
                <a:gridCol w="968007"/>
                <a:gridCol w="968007"/>
                <a:gridCol w="774406"/>
                <a:gridCol w="911065"/>
                <a:gridCol w="911065"/>
                <a:gridCol w="774406"/>
                <a:gridCol w="774406"/>
                <a:gridCol w="968007"/>
                <a:gridCol w="968007"/>
                <a:gridCol w="842736"/>
                <a:gridCol w="842736"/>
                <a:gridCol w="558029"/>
                <a:gridCol w="558029"/>
              </a:tblGrid>
              <a:tr h="156085">
                <a:tc rowSpan="4">
                  <a:txBody>
                    <a:bodyPr/>
                    <a:lstStyle/>
                    <a:p>
                      <a:pPr algn="ctr" fontAlgn="ctr"/>
                      <a:r>
                        <a:rPr lang="pt-PT" sz="800" b="1" u="none" strike="noStrike" dirty="0" smtClean="0">
                          <a:solidFill>
                            <a:srgbClr val="3EA4BA"/>
                          </a:solidFill>
                          <a:effectLst/>
                        </a:rPr>
                        <a:t>Países</a:t>
                      </a:r>
                      <a:endParaRPr lang="pt-PT" sz="800" b="1" i="0" u="none" strike="noStrike" dirty="0">
                        <a:solidFill>
                          <a:srgbClr val="3EA4BA"/>
                        </a:solidFill>
                        <a:effectLst/>
                        <a:latin typeface="Arial"/>
                      </a:endParaRPr>
                    </a:p>
                  </a:txBody>
                  <a:tcPr marL="0" marR="0" marT="0" marB="0" anchor="ctr"/>
                </a:tc>
                <a:tc rowSpan="3">
                  <a:txBody>
                    <a:bodyPr/>
                    <a:lstStyle/>
                    <a:p>
                      <a:pPr algn="ctr" fontAlgn="ctr"/>
                      <a:r>
                        <a:rPr lang="pt-PT" sz="800" b="1" u="none" strike="noStrike" dirty="0">
                          <a:solidFill>
                            <a:srgbClr val="3EA4BA"/>
                          </a:solidFill>
                          <a:effectLst/>
                        </a:rPr>
                        <a:t>Area</a:t>
                      </a:r>
                      <a:endParaRPr lang="pt-PT" sz="800" b="1" i="0" u="none" strike="noStrike" dirty="0">
                        <a:solidFill>
                          <a:srgbClr val="3EA4BA"/>
                        </a:solidFill>
                        <a:effectLst/>
                        <a:latin typeface="Arial"/>
                      </a:endParaRPr>
                    </a:p>
                  </a:txBody>
                  <a:tcPr marL="0" marR="0" marT="0" marB="0" anchor="ctr"/>
                </a:tc>
                <a:tc gridSpan="12">
                  <a:txBody>
                    <a:bodyPr/>
                    <a:lstStyle/>
                    <a:p>
                      <a:pPr algn="ctr" fontAlgn="ctr"/>
                      <a:r>
                        <a:rPr lang="pt-PT" sz="1400" u="none" strike="noStrike" dirty="0" smtClean="0">
                          <a:solidFill>
                            <a:srgbClr val="3EA4BA"/>
                          </a:solidFill>
                          <a:effectLst/>
                        </a:rPr>
                        <a:t>INCLUSÃO DIGITAL </a:t>
                      </a:r>
                      <a:r>
                        <a:rPr lang="pt-PT" sz="1400" u="none" strike="noStrike" dirty="0">
                          <a:solidFill>
                            <a:srgbClr val="3EA4BA"/>
                          </a:solidFill>
                          <a:effectLst/>
                        </a:rPr>
                        <a:t>NA CEDEAO</a:t>
                      </a:r>
                      <a:endParaRPr lang="pt-PT" sz="1400" b="0" i="0" u="none" strike="noStrike" dirty="0">
                        <a:solidFill>
                          <a:srgbClr val="3EA4BA"/>
                        </a:solidFill>
                        <a:effectLst/>
                        <a:latin typeface="Arial"/>
                      </a:endParaRPr>
                    </a:p>
                  </a:txBody>
                  <a:tcPr marL="0" marR="0" marT="0" marB="0" anchor="ct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156085">
                <a:tc vMerge="1">
                  <a:txBody>
                    <a:bodyPr/>
                    <a:lstStyle/>
                    <a:p>
                      <a:endParaRPr lang="pt-PT"/>
                    </a:p>
                  </a:txBody>
                  <a:tcPr/>
                </a:tc>
                <a:tc vMerge="1">
                  <a:txBody>
                    <a:bodyPr/>
                    <a:lstStyle/>
                    <a:p>
                      <a:endParaRPr lang="pt-PT"/>
                    </a:p>
                  </a:txBody>
                  <a:tcPr/>
                </a:tc>
                <a:tc>
                  <a:txBody>
                    <a:bodyPr/>
                    <a:lstStyle/>
                    <a:p>
                      <a:pPr algn="l" fontAlgn="b"/>
                      <a:r>
                        <a:rPr lang="pt-PT" sz="800" u="none" strike="noStrike" dirty="0">
                          <a:effectLst/>
                        </a:rPr>
                        <a:t> </a:t>
                      </a:r>
                      <a:endParaRPr lang="pt-PT" sz="800" b="0" i="0" u="none" strike="noStrike" dirty="0">
                        <a:solidFill>
                          <a:srgbClr val="000000"/>
                        </a:solidFill>
                        <a:effectLst/>
                        <a:latin typeface="Arial"/>
                      </a:endParaRPr>
                    </a:p>
                  </a:txBody>
                  <a:tcPr marL="0" marR="0" marT="0" marB="0" anchor="b">
                    <a:lnR w="12700" cap="flat" cmpd="sng" algn="ctr">
                      <a:solidFill>
                        <a:schemeClr val="accent3">
                          <a:lumMod val="95000"/>
                        </a:schemeClr>
                      </a:solidFill>
                      <a:prstDash val="solid"/>
                      <a:round/>
                      <a:headEnd type="none" w="med" len="med"/>
                      <a:tailEnd type="none" w="med" len="med"/>
                    </a:lnR>
                  </a:tcPr>
                </a:tc>
                <a:tc>
                  <a:txBody>
                    <a:bodyPr/>
                    <a:lstStyle/>
                    <a:p>
                      <a:pPr algn="l" fontAlgn="ctr"/>
                      <a:r>
                        <a:rPr lang="pt-PT" sz="800" u="none" strike="noStrike" dirty="0">
                          <a:effectLst/>
                        </a:rPr>
                        <a:t> </a:t>
                      </a:r>
                      <a:endParaRPr lang="pt-PT" sz="800" b="0" i="0" u="none" strike="noStrike" dirty="0">
                        <a:solidFill>
                          <a:srgbClr val="0000CC"/>
                        </a:solidFill>
                        <a:effectLst/>
                        <a:latin typeface="Arial"/>
                      </a:endParaRPr>
                    </a:p>
                  </a:txBody>
                  <a:tcPr marL="0" marR="0" marT="0" marB="0" anchor="ctr">
                    <a:lnL w="12700" cap="flat" cmpd="sng" algn="ctr">
                      <a:solidFill>
                        <a:schemeClr val="accent3">
                          <a:lumMod val="95000"/>
                        </a:schemeClr>
                      </a:solidFill>
                      <a:prstDash val="solid"/>
                      <a:round/>
                      <a:headEnd type="none" w="med" len="med"/>
                      <a:tailEnd type="none" w="med" len="med"/>
                    </a:lnL>
                    <a:lnR w="12700" cap="flat" cmpd="sng" algn="ctr">
                      <a:solidFill>
                        <a:schemeClr val="accent3">
                          <a:lumMod val="95000"/>
                        </a:schemeClr>
                      </a:solidFill>
                      <a:prstDash val="solid"/>
                      <a:round/>
                      <a:headEnd type="none" w="med" len="med"/>
                      <a:tailEnd type="none" w="med" len="med"/>
                    </a:lnR>
                  </a:tcPr>
                </a:tc>
                <a:tc>
                  <a:txBody>
                    <a:bodyPr/>
                    <a:lstStyle/>
                    <a:p>
                      <a:pPr algn="l" fontAlgn="ctr"/>
                      <a:r>
                        <a:rPr lang="pt-PT" sz="800" u="none" strike="noStrike" dirty="0">
                          <a:effectLst/>
                        </a:rPr>
                        <a:t> </a:t>
                      </a:r>
                      <a:endParaRPr lang="pt-PT" sz="800" b="0" i="0" u="none" strike="noStrike" dirty="0">
                        <a:solidFill>
                          <a:srgbClr val="0000CC"/>
                        </a:solidFill>
                        <a:effectLst/>
                        <a:latin typeface="Arial"/>
                      </a:endParaRPr>
                    </a:p>
                  </a:txBody>
                  <a:tcPr marL="0" marR="0" marT="0" marB="0" anchor="ctr">
                    <a:lnL w="12700" cap="flat" cmpd="sng" algn="ctr">
                      <a:solidFill>
                        <a:schemeClr val="accent3">
                          <a:lumMod val="95000"/>
                        </a:schemeClr>
                      </a:solidFill>
                      <a:prstDash val="solid"/>
                      <a:round/>
                      <a:headEnd type="none" w="med" len="med"/>
                      <a:tailEnd type="none" w="med" len="med"/>
                    </a:lnL>
                    <a:lnR w="12700" cap="flat" cmpd="sng" algn="ctr">
                      <a:solidFill>
                        <a:schemeClr val="accent3">
                          <a:lumMod val="95000"/>
                        </a:schemeClr>
                      </a:solidFill>
                      <a:prstDash val="solid"/>
                      <a:round/>
                      <a:headEnd type="none" w="med" len="med"/>
                      <a:tailEnd type="none" w="med" len="med"/>
                    </a:lnR>
                  </a:tcPr>
                </a:tc>
                <a:tc>
                  <a:txBody>
                    <a:bodyPr/>
                    <a:lstStyle/>
                    <a:p>
                      <a:pPr algn="l" fontAlgn="ctr"/>
                      <a:r>
                        <a:rPr lang="pt-PT" sz="800" u="none" strike="noStrike" dirty="0">
                          <a:effectLst/>
                        </a:rPr>
                        <a:t> </a:t>
                      </a:r>
                      <a:endParaRPr lang="pt-PT" sz="800" b="0" i="0" u="none" strike="noStrike" dirty="0">
                        <a:solidFill>
                          <a:srgbClr val="0000CC"/>
                        </a:solidFill>
                        <a:effectLst/>
                        <a:latin typeface="Arial"/>
                      </a:endParaRPr>
                    </a:p>
                  </a:txBody>
                  <a:tcPr marL="0" marR="0" marT="0" marB="0" anchor="ctr">
                    <a:lnL w="12700" cap="flat" cmpd="sng" algn="ctr">
                      <a:solidFill>
                        <a:schemeClr val="accent3">
                          <a:lumMod val="95000"/>
                        </a:schemeClr>
                      </a:solidFill>
                      <a:prstDash val="solid"/>
                      <a:round/>
                      <a:headEnd type="none" w="med" len="med"/>
                      <a:tailEnd type="none" w="med" len="med"/>
                    </a:lnL>
                    <a:lnR w="12700" cap="flat" cmpd="sng" algn="ctr">
                      <a:solidFill>
                        <a:schemeClr val="accent3">
                          <a:lumMod val="95000"/>
                        </a:schemeClr>
                      </a:solidFill>
                      <a:prstDash val="solid"/>
                      <a:round/>
                      <a:headEnd type="none" w="med" len="med"/>
                      <a:tailEnd type="none" w="med" len="med"/>
                    </a:lnR>
                  </a:tcPr>
                </a:tc>
                <a:tc>
                  <a:txBody>
                    <a:bodyPr/>
                    <a:lstStyle/>
                    <a:p>
                      <a:pPr algn="l" fontAlgn="ctr"/>
                      <a:r>
                        <a:rPr lang="pt-PT" sz="800" u="none" strike="noStrike" dirty="0">
                          <a:effectLst/>
                        </a:rPr>
                        <a:t> </a:t>
                      </a:r>
                      <a:endParaRPr lang="pt-PT" sz="800" b="0" i="0" u="none" strike="noStrike" dirty="0">
                        <a:solidFill>
                          <a:srgbClr val="0000CC"/>
                        </a:solidFill>
                        <a:effectLst/>
                        <a:latin typeface="Arial"/>
                      </a:endParaRPr>
                    </a:p>
                  </a:txBody>
                  <a:tcPr marL="0" marR="0" marT="0" marB="0" anchor="ctr">
                    <a:lnL w="12700" cap="flat" cmpd="sng" algn="ctr">
                      <a:solidFill>
                        <a:schemeClr val="accent3">
                          <a:lumMod val="95000"/>
                        </a:schemeClr>
                      </a:solidFill>
                      <a:prstDash val="solid"/>
                      <a:round/>
                      <a:headEnd type="none" w="med" len="med"/>
                      <a:tailEnd type="none" w="med" len="med"/>
                    </a:lnL>
                  </a:tcPr>
                </a:tc>
                <a:tc gridSpan="7">
                  <a:txBody>
                    <a:bodyPr/>
                    <a:lstStyle/>
                    <a:p>
                      <a:pPr algn="ctr" fontAlgn="ctr"/>
                      <a:r>
                        <a:rPr lang="pt-PT" sz="800" u="none" strike="noStrike" dirty="0" smtClean="0">
                          <a:solidFill>
                            <a:srgbClr val="3EA4BA"/>
                          </a:solidFill>
                          <a:effectLst/>
                        </a:rPr>
                        <a:t>SITUAÇÃO DA</a:t>
                      </a:r>
                      <a:r>
                        <a:rPr lang="pt-PT" sz="800" u="none" strike="noStrike" baseline="0" dirty="0" smtClean="0">
                          <a:solidFill>
                            <a:srgbClr val="3EA4BA"/>
                          </a:solidFill>
                          <a:effectLst/>
                        </a:rPr>
                        <a:t> IMPLEMENTAÇÃO DOS ACTOS ADICIONAIS DA </a:t>
                      </a:r>
                      <a:r>
                        <a:rPr lang="pt-PT" sz="800" u="none" strike="noStrike" dirty="0" smtClean="0">
                          <a:solidFill>
                            <a:srgbClr val="3EA4BA"/>
                          </a:solidFill>
                          <a:effectLst/>
                        </a:rPr>
                        <a:t>CEDEAO</a:t>
                      </a:r>
                      <a:endParaRPr lang="pt-PT" sz="800" b="0" i="0" u="none" strike="noStrike" dirty="0">
                        <a:solidFill>
                          <a:srgbClr val="3EA4BA"/>
                        </a:solidFill>
                        <a:effectLst/>
                        <a:latin typeface="Arial"/>
                      </a:endParaRPr>
                    </a:p>
                  </a:txBody>
                  <a:tcPr marL="0" marR="0" marT="0" marB="0" anchor="ct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780423">
                <a:tc vMerge="1">
                  <a:txBody>
                    <a:bodyPr/>
                    <a:lstStyle/>
                    <a:p>
                      <a:endParaRPr lang="pt-PT"/>
                    </a:p>
                  </a:txBody>
                  <a:tcPr/>
                </a:tc>
                <a:tc vMerge="1">
                  <a:txBody>
                    <a:bodyPr/>
                    <a:lstStyle/>
                    <a:p>
                      <a:endParaRPr lang="pt-PT"/>
                    </a:p>
                  </a:txBody>
                  <a:tcPr/>
                </a:tc>
                <a:tc>
                  <a:txBody>
                    <a:bodyPr/>
                    <a:lstStyle/>
                    <a:p>
                      <a:pPr algn="l" fontAlgn="ctr"/>
                      <a:r>
                        <a:rPr lang="pt-PT" sz="800" b="1" u="none" strike="noStrike" dirty="0">
                          <a:solidFill>
                            <a:srgbClr val="3EA4BA"/>
                          </a:solidFill>
                          <a:effectLst/>
                        </a:rPr>
                        <a:t>População</a:t>
                      </a:r>
                      <a:endParaRPr lang="pt-PT" sz="800" b="1" i="0" u="none" strike="noStrike" dirty="0">
                        <a:solidFill>
                          <a:srgbClr val="3EA4BA"/>
                        </a:solidFill>
                        <a:effectLst/>
                        <a:latin typeface="Arial"/>
                      </a:endParaRPr>
                    </a:p>
                  </a:txBody>
                  <a:tcPr marL="0" marR="0" marT="0" marB="0" anchor="ctr"/>
                </a:tc>
                <a:tc>
                  <a:txBody>
                    <a:bodyPr/>
                    <a:lstStyle/>
                    <a:p>
                      <a:pPr algn="ctr" fontAlgn="ctr"/>
                      <a:r>
                        <a:rPr lang="pt-PT" sz="800" b="1" u="none" strike="noStrike" dirty="0">
                          <a:solidFill>
                            <a:srgbClr val="3EA4BA"/>
                          </a:solidFill>
                          <a:effectLst/>
                        </a:rPr>
                        <a:t>Utilizadores de internet</a:t>
                      </a:r>
                      <a:endParaRPr lang="pt-PT" sz="800" b="1" i="0" u="none" strike="noStrike" dirty="0">
                        <a:solidFill>
                          <a:srgbClr val="3EA4BA"/>
                        </a:solidFill>
                        <a:effectLst/>
                        <a:latin typeface="Arial"/>
                      </a:endParaRPr>
                    </a:p>
                  </a:txBody>
                  <a:tcPr marL="0" marR="0" marT="0" marB="0" anchor="ctr"/>
                </a:tc>
                <a:tc>
                  <a:txBody>
                    <a:bodyPr/>
                    <a:lstStyle/>
                    <a:p>
                      <a:pPr algn="ctr" fontAlgn="ctr"/>
                      <a:r>
                        <a:rPr lang="pt-PT" sz="800" b="1" u="none" strike="noStrike" dirty="0">
                          <a:solidFill>
                            <a:srgbClr val="3EA4BA"/>
                          </a:solidFill>
                          <a:effectLst/>
                        </a:rPr>
                        <a:t>Utilizadores de internet</a:t>
                      </a:r>
                      <a:endParaRPr lang="pt-PT" sz="800" b="1" i="0" u="none" strike="noStrike" dirty="0">
                        <a:solidFill>
                          <a:srgbClr val="3EA4BA"/>
                        </a:solidFill>
                        <a:effectLst/>
                        <a:latin typeface="Arial"/>
                      </a:endParaRPr>
                    </a:p>
                  </a:txBody>
                  <a:tcPr marL="0" marR="0" marT="0" marB="0" anchor="ctr"/>
                </a:tc>
                <a:tc>
                  <a:txBody>
                    <a:bodyPr/>
                    <a:lstStyle/>
                    <a:p>
                      <a:pPr algn="ctr" fontAlgn="ctr"/>
                      <a:r>
                        <a:rPr lang="pt-PT" sz="800" b="1" u="none" strike="noStrike" dirty="0">
                          <a:solidFill>
                            <a:srgbClr val="3EA4BA"/>
                          </a:solidFill>
                          <a:effectLst/>
                        </a:rPr>
                        <a:t>Penetração</a:t>
                      </a:r>
                      <a:endParaRPr lang="pt-PT" sz="800" b="1" i="0" u="none" strike="noStrike" dirty="0">
                        <a:solidFill>
                          <a:srgbClr val="3EA4BA"/>
                        </a:solidFill>
                        <a:effectLst/>
                        <a:latin typeface="Arial"/>
                      </a:endParaRPr>
                    </a:p>
                  </a:txBody>
                  <a:tcPr marL="0" marR="0" marT="0" marB="0" anchor="ctr"/>
                </a:tc>
                <a:tc>
                  <a:txBody>
                    <a:bodyPr/>
                    <a:lstStyle/>
                    <a:p>
                      <a:pPr algn="ctr" fontAlgn="ctr"/>
                      <a:r>
                        <a:rPr lang="pt-PT" sz="800" b="1" u="none" strike="noStrike" dirty="0">
                          <a:solidFill>
                            <a:srgbClr val="3EA4BA"/>
                          </a:solidFill>
                          <a:effectLst/>
                        </a:rPr>
                        <a:t>Crescimento da Internet</a:t>
                      </a:r>
                      <a:endParaRPr lang="pt-PT" sz="800" b="1" i="0" u="none" strike="noStrike" dirty="0">
                        <a:solidFill>
                          <a:srgbClr val="3EA4BA"/>
                        </a:solidFill>
                        <a:effectLst/>
                        <a:latin typeface="Arial"/>
                      </a:endParaRPr>
                    </a:p>
                  </a:txBody>
                  <a:tcPr marL="0" marR="0" marT="0" marB="0" anchor="ctr"/>
                </a:tc>
                <a:tc rowSpan="2">
                  <a:txBody>
                    <a:bodyPr/>
                    <a:lstStyle/>
                    <a:p>
                      <a:pPr algn="ctr" fontAlgn="ctr"/>
                      <a:r>
                        <a:rPr lang="pt-PT" sz="800" b="1" u="none" strike="noStrike" dirty="0">
                          <a:solidFill>
                            <a:srgbClr val="3EA4BA"/>
                          </a:solidFill>
                          <a:effectLst/>
                        </a:rPr>
                        <a:t>Harmonização de políticas</a:t>
                      </a:r>
                      <a:endParaRPr lang="pt-PT" sz="800" b="1" i="0" u="none" strike="noStrike" dirty="0">
                        <a:solidFill>
                          <a:srgbClr val="3EA4BA"/>
                        </a:solidFill>
                        <a:effectLst/>
                        <a:latin typeface="Arial"/>
                      </a:endParaRPr>
                    </a:p>
                  </a:txBody>
                  <a:tcPr marL="0" marR="0" marT="0" marB="0" vert="vert270" anchor="ctr"/>
                </a:tc>
                <a:tc rowSpan="2">
                  <a:txBody>
                    <a:bodyPr/>
                    <a:lstStyle/>
                    <a:p>
                      <a:pPr algn="ctr" fontAlgn="ctr"/>
                      <a:r>
                        <a:rPr lang="pt-PT" sz="800" b="1" u="none" strike="noStrike" dirty="0">
                          <a:solidFill>
                            <a:srgbClr val="3EA4BA"/>
                          </a:solidFill>
                          <a:effectLst/>
                        </a:rPr>
                        <a:t>Acesso e interconexão</a:t>
                      </a:r>
                      <a:endParaRPr lang="pt-PT" sz="800" b="1" i="0" u="none" strike="noStrike" dirty="0">
                        <a:solidFill>
                          <a:srgbClr val="3EA4BA"/>
                        </a:solidFill>
                        <a:effectLst/>
                        <a:latin typeface="Arial"/>
                      </a:endParaRPr>
                    </a:p>
                  </a:txBody>
                  <a:tcPr marL="0" marR="0" marT="0" marB="0" vert="vert270" anchor="ctr"/>
                </a:tc>
                <a:tc rowSpan="2">
                  <a:txBody>
                    <a:bodyPr/>
                    <a:lstStyle/>
                    <a:p>
                      <a:pPr algn="ctr" fontAlgn="ctr"/>
                      <a:r>
                        <a:rPr lang="pt-PT" sz="800" b="1" u="none" strike="noStrike" dirty="0">
                          <a:solidFill>
                            <a:srgbClr val="3EA4BA"/>
                          </a:solidFill>
                          <a:effectLst/>
                        </a:rPr>
                        <a:t>Regime legal</a:t>
                      </a:r>
                      <a:endParaRPr lang="pt-PT" sz="800" b="1" i="0" u="none" strike="noStrike" dirty="0">
                        <a:solidFill>
                          <a:srgbClr val="3EA4BA"/>
                        </a:solidFill>
                        <a:effectLst/>
                        <a:latin typeface="Arial"/>
                      </a:endParaRPr>
                    </a:p>
                  </a:txBody>
                  <a:tcPr marL="0" marR="0" marT="0" marB="0" vert="vert270" anchor="ctr"/>
                </a:tc>
                <a:tc rowSpan="2">
                  <a:txBody>
                    <a:bodyPr/>
                    <a:lstStyle/>
                    <a:p>
                      <a:pPr algn="ctr" fontAlgn="ctr"/>
                      <a:r>
                        <a:rPr lang="pt-PT" sz="800" b="1" u="none" strike="noStrike" dirty="0">
                          <a:solidFill>
                            <a:srgbClr val="3EA4BA"/>
                          </a:solidFill>
                          <a:effectLst/>
                        </a:rPr>
                        <a:t>Plano de Digitalização</a:t>
                      </a:r>
                      <a:endParaRPr lang="pt-PT" sz="800" b="1" i="0" u="none" strike="noStrike" dirty="0">
                        <a:solidFill>
                          <a:srgbClr val="3EA4BA"/>
                        </a:solidFill>
                        <a:effectLst/>
                        <a:latin typeface="Arial"/>
                      </a:endParaRPr>
                    </a:p>
                  </a:txBody>
                  <a:tcPr marL="0" marR="0" marT="0" marB="0" vert="vert270" anchor="ctr"/>
                </a:tc>
                <a:tc rowSpan="2">
                  <a:txBody>
                    <a:bodyPr/>
                    <a:lstStyle/>
                    <a:p>
                      <a:pPr algn="ctr" fontAlgn="ctr"/>
                      <a:r>
                        <a:rPr lang="pt-PT" sz="800" b="1" u="none" strike="noStrike" dirty="0">
                          <a:solidFill>
                            <a:srgbClr val="3EA4BA"/>
                          </a:solidFill>
                          <a:effectLst/>
                        </a:rPr>
                        <a:t>Frequências de rádio</a:t>
                      </a:r>
                      <a:endParaRPr lang="pt-PT" sz="800" b="1" i="0" u="none" strike="noStrike" dirty="0">
                        <a:solidFill>
                          <a:srgbClr val="3EA4BA"/>
                        </a:solidFill>
                        <a:effectLst/>
                        <a:latin typeface="Arial"/>
                      </a:endParaRPr>
                    </a:p>
                  </a:txBody>
                  <a:tcPr marL="0" marR="0" marT="0" marB="0" vert="vert270" anchor="ctr"/>
                </a:tc>
                <a:tc rowSpan="2">
                  <a:txBody>
                    <a:bodyPr/>
                    <a:lstStyle/>
                    <a:p>
                      <a:pPr algn="ctr" fontAlgn="ctr"/>
                      <a:r>
                        <a:rPr lang="pt-PT" sz="800" b="1" u="none" strike="noStrike" dirty="0">
                          <a:solidFill>
                            <a:srgbClr val="3EA4BA"/>
                          </a:solidFill>
                          <a:effectLst/>
                        </a:rPr>
                        <a:t>Proteção de dados pessoais</a:t>
                      </a:r>
                      <a:endParaRPr lang="pt-PT" sz="800" b="1" i="0" u="none" strike="noStrike" dirty="0">
                        <a:solidFill>
                          <a:srgbClr val="3EA4BA"/>
                        </a:solidFill>
                        <a:effectLst/>
                        <a:latin typeface="Arial"/>
                      </a:endParaRPr>
                    </a:p>
                  </a:txBody>
                  <a:tcPr marL="0" marR="0" marT="0" marB="0" vert="vert270" anchor="ctr"/>
                </a:tc>
                <a:tc rowSpan="2">
                  <a:txBody>
                    <a:bodyPr/>
                    <a:lstStyle/>
                    <a:p>
                      <a:pPr algn="ctr" fontAlgn="ctr"/>
                      <a:r>
                        <a:rPr lang="pt-PT" sz="800" b="1" u="none" strike="noStrike" dirty="0">
                          <a:solidFill>
                            <a:srgbClr val="3EA4BA"/>
                          </a:solidFill>
                          <a:effectLst/>
                        </a:rPr>
                        <a:t>Transações eletrónicas</a:t>
                      </a:r>
                      <a:endParaRPr lang="pt-PT" sz="800" b="1" i="0" u="none" strike="noStrike" dirty="0">
                        <a:solidFill>
                          <a:srgbClr val="3EA4BA"/>
                        </a:solidFill>
                        <a:effectLst/>
                        <a:latin typeface="Arial"/>
                      </a:endParaRPr>
                    </a:p>
                  </a:txBody>
                  <a:tcPr marL="0" marR="0" marT="0" marB="0" vert="vert270" anchor="ctr"/>
                </a:tc>
              </a:tr>
              <a:tr h="171693">
                <a:tc vMerge="1">
                  <a:txBody>
                    <a:bodyPr/>
                    <a:lstStyle/>
                    <a:p>
                      <a:endParaRPr lang="pt-PT"/>
                    </a:p>
                  </a:txBody>
                  <a:tcPr/>
                </a:tc>
                <a:tc>
                  <a:txBody>
                    <a:bodyPr/>
                    <a:lstStyle/>
                    <a:p>
                      <a:pPr algn="ctr" fontAlgn="ctr"/>
                      <a:r>
                        <a:rPr lang="pt-PT" sz="800" u="none" strike="noStrike">
                          <a:effectLst/>
                        </a:rPr>
                        <a:t>Km2</a:t>
                      </a:r>
                      <a:endParaRPr lang="pt-PT" sz="800" b="0" i="0" u="none" strike="noStrike">
                        <a:solidFill>
                          <a:srgbClr val="000000"/>
                        </a:solidFill>
                        <a:effectLst/>
                        <a:latin typeface="Arial"/>
                      </a:endParaRPr>
                    </a:p>
                  </a:txBody>
                  <a:tcPr marL="0" marR="0" marT="0" marB="0" anchor="ctr"/>
                </a:tc>
                <a:tc>
                  <a:txBody>
                    <a:bodyPr/>
                    <a:lstStyle/>
                    <a:p>
                      <a:pPr algn="ctr" fontAlgn="b"/>
                      <a:r>
                        <a:rPr lang="pt-PT" sz="800" u="none" strike="noStrike">
                          <a:effectLst/>
                        </a:rPr>
                        <a:t>2020 (Est)</a:t>
                      </a:r>
                      <a:endParaRPr lang="pt-PT" sz="800" b="0" i="0" u="none" strike="noStrike">
                        <a:solidFill>
                          <a:srgbClr val="000000"/>
                        </a:solidFill>
                        <a:effectLst/>
                        <a:latin typeface="Arial"/>
                      </a:endParaRPr>
                    </a:p>
                  </a:txBody>
                  <a:tcPr marL="0" marR="0" marT="0" marB="0" anchor="b"/>
                </a:tc>
                <a:tc>
                  <a:txBody>
                    <a:bodyPr/>
                    <a:lstStyle/>
                    <a:p>
                      <a:pPr algn="ctr" fontAlgn="ctr"/>
                      <a:r>
                        <a:rPr lang="pt-PT" sz="800" b="1" u="none" strike="noStrike" dirty="0">
                          <a:solidFill>
                            <a:schemeClr val="bg1"/>
                          </a:solidFill>
                          <a:effectLst/>
                        </a:rPr>
                        <a:t>em 2000</a:t>
                      </a:r>
                      <a:endParaRPr lang="pt-PT" sz="800" b="1" i="0" u="none" strike="noStrike" dirty="0">
                        <a:solidFill>
                          <a:schemeClr val="bg1"/>
                        </a:solidFill>
                        <a:effectLst/>
                        <a:latin typeface="Arial"/>
                      </a:endParaRPr>
                    </a:p>
                  </a:txBody>
                  <a:tcPr marL="0" marR="0" marT="0" marB="0" anchor="ctr">
                    <a:solidFill>
                      <a:srgbClr val="FF0000"/>
                    </a:solidFill>
                  </a:tcPr>
                </a:tc>
                <a:tc>
                  <a:txBody>
                    <a:bodyPr/>
                    <a:lstStyle/>
                    <a:p>
                      <a:pPr algn="ctr" fontAlgn="ctr"/>
                      <a:r>
                        <a:rPr lang="pt-PT" sz="800" b="1" u="none" strike="noStrike" dirty="0">
                          <a:solidFill>
                            <a:schemeClr val="bg1"/>
                          </a:solidFill>
                          <a:effectLst/>
                        </a:rPr>
                        <a:t>em 2020</a:t>
                      </a:r>
                      <a:endParaRPr lang="pt-PT" sz="800" b="1" i="0" u="none" strike="noStrike" dirty="0">
                        <a:solidFill>
                          <a:schemeClr val="bg1"/>
                        </a:solidFill>
                        <a:effectLst/>
                        <a:latin typeface="Arial"/>
                      </a:endParaRPr>
                    </a:p>
                  </a:txBody>
                  <a:tcPr marL="0" marR="0" marT="0" marB="0" anchor="ctr">
                    <a:solidFill>
                      <a:srgbClr val="00B050"/>
                    </a:solidFill>
                  </a:tcPr>
                </a:tc>
                <a:tc>
                  <a:txBody>
                    <a:bodyPr/>
                    <a:lstStyle/>
                    <a:p>
                      <a:pPr algn="ctr" fontAlgn="ctr"/>
                      <a:r>
                        <a:rPr lang="pt-PT" sz="800" u="none" strike="noStrike" dirty="0">
                          <a:effectLst/>
                        </a:rPr>
                        <a:t>(% População)</a:t>
                      </a:r>
                      <a:endParaRPr lang="pt-PT" sz="800" b="0" i="0" u="none" strike="noStrike" dirty="0">
                        <a:solidFill>
                          <a:srgbClr val="000000"/>
                        </a:solidFill>
                        <a:effectLst/>
                        <a:latin typeface="Arial"/>
                      </a:endParaRPr>
                    </a:p>
                  </a:txBody>
                  <a:tcPr marL="0" marR="0" marT="0" marB="0" anchor="ctr"/>
                </a:tc>
                <a:tc>
                  <a:txBody>
                    <a:bodyPr/>
                    <a:lstStyle/>
                    <a:p>
                      <a:pPr algn="ctr" fontAlgn="ctr"/>
                      <a:r>
                        <a:rPr lang="pt-PT" sz="800" u="none" strike="noStrike" dirty="0">
                          <a:effectLst/>
                        </a:rPr>
                        <a:t> 2000 - 2020</a:t>
                      </a:r>
                      <a:endParaRPr lang="pt-PT" sz="800" b="0" i="0" u="none" strike="noStrike" dirty="0">
                        <a:solidFill>
                          <a:srgbClr val="000000"/>
                        </a:solidFill>
                        <a:effectLst/>
                        <a:latin typeface="Arial"/>
                      </a:endParaRPr>
                    </a:p>
                  </a:txBody>
                  <a:tcPr marL="0" marR="0" marT="0" marB="0" anchor="ctr"/>
                </a:tc>
                <a:tc vMerge="1">
                  <a:txBody>
                    <a:bodyPr/>
                    <a:lstStyle/>
                    <a:p>
                      <a:endParaRPr lang="pt-PT"/>
                    </a:p>
                  </a:txBody>
                  <a:tcPr/>
                </a:tc>
                <a:tc vMerge="1">
                  <a:txBody>
                    <a:bodyPr/>
                    <a:lstStyle/>
                    <a:p>
                      <a:endParaRPr lang="pt-PT"/>
                    </a:p>
                  </a:txBody>
                  <a:tcPr/>
                </a:tc>
                <a:tc vMerge="1">
                  <a:txBody>
                    <a:bodyPr/>
                    <a:lstStyle/>
                    <a:p>
                      <a:endParaRPr lang="pt-PT"/>
                    </a:p>
                  </a:txBody>
                  <a:tcPr/>
                </a:tc>
                <a:tc vMerge="1">
                  <a:txBody>
                    <a:bodyPr/>
                    <a:lstStyle/>
                    <a:p>
                      <a:endParaRPr lang="pt-PT"/>
                    </a:p>
                  </a:txBody>
                  <a:tcPr/>
                </a:tc>
                <a:tc vMerge="1">
                  <a:txBody>
                    <a:bodyPr/>
                    <a:lstStyle/>
                    <a:p>
                      <a:endParaRPr lang="pt-PT"/>
                    </a:p>
                  </a:txBody>
                  <a:tcPr/>
                </a:tc>
                <a:tc vMerge="1">
                  <a:txBody>
                    <a:bodyPr/>
                    <a:lstStyle/>
                    <a:p>
                      <a:endParaRPr lang="pt-PT"/>
                    </a:p>
                  </a:txBody>
                  <a:tcPr/>
                </a:tc>
                <a:tc vMerge="1">
                  <a:txBody>
                    <a:bodyPr/>
                    <a:lstStyle/>
                    <a:p>
                      <a:endParaRPr lang="pt-PT"/>
                    </a:p>
                  </a:txBody>
                  <a:tcPr/>
                </a:tc>
              </a:tr>
              <a:tr h="156085">
                <a:tc>
                  <a:txBody>
                    <a:bodyPr/>
                    <a:lstStyle/>
                    <a:p>
                      <a:pPr algn="l" fontAlgn="b"/>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dirty="0">
                          <a:effectLst/>
                        </a:rPr>
                        <a:t> </a:t>
                      </a:r>
                      <a:endParaRPr lang="pt-PT" sz="800" b="0" i="0" u="none" strike="noStrike" dirty="0">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r>
              <a:tr h="218518">
                <a:tc>
                  <a:txBody>
                    <a:bodyPr/>
                    <a:lstStyle/>
                    <a:p>
                      <a:pPr algn="l" fontAlgn="b"/>
                      <a:r>
                        <a:rPr lang="pt-PT" sz="800" u="none" strike="noStrike" dirty="0">
                          <a:solidFill>
                            <a:schemeClr val="tx1"/>
                          </a:solidFill>
                          <a:effectLst/>
                        </a:rPr>
                        <a:t>Benin</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112 622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12 123 200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15 000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3 801 758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31.4 %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25245,00%</a:t>
                      </a:r>
                      <a:endParaRPr lang="pt-PT" sz="800" b="0" i="0" u="none" strike="noStrike">
                        <a:solidFill>
                          <a:srgbClr val="0000CC"/>
                        </a:solidFill>
                        <a:effectLst/>
                        <a:latin typeface="Arial Narrow"/>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r>
              <a:tr h="218518">
                <a:tc>
                  <a:txBody>
                    <a:bodyPr/>
                    <a:lstStyle/>
                    <a:p>
                      <a:pPr algn="l" fontAlgn="b"/>
                      <a:r>
                        <a:rPr lang="pt-PT" sz="800" u="none" strike="noStrike" dirty="0">
                          <a:solidFill>
                            <a:schemeClr val="tx1"/>
                          </a:solidFill>
                          <a:effectLst/>
                        </a:rPr>
                        <a:t>Burkina Faso</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274 200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20 903 273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10 000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3 704 265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17.7 %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36942,00%</a:t>
                      </a:r>
                      <a:endParaRPr lang="pt-PT" sz="800" b="0" i="0" u="none" strike="noStrike">
                        <a:solidFill>
                          <a:srgbClr val="0000CC"/>
                        </a:solidFill>
                        <a:effectLst/>
                        <a:latin typeface="Arial Narrow"/>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r>
              <a:tr h="218518">
                <a:tc>
                  <a:txBody>
                    <a:bodyPr/>
                    <a:lstStyle/>
                    <a:p>
                      <a:pPr algn="l" fontAlgn="b"/>
                      <a:r>
                        <a:rPr lang="pt-PT" sz="800" u="none" strike="noStrike" dirty="0">
                          <a:solidFill>
                            <a:schemeClr val="tx1"/>
                          </a:solidFill>
                          <a:effectLst/>
                        </a:rPr>
                        <a:t>Cabo Verde</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4 033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555 987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8 000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352 120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63.3 %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4302,00%</a:t>
                      </a:r>
                      <a:endParaRPr lang="pt-PT" sz="800" b="0" i="0" u="none" strike="noStrike">
                        <a:solidFill>
                          <a:srgbClr val="0000CC"/>
                        </a:solidFill>
                        <a:effectLst/>
                        <a:latin typeface="Arial Narrow"/>
                      </a:endParaRPr>
                    </a:p>
                  </a:txBody>
                  <a:tcPr marL="0" marR="0" marT="0" marB="0" anchor="b"/>
                </a:tc>
                <a:tc>
                  <a:txBody>
                    <a:bodyPr/>
                    <a:lstStyle/>
                    <a:p>
                      <a:pPr algn="ctr" fontAlgn="b"/>
                      <a:r>
                        <a:rPr lang="pt-PT" sz="1200" b="1" u="none" strike="noStrike" dirty="0">
                          <a:solidFill>
                            <a:srgbClr val="FF0000"/>
                          </a:solidFill>
                          <a:effectLst/>
                        </a:rPr>
                        <a:t>√</a:t>
                      </a:r>
                      <a:endParaRPr lang="pt-PT" sz="1200" b="1" i="0" u="none" strike="noStrike" dirty="0">
                        <a:solidFill>
                          <a:srgbClr val="FF0000"/>
                        </a:solidFill>
                        <a:effectLst/>
                        <a:latin typeface="Berlin Sans FB Demi"/>
                      </a:endParaRPr>
                    </a:p>
                  </a:txBody>
                  <a:tcPr marL="0" marR="0" marT="0" marB="0" anchor="b"/>
                </a:tc>
                <a:tc>
                  <a:txBody>
                    <a:bodyPr/>
                    <a:lstStyle/>
                    <a:p>
                      <a:pPr algn="ctr" fontAlgn="b"/>
                      <a:r>
                        <a:rPr lang="pt-PT" sz="1200" b="1" u="none" strike="noStrike" dirty="0">
                          <a:solidFill>
                            <a:srgbClr val="FF0000"/>
                          </a:solidFill>
                          <a:effectLst/>
                        </a:rPr>
                        <a:t>√</a:t>
                      </a:r>
                      <a:endParaRPr lang="pt-PT" sz="1200" b="1" i="0" u="none" strike="noStrike" dirty="0">
                        <a:solidFill>
                          <a:srgbClr val="FF0000"/>
                        </a:solidFill>
                        <a:effectLst/>
                        <a:latin typeface="Berlin Sans FB Demi"/>
                      </a:endParaRPr>
                    </a:p>
                  </a:txBody>
                  <a:tcPr marL="0" marR="0" marT="0" marB="0" anchor="b"/>
                </a:tc>
                <a:tc>
                  <a:txBody>
                    <a:bodyPr/>
                    <a:lstStyle/>
                    <a:p>
                      <a:pPr algn="ctr" fontAlgn="b"/>
                      <a:r>
                        <a:rPr lang="pt-PT" sz="1200" b="1" u="none" strike="noStrike" dirty="0">
                          <a:solidFill>
                            <a:srgbClr val="FF0000"/>
                          </a:solidFill>
                          <a:effectLst/>
                        </a:rPr>
                        <a:t>√</a:t>
                      </a:r>
                      <a:endParaRPr lang="pt-PT" sz="1200" b="1" i="0" u="none" strike="noStrike" dirty="0">
                        <a:solidFill>
                          <a:srgbClr val="FF0000"/>
                        </a:solidFill>
                        <a:effectLst/>
                        <a:latin typeface="Berlin Sans FB Demi"/>
                      </a:endParaRPr>
                    </a:p>
                  </a:txBody>
                  <a:tcPr marL="0" marR="0" marT="0" marB="0" anchor="b"/>
                </a:tc>
                <a:tc>
                  <a:txBody>
                    <a:bodyPr/>
                    <a:lstStyle/>
                    <a:p>
                      <a:pPr algn="ctr" fontAlgn="b"/>
                      <a:r>
                        <a:rPr lang="pt-PT" sz="1200" b="1" u="none" strike="noStrike" dirty="0">
                          <a:solidFill>
                            <a:srgbClr val="FF0000"/>
                          </a:solidFill>
                          <a:effectLst/>
                        </a:rPr>
                        <a:t>√</a:t>
                      </a:r>
                      <a:endParaRPr lang="pt-PT" sz="1200" b="1" i="0" u="none" strike="noStrike" dirty="0">
                        <a:solidFill>
                          <a:srgbClr val="FF0000"/>
                        </a:solidFill>
                        <a:effectLst/>
                        <a:latin typeface="Berlin Sans FB Demi"/>
                      </a:endParaRPr>
                    </a:p>
                  </a:txBody>
                  <a:tcPr marL="0" marR="0" marT="0" marB="0" anchor="b"/>
                </a:tc>
                <a:tc>
                  <a:txBody>
                    <a:bodyPr/>
                    <a:lstStyle/>
                    <a:p>
                      <a:pPr algn="ctr" fontAlgn="b"/>
                      <a:r>
                        <a:rPr lang="pt-PT" sz="1200" b="1" u="none" strike="noStrike" dirty="0">
                          <a:solidFill>
                            <a:srgbClr val="FF0000"/>
                          </a:solidFill>
                          <a:effectLst/>
                        </a:rPr>
                        <a:t>√</a:t>
                      </a:r>
                      <a:endParaRPr lang="pt-PT" sz="1200" b="1" i="0" u="none" strike="noStrike" dirty="0">
                        <a:solidFill>
                          <a:srgbClr val="FF0000"/>
                        </a:solidFill>
                        <a:effectLst/>
                        <a:latin typeface="Berlin Sans FB Demi"/>
                      </a:endParaRPr>
                    </a:p>
                  </a:txBody>
                  <a:tcPr marL="0" marR="0" marT="0" marB="0" anchor="b"/>
                </a:tc>
                <a:tc>
                  <a:txBody>
                    <a:bodyPr/>
                    <a:lstStyle/>
                    <a:p>
                      <a:pPr algn="ctr" fontAlgn="b"/>
                      <a:r>
                        <a:rPr lang="pt-PT" sz="1200" b="1" u="none" strike="noStrike" dirty="0">
                          <a:solidFill>
                            <a:srgbClr val="FF0000"/>
                          </a:solidFill>
                          <a:effectLst/>
                        </a:rPr>
                        <a:t>√</a:t>
                      </a:r>
                      <a:endParaRPr lang="pt-PT" sz="1200" b="1" i="0" u="none" strike="noStrike" dirty="0">
                        <a:solidFill>
                          <a:srgbClr val="FF0000"/>
                        </a:solidFill>
                        <a:effectLst/>
                        <a:latin typeface="Berlin Sans FB Demi"/>
                      </a:endParaRPr>
                    </a:p>
                  </a:txBody>
                  <a:tcPr marL="0" marR="0" marT="0" marB="0" anchor="b"/>
                </a:tc>
                <a:tc>
                  <a:txBody>
                    <a:bodyPr/>
                    <a:lstStyle/>
                    <a:p>
                      <a:pPr algn="ctr" fontAlgn="b"/>
                      <a:r>
                        <a:rPr lang="pt-PT" sz="1200" b="1" u="none" strike="noStrike" dirty="0">
                          <a:solidFill>
                            <a:srgbClr val="FF0000"/>
                          </a:solidFill>
                          <a:effectLst/>
                        </a:rPr>
                        <a:t>√</a:t>
                      </a:r>
                      <a:endParaRPr lang="pt-PT" sz="1200" b="1" i="0" u="none" strike="noStrike" dirty="0">
                        <a:solidFill>
                          <a:srgbClr val="FF0000"/>
                        </a:solidFill>
                        <a:effectLst/>
                        <a:latin typeface="Berlin Sans FB Demi"/>
                      </a:endParaRPr>
                    </a:p>
                  </a:txBody>
                  <a:tcPr marL="0" marR="0" marT="0" marB="0" anchor="b"/>
                </a:tc>
              </a:tr>
              <a:tr h="218518">
                <a:tc>
                  <a:txBody>
                    <a:bodyPr/>
                    <a:lstStyle/>
                    <a:p>
                      <a:pPr algn="l" fontAlgn="b"/>
                      <a:r>
                        <a:rPr lang="pt-PT" sz="800" u="none" strike="noStrike">
                          <a:solidFill>
                            <a:schemeClr val="tx1"/>
                          </a:solidFill>
                          <a:effectLst/>
                        </a:rPr>
                        <a:t>Côte d'Ivoire</a:t>
                      </a:r>
                      <a:endParaRPr lang="pt-PT" sz="800" b="0" i="0" u="none" strike="noStrike">
                        <a:solidFill>
                          <a:schemeClr val="tx1"/>
                        </a:solidFill>
                        <a:effectLst/>
                        <a:latin typeface="Arial"/>
                      </a:endParaRPr>
                    </a:p>
                  </a:txBody>
                  <a:tcPr marL="0" marR="0" marT="0" marB="0" anchor="b"/>
                </a:tc>
                <a:tc>
                  <a:txBody>
                    <a:bodyPr/>
                    <a:lstStyle/>
                    <a:p>
                      <a:pPr algn="l" fontAlgn="b"/>
                      <a:r>
                        <a:rPr lang="pt-PT" sz="800" u="none" strike="noStrike">
                          <a:effectLst/>
                        </a:rPr>
                        <a:t>              322 463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26 378 274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40 000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dirty="0">
                          <a:effectLst/>
                        </a:rPr>
                        <a:t>        11 953 653 </a:t>
                      </a:r>
                      <a:endParaRPr lang="pt-PT" sz="800" b="0" i="0" u="none" strike="noStrike" dirty="0">
                        <a:solidFill>
                          <a:srgbClr val="0000CC"/>
                        </a:solidFill>
                        <a:effectLst/>
                        <a:latin typeface="Arial Narrow"/>
                      </a:endParaRPr>
                    </a:p>
                  </a:txBody>
                  <a:tcPr marL="0" marR="0" marT="0" marB="0" anchor="b"/>
                </a:tc>
                <a:tc>
                  <a:txBody>
                    <a:bodyPr/>
                    <a:lstStyle/>
                    <a:p>
                      <a:pPr algn="r" fontAlgn="b"/>
                      <a:r>
                        <a:rPr lang="pt-PT" sz="800" u="none" strike="noStrike">
                          <a:effectLst/>
                        </a:rPr>
                        <a:t>45.3 %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29784,00%</a:t>
                      </a:r>
                      <a:endParaRPr lang="pt-PT" sz="800" b="0" i="0" u="none" strike="noStrike">
                        <a:solidFill>
                          <a:srgbClr val="0000CC"/>
                        </a:solidFill>
                        <a:effectLst/>
                        <a:latin typeface="Arial Narrow"/>
                      </a:endParaRPr>
                    </a:p>
                  </a:txBody>
                  <a:tcPr marL="0" marR="0" marT="0" marB="0" anchor="b"/>
                </a:tc>
                <a:tc>
                  <a:txBody>
                    <a:bodyPr/>
                    <a:lstStyle/>
                    <a:p>
                      <a:pPr marL="0" marR="0" indent="0" algn="ctr" defTabSz="914400" eaLnBrk="1" fontAlgn="b" latinLnBrk="0" hangingPunct="1">
                        <a:lnSpc>
                          <a:spcPct val="100000"/>
                        </a:lnSpc>
                        <a:spcBef>
                          <a:spcPct val="0"/>
                        </a:spcBef>
                        <a:spcAft>
                          <a:spcPct val="0"/>
                        </a:spcAft>
                        <a:buClrTx/>
                        <a:buSzTx/>
                        <a:buFont typeface="Arial" panose="020B0604020202020204" pitchFamily="34" charset="0"/>
                        <a:buNone/>
                        <a:tabLst/>
                        <a:defRPr/>
                      </a:pPr>
                      <a:r>
                        <a:rPr lang="pt-PT" sz="1100" u="none" strike="noStrike" dirty="0" smtClean="0">
                          <a:effectLst/>
                        </a:rPr>
                        <a:t>√</a:t>
                      </a:r>
                      <a:r>
                        <a:rPr lang="pt-PT" sz="1100" u="none" strike="noStrike" dirty="0">
                          <a:effectLst/>
                        </a:rPr>
                        <a:t> </a:t>
                      </a:r>
                      <a:endParaRPr lang="pt-PT" sz="1100" b="0" i="0" u="none" strike="noStrike" dirty="0">
                        <a:solidFill>
                          <a:srgbClr val="006600"/>
                        </a:solidFill>
                        <a:effectLst/>
                        <a:latin typeface="Berlin Sans FB Demi"/>
                      </a:endParaRPr>
                    </a:p>
                  </a:txBody>
                  <a:tcPr marL="0" marR="0" marT="0" marB="0" anchor="b"/>
                </a:tc>
                <a:tc>
                  <a:txBody>
                    <a:bodyPr/>
                    <a:lstStyle/>
                    <a:p>
                      <a:pPr marL="0" marR="0" indent="0" algn="ctr" defTabSz="914400" eaLnBrk="1" fontAlgn="b" latinLnBrk="0" hangingPunct="1">
                        <a:lnSpc>
                          <a:spcPct val="100000"/>
                        </a:lnSpc>
                        <a:spcBef>
                          <a:spcPct val="0"/>
                        </a:spcBef>
                        <a:spcAft>
                          <a:spcPct val="0"/>
                        </a:spcAft>
                        <a:buClrTx/>
                        <a:buSzTx/>
                        <a:buFont typeface="Arial" panose="020B0604020202020204" pitchFamily="34" charset="0"/>
                        <a:buNone/>
                        <a:tabLst/>
                        <a:defRPr/>
                      </a:pPr>
                      <a:r>
                        <a:rPr lang="pt-PT" sz="1100" u="none" strike="noStrike" dirty="0" smtClean="0">
                          <a:effectLst/>
                        </a:rPr>
                        <a:t>√</a:t>
                      </a:r>
                      <a:r>
                        <a:rPr lang="pt-PT" sz="1100" u="none" strike="noStrike" dirty="0">
                          <a:effectLst/>
                        </a:rPr>
                        <a:t> </a:t>
                      </a:r>
                      <a:endParaRPr lang="pt-PT" sz="1100" b="0" i="0" u="none" strike="noStrike" dirty="0">
                        <a:solidFill>
                          <a:srgbClr val="006600"/>
                        </a:solidFill>
                        <a:effectLst/>
                        <a:latin typeface="Berlin Sans FB Demi"/>
                      </a:endParaRPr>
                    </a:p>
                  </a:txBody>
                  <a:tcPr marL="0" marR="0" marT="0" marB="0" anchor="b"/>
                </a:tc>
                <a:tc>
                  <a:txBody>
                    <a:bodyPr/>
                    <a:lstStyle/>
                    <a:p>
                      <a:pPr marL="0" marR="0" indent="0" algn="ctr" defTabSz="914400" eaLnBrk="1" fontAlgn="b" latinLnBrk="0" hangingPunct="1">
                        <a:lnSpc>
                          <a:spcPct val="100000"/>
                        </a:lnSpc>
                        <a:spcBef>
                          <a:spcPct val="0"/>
                        </a:spcBef>
                        <a:spcAft>
                          <a:spcPct val="0"/>
                        </a:spcAft>
                        <a:buClrTx/>
                        <a:buSzTx/>
                        <a:buFont typeface="Arial" panose="020B0604020202020204" pitchFamily="34" charset="0"/>
                        <a:buNone/>
                        <a:tabLst/>
                        <a:defRPr/>
                      </a:pPr>
                      <a:r>
                        <a:rPr lang="pt-PT" sz="1100" u="none" strike="noStrike" dirty="0" smtClean="0">
                          <a:effectLst/>
                        </a:rPr>
                        <a:t>√</a:t>
                      </a:r>
                      <a:r>
                        <a:rPr lang="pt-PT" sz="1100" u="none" strike="noStrike" dirty="0">
                          <a:effectLst/>
                        </a:rPr>
                        <a:t> </a:t>
                      </a:r>
                      <a:endParaRPr lang="pt-PT" sz="1100" b="0" i="0" u="none" strike="noStrike" dirty="0">
                        <a:solidFill>
                          <a:srgbClr val="006600"/>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r>
              <a:tr h="218518">
                <a:tc>
                  <a:txBody>
                    <a:bodyPr/>
                    <a:lstStyle/>
                    <a:p>
                      <a:pPr algn="l" fontAlgn="b"/>
                      <a:r>
                        <a:rPr lang="pt-PT" sz="800" u="none" strike="noStrike" dirty="0">
                          <a:solidFill>
                            <a:schemeClr val="tx1"/>
                          </a:solidFill>
                          <a:effectLst/>
                        </a:rPr>
                        <a:t>Gambia</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10 689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2 416 668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4 000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442 050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18.3 %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10951,00%</a:t>
                      </a:r>
                      <a:endParaRPr lang="pt-PT" sz="800" b="0" i="0" u="none" strike="noStrike">
                        <a:solidFill>
                          <a:srgbClr val="0000CC"/>
                        </a:solidFill>
                        <a:effectLst/>
                        <a:latin typeface="Arial Narrow"/>
                      </a:endParaRPr>
                    </a:p>
                  </a:txBody>
                  <a:tcPr marL="0" marR="0" marT="0" marB="0" anchor="b"/>
                </a:tc>
                <a:tc>
                  <a:txBody>
                    <a:bodyPr/>
                    <a:lstStyle/>
                    <a:p>
                      <a:pPr algn="ctr" fontAlgn="b"/>
                      <a:endParaRPr lang="pt-PT" sz="1100" b="0" i="0" u="none" strike="noStrike" dirty="0">
                        <a:solidFill>
                          <a:srgbClr val="D0CECE"/>
                        </a:solidFill>
                        <a:effectLst/>
                        <a:latin typeface="Berlin Sans FB Demi"/>
                      </a:endParaRPr>
                    </a:p>
                  </a:txBody>
                  <a:tcPr marL="0" marR="0" marT="0" marB="0" anchor="b"/>
                </a:tc>
                <a:tc>
                  <a:txBody>
                    <a:bodyPr/>
                    <a:lstStyle/>
                    <a:p>
                      <a:pPr algn="ctr" fontAlgn="b"/>
                      <a:endParaRPr lang="pt-PT" sz="1100" b="0" i="0" u="none" strike="noStrike" dirty="0">
                        <a:solidFill>
                          <a:srgbClr val="D0CECE"/>
                        </a:solidFill>
                        <a:effectLst/>
                        <a:latin typeface="Berlin Sans FB Demi"/>
                      </a:endParaRPr>
                    </a:p>
                  </a:txBody>
                  <a:tcPr marL="0" marR="0" marT="0" marB="0" anchor="b"/>
                </a:tc>
                <a:tc>
                  <a:txBody>
                    <a:bodyPr/>
                    <a:lstStyle/>
                    <a:p>
                      <a:pPr algn="ctr" fontAlgn="b"/>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dirty="0" smtClean="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r>
              <a:tr h="218518">
                <a:tc>
                  <a:txBody>
                    <a:bodyPr/>
                    <a:lstStyle/>
                    <a:p>
                      <a:pPr algn="l" fontAlgn="b"/>
                      <a:r>
                        <a:rPr lang="pt-PT" sz="800" u="none" strike="noStrike" dirty="0">
                          <a:solidFill>
                            <a:schemeClr val="tx1"/>
                          </a:solidFill>
                          <a:effectLst/>
                        </a:rPr>
                        <a:t>Ghana</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238 535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31 072 940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30 000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11 737 818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37.8 %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39026,00%</a:t>
                      </a:r>
                      <a:endParaRPr lang="pt-PT" sz="800" b="0" i="0" u="none" strike="noStrike">
                        <a:solidFill>
                          <a:srgbClr val="0000CC"/>
                        </a:solidFill>
                        <a:effectLst/>
                        <a:latin typeface="Arial Narrow"/>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r>
              <a:tr h="218518">
                <a:tc>
                  <a:txBody>
                    <a:bodyPr/>
                    <a:lstStyle/>
                    <a:p>
                      <a:pPr algn="l" fontAlgn="b"/>
                      <a:r>
                        <a:rPr lang="pt-PT" sz="800" u="none" strike="noStrike" dirty="0" smtClean="0">
                          <a:solidFill>
                            <a:schemeClr val="tx1"/>
                          </a:solidFill>
                          <a:effectLst/>
                        </a:rPr>
                        <a:t>Guiné</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245 836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13 132 795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8 000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2 411 672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18.4 %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30046,00%</a:t>
                      </a:r>
                      <a:endParaRPr lang="pt-PT" sz="800" b="0" i="0" u="none" strike="noStrike">
                        <a:solidFill>
                          <a:srgbClr val="0000CC"/>
                        </a:solidFill>
                        <a:effectLst/>
                        <a:latin typeface="Arial Narrow"/>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b="1" u="none" strike="noStrike" dirty="0">
                          <a:solidFill>
                            <a:srgbClr val="FF0000"/>
                          </a:solidFill>
                          <a:effectLst/>
                        </a:rPr>
                        <a:t>√</a:t>
                      </a:r>
                      <a:endParaRPr lang="pt-PT" sz="1100" b="1" i="0" u="none" strike="noStrike" dirty="0">
                        <a:solidFill>
                          <a:srgbClr val="FF0000"/>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r>
              <a:tr h="218518">
                <a:tc>
                  <a:txBody>
                    <a:bodyPr/>
                    <a:lstStyle/>
                    <a:p>
                      <a:pPr algn="l" fontAlgn="b"/>
                      <a:r>
                        <a:rPr lang="pt-PT" sz="800" u="none" strike="noStrike" dirty="0" smtClean="0">
                          <a:solidFill>
                            <a:schemeClr val="tx1"/>
                          </a:solidFill>
                          <a:effectLst/>
                        </a:rPr>
                        <a:t>Guiné-Bissau</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36 125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1 968 001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1 500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250 000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12.7 %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16567,00%</a:t>
                      </a:r>
                      <a:endParaRPr lang="pt-PT" sz="800" b="0" i="0" u="none" strike="noStrike">
                        <a:solidFill>
                          <a:srgbClr val="0000CC"/>
                        </a:solidFill>
                        <a:effectLst/>
                        <a:latin typeface="Arial Narrow"/>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r>
              <a:tr h="218518">
                <a:tc>
                  <a:txBody>
                    <a:bodyPr/>
                    <a:lstStyle/>
                    <a:p>
                      <a:pPr algn="l" fontAlgn="b"/>
                      <a:r>
                        <a:rPr lang="pt-PT" sz="800" u="none" strike="noStrike" dirty="0">
                          <a:solidFill>
                            <a:schemeClr val="tx1"/>
                          </a:solidFill>
                          <a:effectLst/>
                        </a:rPr>
                        <a:t>Liberia</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111 369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5 057 681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500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624 610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12,30%</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124822,00%</a:t>
                      </a:r>
                      <a:endParaRPr lang="pt-PT" sz="800" b="0" i="0" u="none" strike="noStrike">
                        <a:solidFill>
                          <a:srgbClr val="0000CC"/>
                        </a:solidFill>
                        <a:effectLst/>
                        <a:latin typeface="Arial Narrow"/>
                      </a:endParaRPr>
                    </a:p>
                  </a:txBody>
                  <a:tcPr marL="0" marR="0" marT="0" marB="0" anchor="b"/>
                </a:tc>
                <a:tc>
                  <a:txBody>
                    <a:bodyPr/>
                    <a:lstStyle/>
                    <a:p>
                      <a:pPr marL="0" marR="0" indent="0" algn="ctr" defTabSz="914400" eaLnBrk="1" fontAlgn="b" latinLnBrk="0" hangingPunct="1">
                        <a:lnSpc>
                          <a:spcPct val="100000"/>
                        </a:lnSpc>
                        <a:spcBef>
                          <a:spcPct val="0"/>
                        </a:spcBef>
                        <a:spcAft>
                          <a:spcPct val="0"/>
                        </a:spcAft>
                        <a:buClrTx/>
                        <a:buSzTx/>
                        <a:buFont typeface="Arial" panose="020B0604020202020204" pitchFamily="34" charset="0"/>
                        <a:buNone/>
                        <a:tabLst/>
                        <a:defRPr/>
                      </a:pPr>
                      <a:r>
                        <a:rPr lang="pt-PT" sz="1400" b="1" u="none" strike="noStrike" dirty="0" smtClean="0">
                          <a:solidFill>
                            <a:srgbClr val="FFC000"/>
                          </a:solidFill>
                          <a:effectLst/>
                        </a:rPr>
                        <a:t>√</a:t>
                      </a:r>
                      <a:endParaRPr lang="pt-PT" sz="1400" b="1" i="0" u="none" strike="noStrike" dirty="0" smtClean="0">
                        <a:solidFill>
                          <a:srgbClr val="FFC000"/>
                        </a:solidFill>
                        <a:effectLst/>
                        <a:latin typeface="Berlin Sans FB Demi"/>
                      </a:endParaRPr>
                    </a:p>
                  </a:txBody>
                  <a:tcPr marL="0" marR="0" marT="0" marB="0" anchor="b"/>
                </a:tc>
                <a:tc>
                  <a:txBody>
                    <a:bodyPr/>
                    <a:lstStyle/>
                    <a:p>
                      <a:pPr marL="0" marR="0" indent="0" algn="ctr" defTabSz="914400" eaLnBrk="1" fontAlgn="b" latinLnBrk="0" hangingPunct="1">
                        <a:lnSpc>
                          <a:spcPct val="100000"/>
                        </a:lnSpc>
                        <a:spcBef>
                          <a:spcPct val="0"/>
                        </a:spcBef>
                        <a:spcAft>
                          <a:spcPct val="0"/>
                        </a:spcAft>
                        <a:buClrTx/>
                        <a:buSzTx/>
                        <a:buFont typeface="Arial" panose="020B0604020202020204" pitchFamily="34" charset="0"/>
                        <a:buNone/>
                        <a:tabLst/>
                        <a:defRPr/>
                      </a:pPr>
                      <a:r>
                        <a:rPr lang="pt-PT" sz="1400" b="1" u="none" strike="noStrike" dirty="0" smtClean="0">
                          <a:solidFill>
                            <a:srgbClr val="FFC000"/>
                          </a:solidFill>
                          <a:effectLst/>
                        </a:rPr>
                        <a:t>√</a:t>
                      </a:r>
                      <a:endParaRPr lang="pt-PT" sz="1400" b="1" i="0" u="none" strike="noStrike" dirty="0" smtClean="0">
                        <a:solidFill>
                          <a:srgbClr val="FFC000"/>
                        </a:solidFill>
                        <a:effectLst/>
                        <a:latin typeface="Berlin Sans FB Demi"/>
                      </a:endParaRPr>
                    </a:p>
                  </a:txBody>
                  <a:tcPr marL="0" marR="0" marT="0" marB="0" anchor="b"/>
                </a:tc>
                <a:tc>
                  <a:txBody>
                    <a:bodyPr/>
                    <a:lstStyle/>
                    <a:p>
                      <a:pPr marL="0" marR="0" indent="0" algn="ctr" defTabSz="914400" eaLnBrk="1" fontAlgn="b" latinLnBrk="0" hangingPunct="1">
                        <a:lnSpc>
                          <a:spcPct val="100000"/>
                        </a:lnSpc>
                        <a:spcBef>
                          <a:spcPct val="0"/>
                        </a:spcBef>
                        <a:spcAft>
                          <a:spcPct val="0"/>
                        </a:spcAft>
                        <a:buClrTx/>
                        <a:buSzTx/>
                        <a:buFont typeface="Arial" panose="020B0604020202020204" pitchFamily="34" charset="0"/>
                        <a:buNone/>
                        <a:tabLst/>
                        <a:defRPr/>
                      </a:pPr>
                      <a:r>
                        <a:rPr lang="pt-PT" sz="1400" b="1" u="none" strike="noStrike" dirty="0" smtClean="0">
                          <a:solidFill>
                            <a:srgbClr val="FFC000"/>
                          </a:solidFill>
                          <a:effectLst/>
                        </a:rPr>
                        <a:t>√</a:t>
                      </a:r>
                      <a:endParaRPr lang="pt-PT" sz="1400" b="1" i="0" u="none" strike="noStrike" dirty="0" smtClean="0">
                        <a:solidFill>
                          <a:srgbClr val="FFC000"/>
                        </a:solidFill>
                        <a:effectLst/>
                        <a:latin typeface="Berlin Sans FB Demi"/>
                      </a:endParaRPr>
                    </a:p>
                  </a:txBody>
                  <a:tcPr marL="0" marR="0" marT="0" marB="0" anchor="b"/>
                </a:tc>
                <a:tc>
                  <a:txBody>
                    <a:bodyPr/>
                    <a:lstStyle/>
                    <a:p>
                      <a:pPr marL="0" marR="0" indent="0" algn="ctr" defTabSz="914400" eaLnBrk="1" fontAlgn="b" latinLnBrk="0" hangingPunct="1">
                        <a:lnSpc>
                          <a:spcPct val="100000"/>
                        </a:lnSpc>
                        <a:spcBef>
                          <a:spcPct val="0"/>
                        </a:spcBef>
                        <a:spcAft>
                          <a:spcPct val="0"/>
                        </a:spcAft>
                        <a:buClrTx/>
                        <a:buSzTx/>
                        <a:buFont typeface="Arial" panose="020B0604020202020204" pitchFamily="34" charset="0"/>
                        <a:buNone/>
                        <a:tabLst/>
                        <a:defRPr/>
                      </a:pPr>
                      <a:r>
                        <a:rPr lang="pt-PT" sz="1400" b="1" u="none" strike="noStrike" dirty="0" smtClean="0">
                          <a:solidFill>
                            <a:srgbClr val="FFC000"/>
                          </a:solidFill>
                          <a:effectLst/>
                        </a:rPr>
                        <a:t>√</a:t>
                      </a:r>
                      <a:endParaRPr lang="pt-PT" sz="1400" b="1" i="0" u="none" strike="noStrike" dirty="0" smtClean="0">
                        <a:solidFill>
                          <a:srgbClr val="FFC000"/>
                        </a:solidFill>
                        <a:effectLst/>
                        <a:latin typeface="Berlin Sans FB Demi"/>
                      </a:endParaRPr>
                    </a:p>
                  </a:txBody>
                  <a:tcPr marL="0" marR="0" marT="0" marB="0" anchor="b"/>
                </a:tc>
                <a:tc>
                  <a:txBody>
                    <a:bodyPr/>
                    <a:lstStyle/>
                    <a:p>
                      <a:pPr marL="0" marR="0" indent="0" algn="ctr" defTabSz="914400" eaLnBrk="1" fontAlgn="b" latinLnBrk="0" hangingPunct="1">
                        <a:lnSpc>
                          <a:spcPct val="100000"/>
                        </a:lnSpc>
                        <a:spcBef>
                          <a:spcPct val="0"/>
                        </a:spcBef>
                        <a:spcAft>
                          <a:spcPct val="0"/>
                        </a:spcAft>
                        <a:buClrTx/>
                        <a:buSzTx/>
                        <a:buFont typeface="Arial" panose="020B0604020202020204" pitchFamily="34" charset="0"/>
                        <a:buNone/>
                        <a:tabLst/>
                        <a:defRPr/>
                      </a:pPr>
                      <a:r>
                        <a:rPr lang="pt-PT" sz="1400" b="1" u="none" strike="noStrike" dirty="0" smtClean="0">
                          <a:solidFill>
                            <a:srgbClr val="FFC000"/>
                          </a:solidFill>
                          <a:effectLst/>
                        </a:rPr>
                        <a:t>√</a:t>
                      </a:r>
                      <a:endParaRPr lang="pt-PT" sz="1400" b="1" i="0" u="none" strike="noStrike" dirty="0" smtClean="0">
                        <a:solidFill>
                          <a:srgbClr val="FFC000"/>
                        </a:solidFill>
                        <a:effectLst/>
                        <a:latin typeface="Berlin Sans FB Demi"/>
                      </a:endParaRPr>
                    </a:p>
                  </a:txBody>
                  <a:tcPr marL="0" marR="0" marT="0" marB="0" anchor="b"/>
                </a:tc>
                <a:tc>
                  <a:txBody>
                    <a:bodyPr/>
                    <a:lstStyle/>
                    <a:p>
                      <a:pPr marL="0" marR="0" indent="0" algn="ctr" defTabSz="914400" eaLnBrk="1" fontAlgn="b" latinLnBrk="0" hangingPunct="1">
                        <a:lnSpc>
                          <a:spcPct val="100000"/>
                        </a:lnSpc>
                        <a:spcBef>
                          <a:spcPct val="0"/>
                        </a:spcBef>
                        <a:spcAft>
                          <a:spcPct val="0"/>
                        </a:spcAft>
                        <a:buClrTx/>
                        <a:buSzTx/>
                        <a:buFont typeface="Arial" panose="020B0604020202020204" pitchFamily="34" charset="0"/>
                        <a:buNone/>
                        <a:tabLst/>
                        <a:defRPr/>
                      </a:pPr>
                      <a:r>
                        <a:rPr lang="pt-PT" sz="1400" b="1" u="none" strike="noStrike" dirty="0" smtClean="0">
                          <a:solidFill>
                            <a:srgbClr val="FFC000"/>
                          </a:solidFill>
                          <a:effectLst/>
                        </a:rPr>
                        <a:t>√</a:t>
                      </a:r>
                      <a:endParaRPr lang="pt-PT" sz="1400" b="1" i="0" u="none" strike="noStrike" dirty="0" smtClean="0">
                        <a:solidFill>
                          <a:srgbClr val="FFC000"/>
                        </a:solidFill>
                        <a:effectLst/>
                        <a:latin typeface="Berlin Sans FB Demi"/>
                      </a:endParaRPr>
                    </a:p>
                  </a:txBody>
                  <a:tcPr marL="0" marR="0" marT="0" marB="0" anchor="b"/>
                </a:tc>
                <a:tc>
                  <a:txBody>
                    <a:bodyPr/>
                    <a:lstStyle/>
                    <a:p>
                      <a:pPr marL="0" marR="0" indent="0" algn="ctr" defTabSz="914400" eaLnBrk="1" fontAlgn="b" latinLnBrk="0" hangingPunct="1">
                        <a:lnSpc>
                          <a:spcPct val="100000"/>
                        </a:lnSpc>
                        <a:spcBef>
                          <a:spcPct val="0"/>
                        </a:spcBef>
                        <a:spcAft>
                          <a:spcPct val="0"/>
                        </a:spcAft>
                        <a:buClrTx/>
                        <a:buSzTx/>
                        <a:buFont typeface="Arial" panose="020B0604020202020204" pitchFamily="34" charset="0"/>
                        <a:buNone/>
                        <a:tabLst/>
                        <a:defRPr/>
                      </a:pPr>
                      <a:r>
                        <a:rPr lang="pt-PT" sz="1400" b="1" u="none" strike="noStrike" dirty="0" smtClean="0">
                          <a:solidFill>
                            <a:srgbClr val="FFC000"/>
                          </a:solidFill>
                          <a:effectLst/>
                        </a:rPr>
                        <a:t>√</a:t>
                      </a:r>
                      <a:endParaRPr lang="pt-PT" sz="1400" b="1" i="0" u="none" strike="noStrike" dirty="0" smtClean="0">
                        <a:solidFill>
                          <a:srgbClr val="FFC000"/>
                        </a:solidFill>
                        <a:effectLst/>
                        <a:latin typeface="Berlin Sans FB Demi"/>
                      </a:endParaRPr>
                    </a:p>
                  </a:txBody>
                  <a:tcPr marL="0" marR="0" marT="0" marB="0" anchor="b"/>
                </a:tc>
              </a:tr>
              <a:tr h="218518">
                <a:tc>
                  <a:txBody>
                    <a:bodyPr/>
                    <a:lstStyle/>
                    <a:p>
                      <a:pPr algn="l" fontAlgn="b"/>
                      <a:r>
                        <a:rPr lang="pt-PT" sz="800" u="none" strike="noStrike" dirty="0">
                          <a:solidFill>
                            <a:schemeClr val="tx1"/>
                          </a:solidFill>
                          <a:effectLst/>
                        </a:rPr>
                        <a:t>Mali</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1 240 192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20 250 833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18 800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12 480 176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61.6 %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66284,00%</a:t>
                      </a:r>
                      <a:endParaRPr lang="pt-PT" sz="800" b="0" i="0" u="none" strike="noStrike">
                        <a:solidFill>
                          <a:srgbClr val="0000CC"/>
                        </a:solidFill>
                        <a:effectLst/>
                        <a:latin typeface="Arial Narrow"/>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r>
              <a:tr h="218518">
                <a:tc>
                  <a:txBody>
                    <a:bodyPr/>
                    <a:lstStyle/>
                    <a:p>
                      <a:pPr algn="l" fontAlgn="b"/>
                      <a:r>
                        <a:rPr lang="pt-PT" sz="800" u="none" strike="noStrike" dirty="0">
                          <a:solidFill>
                            <a:schemeClr val="tx1"/>
                          </a:solidFill>
                          <a:effectLst/>
                        </a:rPr>
                        <a:t>Niger</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1 267 000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24 206 644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5 000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2 781 266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11.5 %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55525,00%</a:t>
                      </a:r>
                      <a:endParaRPr lang="pt-PT" sz="800" b="0" i="0" u="none" strike="noStrike">
                        <a:solidFill>
                          <a:srgbClr val="0000CC"/>
                        </a:solidFill>
                        <a:effectLst/>
                        <a:latin typeface="Arial Narrow"/>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200" b="1" u="none" strike="noStrike" dirty="0">
                          <a:solidFill>
                            <a:srgbClr val="FF0000"/>
                          </a:solidFill>
                          <a:effectLst/>
                        </a:rPr>
                        <a:t>√</a:t>
                      </a:r>
                      <a:endParaRPr lang="pt-PT" sz="1200" b="1" i="0" u="none" strike="noStrike" dirty="0">
                        <a:solidFill>
                          <a:srgbClr val="FF0000"/>
                        </a:solidFill>
                        <a:effectLst/>
                        <a:latin typeface="Berlin Sans FB Demi"/>
                      </a:endParaRPr>
                    </a:p>
                  </a:txBody>
                  <a:tcPr marL="0" marR="0" marT="0" marB="0" anchor="b"/>
                </a:tc>
              </a:tr>
              <a:tr h="218518">
                <a:tc>
                  <a:txBody>
                    <a:bodyPr/>
                    <a:lstStyle/>
                    <a:p>
                      <a:pPr algn="l" fontAlgn="b"/>
                      <a:r>
                        <a:rPr lang="pt-PT" sz="800" u="none" strike="noStrike" dirty="0">
                          <a:solidFill>
                            <a:schemeClr val="tx1"/>
                          </a:solidFill>
                          <a:effectLst/>
                        </a:rPr>
                        <a:t>Nigeria</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923 768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206 139 589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200 000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126 078 999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61.2 %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62939,00%</a:t>
                      </a:r>
                      <a:endParaRPr lang="pt-PT" sz="800" b="0" i="0" u="none" strike="noStrike">
                        <a:solidFill>
                          <a:srgbClr val="0000CC"/>
                        </a:solidFill>
                        <a:effectLst/>
                        <a:latin typeface="Arial Narrow"/>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200" b="1" u="none" strike="noStrike" dirty="0">
                          <a:solidFill>
                            <a:srgbClr val="FF0000"/>
                          </a:solidFill>
                          <a:effectLst/>
                        </a:rPr>
                        <a:t>√</a:t>
                      </a:r>
                      <a:endParaRPr lang="pt-PT" sz="1200" b="1" i="0" u="none" strike="noStrike" dirty="0">
                        <a:solidFill>
                          <a:srgbClr val="FF0000"/>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r>
              <a:tr h="218518">
                <a:tc>
                  <a:txBody>
                    <a:bodyPr/>
                    <a:lstStyle/>
                    <a:p>
                      <a:pPr algn="l" fontAlgn="b"/>
                      <a:r>
                        <a:rPr lang="pt-PT" sz="800" u="none" strike="noStrike" dirty="0">
                          <a:solidFill>
                            <a:schemeClr val="tx1"/>
                          </a:solidFill>
                          <a:effectLst/>
                        </a:rPr>
                        <a:t>Senegal</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196 712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16 743 927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40 000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9 749 527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58.2 %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24274,00%</a:t>
                      </a:r>
                      <a:endParaRPr lang="pt-PT" sz="800" b="0" i="0" u="none" strike="noStrike">
                        <a:solidFill>
                          <a:srgbClr val="0000CC"/>
                        </a:solidFill>
                        <a:effectLst/>
                        <a:latin typeface="Arial Narrow"/>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r>
              <a:tr h="218518">
                <a:tc>
                  <a:txBody>
                    <a:bodyPr/>
                    <a:lstStyle/>
                    <a:p>
                      <a:pPr algn="l" fontAlgn="b"/>
                      <a:r>
                        <a:rPr lang="pt-PT" sz="800" u="none" strike="noStrike" dirty="0" smtClean="0">
                          <a:solidFill>
                            <a:schemeClr val="tx1"/>
                          </a:solidFill>
                          <a:effectLst/>
                        </a:rPr>
                        <a:t>Serra Leoa</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71 740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7 976 983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5 000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1 043 725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13.1 %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20774,00%</a:t>
                      </a:r>
                      <a:endParaRPr lang="pt-PT" sz="800" b="0" i="0" u="none" strike="noStrike">
                        <a:solidFill>
                          <a:srgbClr val="0000CC"/>
                        </a:solidFill>
                        <a:effectLst/>
                        <a:latin typeface="Arial Narrow"/>
                      </a:endParaRPr>
                    </a:p>
                  </a:txBody>
                  <a:tcPr marL="0" marR="0" marT="0" marB="0" anchor="b"/>
                </a:tc>
                <a:tc>
                  <a:txBody>
                    <a:bodyPr/>
                    <a:lstStyle/>
                    <a:p>
                      <a:pPr algn="ctr" fontAlgn="b"/>
                      <a:r>
                        <a:rPr lang="pt-PT" sz="1400" b="1" u="none" strike="noStrike" dirty="0">
                          <a:solidFill>
                            <a:srgbClr val="FFC000"/>
                          </a:solidFill>
                          <a:effectLst/>
                        </a:rPr>
                        <a:t>√</a:t>
                      </a:r>
                      <a:endParaRPr lang="pt-PT" sz="1400" b="1" i="0" u="none" strike="noStrike" dirty="0">
                        <a:solidFill>
                          <a:srgbClr val="FFC000"/>
                        </a:solidFill>
                        <a:effectLst/>
                        <a:latin typeface="Berlin Sans FB Demi"/>
                      </a:endParaRPr>
                    </a:p>
                  </a:txBody>
                  <a:tcPr marL="0" marR="0" marT="0" marB="0" anchor="b"/>
                </a:tc>
                <a:tc>
                  <a:txBody>
                    <a:bodyPr/>
                    <a:lstStyle/>
                    <a:p>
                      <a:pPr algn="ctr" fontAlgn="b"/>
                      <a:r>
                        <a:rPr lang="pt-PT" sz="1400" b="1" u="none" strike="noStrike">
                          <a:solidFill>
                            <a:srgbClr val="FFC000"/>
                          </a:solidFill>
                          <a:effectLst/>
                        </a:rPr>
                        <a:t>√</a:t>
                      </a:r>
                      <a:endParaRPr lang="pt-PT" sz="1400" b="1" i="0" u="none" strike="noStrike">
                        <a:solidFill>
                          <a:srgbClr val="FFC000"/>
                        </a:solidFill>
                        <a:effectLst/>
                        <a:latin typeface="Berlin Sans FB Demi"/>
                      </a:endParaRPr>
                    </a:p>
                  </a:txBody>
                  <a:tcPr marL="0" marR="0" marT="0" marB="0" anchor="b"/>
                </a:tc>
                <a:tc>
                  <a:txBody>
                    <a:bodyPr/>
                    <a:lstStyle/>
                    <a:p>
                      <a:pPr algn="ctr" fontAlgn="b"/>
                      <a:r>
                        <a:rPr lang="pt-PT" sz="1400" b="1" u="none" strike="noStrike">
                          <a:solidFill>
                            <a:srgbClr val="FFC000"/>
                          </a:solidFill>
                          <a:effectLst/>
                        </a:rPr>
                        <a:t>√</a:t>
                      </a:r>
                      <a:endParaRPr lang="pt-PT" sz="1400" b="1" i="0" u="none" strike="noStrike">
                        <a:solidFill>
                          <a:srgbClr val="FFC000"/>
                        </a:solidFill>
                        <a:effectLst/>
                        <a:latin typeface="Berlin Sans FB Demi"/>
                      </a:endParaRPr>
                    </a:p>
                  </a:txBody>
                  <a:tcPr marL="0" marR="0" marT="0" marB="0" anchor="b"/>
                </a:tc>
                <a:tc>
                  <a:txBody>
                    <a:bodyPr/>
                    <a:lstStyle/>
                    <a:p>
                      <a:pPr algn="ctr" fontAlgn="b"/>
                      <a:r>
                        <a:rPr lang="pt-PT" sz="1400" b="1" u="none" strike="noStrike">
                          <a:solidFill>
                            <a:srgbClr val="FFC000"/>
                          </a:solidFill>
                          <a:effectLst/>
                        </a:rPr>
                        <a:t>√</a:t>
                      </a:r>
                      <a:endParaRPr lang="pt-PT" sz="1400" b="1" i="0" u="none" strike="noStrike">
                        <a:solidFill>
                          <a:srgbClr val="FFC000"/>
                        </a:solidFill>
                        <a:effectLst/>
                        <a:latin typeface="Berlin Sans FB Demi"/>
                      </a:endParaRPr>
                    </a:p>
                  </a:txBody>
                  <a:tcPr marL="0" marR="0" marT="0" marB="0" anchor="b"/>
                </a:tc>
                <a:tc>
                  <a:txBody>
                    <a:bodyPr/>
                    <a:lstStyle/>
                    <a:p>
                      <a:pPr algn="ctr" fontAlgn="b"/>
                      <a:r>
                        <a:rPr lang="pt-PT" sz="1400" b="1" u="none" strike="noStrike">
                          <a:solidFill>
                            <a:srgbClr val="FFC000"/>
                          </a:solidFill>
                          <a:effectLst/>
                        </a:rPr>
                        <a:t>√</a:t>
                      </a:r>
                      <a:endParaRPr lang="pt-PT" sz="1400" b="1" i="0" u="none" strike="noStrike">
                        <a:solidFill>
                          <a:srgbClr val="FFC000"/>
                        </a:solidFill>
                        <a:effectLst/>
                        <a:latin typeface="Berlin Sans FB Demi"/>
                      </a:endParaRPr>
                    </a:p>
                  </a:txBody>
                  <a:tcPr marL="0" marR="0" marT="0" marB="0" anchor="b"/>
                </a:tc>
                <a:tc>
                  <a:txBody>
                    <a:bodyPr/>
                    <a:lstStyle/>
                    <a:p>
                      <a:pPr algn="ctr" fontAlgn="b"/>
                      <a:r>
                        <a:rPr lang="pt-PT" sz="1400" b="1" u="none" strike="noStrike">
                          <a:solidFill>
                            <a:srgbClr val="FFC000"/>
                          </a:solidFill>
                          <a:effectLst/>
                        </a:rPr>
                        <a:t>√</a:t>
                      </a:r>
                      <a:endParaRPr lang="pt-PT" sz="1400" b="1" i="0" u="none" strike="noStrike">
                        <a:solidFill>
                          <a:srgbClr val="FFC000"/>
                        </a:solidFill>
                        <a:effectLst/>
                        <a:latin typeface="Berlin Sans FB Demi"/>
                      </a:endParaRPr>
                    </a:p>
                  </a:txBody>
                  <a:tcPr marL="0" marR="0" marT="0" marB="0" anchor="b"/>
                </a:tc>
                <a:tc>
                  <a:txBody>
                    <a:bodyPr/>
                    <a:lstStyle/>
                    <a:p>
                      <a:pPr algn="ctr" fontAlgn="b"/>
                      <a:r>
                        <a:rPr lang="pt-PT" sz="1400" b="1" u="none" strike="noStrike" dirty="0">
                          <a:solidFill>
                            <a:srgbClr val="FFC000"/>
                          </a:solidFill>
                          <a:effectLst/>
                        </a:rPr>
                        <a:t>√</a:t>
                      </a:r>
                      <a:endParaRPr lang="pt-PT" sz="1400" b="1" i="0" u="none" strike="noStrike" dirty="0">
                        <a:solidFill>
                          <a:srgbClr val="FFC000"/>
                        </a:solidFill>
                        <a:effectLst/>
                        <a:latin typeface="Berlin Sans FB Demi"/>
                      </a:endParaRPr>
                    </a:p>
                  </a:txBody>
                  <a:tcPr marL="0" marR="0" marT="0" marB="0" anchor="b"/>
                </a:tc>
              </a:tr>
              <a:tr h="218518">
                <a:tc>
                  <a:txBody>
                    <a:bodyPr/>
                    <a:lstStyle/>
                    <a:p>
                      <a:pPr algn="l" fontAlgn="b"/>
                      <a:r>
                        <a:rPr lang="pt-PT" sz="800" u="none" strike="noStrike" dirty="0">
                          <a:solidFill>
                            <a:schemeClr val="tx1"/>
                          </a:solidFill>
                          <a:effectLst/>
                        </a:rPr>
                        <a:t>Togo</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56 785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8 278 724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100 000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1 011 837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12.2 %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912%</a:t>
                      </a:r>
                      <a:endParaRPr lang="pt-PT" sz="800" b="0" i="0" u="none" strike="noStrike">
                        <a:solidFill>
                          <a:srgbClr val="0000CC"/>
                        </a:solidFill>
                        <a:effectLst/>
                        <a:latin typeface="Arial Narrow"/>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400" b="1" u="none" strike="noStrike" dirty="0">
                          <a:solidFill>
                            <a:srgbClr val="FFC000"/>
                          </a:solidFill>
                          <a:effectLst/>
                        </a:rPr>
                        <a:t>√</a:t>
                      </a:r>
                      <a:endParaRPr lang="pt-PT" sz="1400" b="1" i="0" u="none" strike="noStrike" dirty="0">
                        <a:solidFill>
                          <a:srgbClr val="FFC000"/>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r>
              <a:tr h="167791">
                <a:tc>
                  <a:txBody>
                    <a:bodyPr/>
                    <a:lstStyle/>
                    <a:p>
                      <a:pPr algn="l" fontAlgn="b"/>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r>
              <a:tr h="167791">
                <a:tc>
                  <a:txBody>
                    <a:bodyPr/>
                    <a:lstStyle/>
                    <a:p>
                      <a:pPr algn="l" fontAlgn="b"/>
                      <a:endParaRPr lang="pt-PT" sz="800" b="0" i="0" u="none" strike="noStrike" dirty="0">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endParaRPr lang="pt-PT" sz="800" b="0" i="0" u="none" strike="noStrike" dirty="0">
                        <a:solidFill>
                          <a:srgbClr val="000000"/>
                        </a:solidFill>
                        <a:effectLst/>
                        <a:latin typeface="Arial"/>
                      </a:endParaRPr>
                    </a:p>
                  </a:txBody>
                  <a:tcPr marL="0" marR="0" marT="0" marB="0" anchor="b"/>
                </a:tc>
                <a:tc>
                  <a:txBody>
                    <a:bodyPr/>
                    <a:lstStyle/>
                    <a:p>
                      <a:pPr marL="0" marR="0" indent="0" algn="l" defTabSz="914400" eaLnBrk="1" fontAlgn="b" latinLnBrk="0" hangingPunct="1">
                        <a:lnSpc>
                          <a:spcPct val="100000"/>
                        </a:lnSpc>
                        <a:spcBef>
                          <a:spcPct val="0"/>
                        </a:spcBef>
                        <a:spcAft>
                          <a:spcPct val="0"/>
                        </a:spcAft>
                        <a:buClrTx/>
                        <a:buSzTx/>
                        <a:buFont typeface="Arial" panose="020B0604020202020204" pitchFamily="34" charset="0"/>
                        <a:buNone/>
                        <a:tabLst/>
                        <a:defRPr/>
                      </a:pPr>
                      <a:r>
                        <a:rPr lang="pt-PT" sz="1100" b="1" u="none" strike="noStrike" dirty="0" smtClean="0">
                          <a:solidFill>
                            <a:srgbClr val="3EA4BA"/>
                          </a:solidFill>
                          <a:effectLst/>
                        </a:rPr>
                        <a:t>Legenda</a:t>
                      </a:r>
                      <a:r>
                        <a:rPr lang="pt-PT" sz="800" u="none" strike="noStrike" dirty="0" smtClean="0">
                          <a:effectLst/>
                        </a:rPr>
                        <a:t>:</a:t>
                      </a:r>
                      <a:r>
                        <a:rPr lang="pt-PT" sz="800" u="none" strike="noStrike" dirty="0">
                          <a:effectLst/>
                        </a:rPr>
                        <a:t> </a:t>
                      </a:r>
                      <a:endParaRPr lang="pt-PT" sz="800" b="0" i="0" u="none" strike="noStrike" dirty="0">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r>
              <a:tr h="226322">
                <a:tc>
                  <a:txBody>
                    <a:bodyPr/>
                    <a:lstStyle/>
                    <a:p>
                      <a:pPr algn="l" fontAlgn="b"/>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ctr" fontAlgn="b"/>
                      <a:endParaRPr lang="pt-PT" sz="1200" b="1" i="0" u="none" strike="noStrike" dirty="0">
                        <a:solidFill>
                          <a:srgbClr val="FF0000"/>
                        </a:solidFill>
                        <a:effectLst/>
                        <a:latin typeface="Berlin Sans FB Demi"/>
                      </a:endParaRPr>
                    </a:p>
                  </a:txBody>
                  <a:tcPr marL="0" marR="0" marT="0" marB="0" anchor="b"/>
                </a:tc>
                <a:tc>
                  <a:txBody>
                    <a:bodyPr/>
                    <a:lstStyle/>
                    <a:p>
                      <a:pPr algn="ctr" fontAlgn="b"/>
                      <a:r>
                        <a:rPr lang="pt-PT" sz="1200" b="1" u="none" strike="noStrike" dirty="0">
                          <a:solidFill>
                            <a:schemeClr val="bg1"/>
                          </a:solidFill>
                          <a:effectLst/>
                        </a:rPr>
                        <a:t>√</a:t>
                      </a:r>
                      <a:endParaRPr lang="pt-PT" sz="1200" b="1" i="0" u="none" strike="noStrike" dirty="0">
                        <a:solidFill>
                          <a:schemeClr val="bg1"/>
                        </a:solidFill>
                        <a:effectLst/>
                        <a:latin typeface="Berlin Sans FB Demi"/>
                      </a:endParaRPr>
                    </a:p>
                  </a:txBody>
                  <a:tcPr marL="0" marR="0" marT="0" marB="0" anchor="b">
                    <a:solidFill>
                      <a:srgbClr val="FF0000"/>
                    </a:solidFill>
                  </a:tcPr>
                </a:tc>
                <a:tc gridSpan="3">
                  <a:txBody>
                    <a:bodyPr/>
                    <a:lstStyle/>
                    <a:p>
                      <a:pPr algn="l" fontAlgn="b"/>
                      <a:r>
                        <a:rPr lang="pt-PT" sz="800" u="none" strike="noStrike" dirty="0">
                          <a:effectLst/>
                        </a:rPr>
                        <a:t>Leis / decretos anteriores ou existentes</a:t>
                      </a:r>
                      <a:endParaRPr lang="pt-PT" sz="800" b="0" i="0" u="none" strike="noStrike" dirty="0">
                        <a:solidFill>
                          <a:srgbClr val="000000"/>
                        </a:solidFill>
                        <a:effectLst/>
                        <a:latin typeface="Arial"/>
                      </a:endParaRPr>
                    </a:p>
                  </a:txBody>
                  <a:tcPr marL="0" marR="0" marT="0" marB="0" anchor="ctr"/>
                </a:tc>
                <a:tc hMerge="1">
                  <a:txBody>
                    <a:bodyPr/>
                    <a:lstStyle/>
                    <a:p>
                      <a:endParaRPr lang="pt-PT"/>
                    </a:p>
                  </a:txBody>
                  <a:tcPr/>
                </a:tc>
                <a:tc hMerge="1">
                  <a:txBody>
                    <a:bodyPr/>
                    <a:lstStyle/>
                    <a:p>
                      <a:endParaRPr lang="pt-PT"/>
                    </a:p>
                  </a:txBody>
                  <a:tcPr/>
                </a:tc>
                <a:tc>
                  <a:txBody>
                    <a:bodyPr/>
                    <a:lstStyle/>
                    <a:p>
                      <a:pPr algn="l" fontAlgn="b"/>
                      <a:r>
                        <a:rPr lang="pt-PT" sz="800" u="none" strike="noStrike" dirty="0">
                          <a:effectLst/>
                        </a:rPr>
                        <a:t> </a:t>
                      </a:r>
                      <a:endParaRPr lang="pt-PT" sz="800" b="0" i="0" u="none" strike="noStrike" dirty="0">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r>
              <a:tr h="226322">
                <a:tc>
                  <a:txBody>
                    <a:bodyPr/>
                    <a:lstStyle/>
                    <a:p>
                      <a:pPr algn="l" fontAlgn="b"/>
                      <a:endParaRPr lang="pt-PT" sz="800" b="0" i="0" u="sng" strike="noStrike">
                        <a:solidFill>
                          <a:srgbClr val="0563C1"/>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ctr" fontAlgn="b"/>
                      <a:endParaRPr lang="pt-PT" sz="1100" b="0" i="0" u="none" strike="noStrike" dirty="0">
                        <a:solidFill>
                          <a:srgbClr val="C00000"/>
                        </a:solidFill>
                        <a:effectLst/>
                        <a:latin typeface="Berlin Sans FB Demi"/>
                      </a:endParaRPr>
                    </a:p>
                  </a:txBody>
                  <a:tcPr marL="0" marR="0" marT="0" marB="0" anchor="b"/>
                </a:tc>
                <a:tc>
                  <a:txBody>
                    <a:bodyPr/>
                    <a:lstStyle/>
                    <a:p>
                      <a:pPr algn="ctr" fontAlgn="b"/>
                      <a:r>
                        <a:rPr lang="pt-PT" sz="1400" b="1" u="none" strike="noStrike" dirty="0">
                          <a:solidFill>
                            <a:schemeClr val="bg1"/>
                          </a:solidFill>
                          <a:effectLst/>
                        </a:rPr>
                        <a:t>√</a:t>
                      </a:r>
                      <a:endParaRPr lang="pt-PT" sz="1400" b="1" i="0" u="none" strike="noStrike" dirty="0">
                        <a:solidFill>
                          <a:schemeClr val="bg1"/>
                        </a:solidFill>
                        <a:effectLst/>
                        <a:latin typeface="Berlin Sans FB Demi"/>
                      </a:endParaRPr>
                    </a:p>
                  </a:txBody>
                  <a:tcPr marL="0" marR="0" marT="0" marB="0" anchor="b">
                    <a:solidFill>
                      <a:srgbClr val="FFC000"/>
                    </a:solidFill>
                  </a:tcPr>
                </a:tc>
                <a:tc gridSpan="2">
                  <a:txBody>
                    <a:bodyPr/>
                    <a:lstStyle/>
                    <a:p>
                      <a:pPr algn="l" fontAlgn="b"/>
                      <a:r>
                        <a:rPr lang="pt-PT" sz="800" u="none" strike="noStrike" dirty="0">
                          <a:effectLst/>
                        </a:rPr>
                        <a:t>Transposição em curso</a:t>
                      </a:r>
                      <a:endParaRPr lang="pt-PT" sz="800" b="0" i="0" u="none" strike="noStrike" dirty="0">
                        <a:solidFill>
                          <a:srgbClr val="000000"/>
                        </a:solidFill>
                        <a:effectLst/>
                        <a:latin typeface="Arial"/>
                      </a:endParaRPr>
                    </a:p>
                  </a:txBody>
                  <a:tcPr marL="0" marR="0" marT="0" marB="0" anchor="ctr"/>
                </a:tc>
                <a:tc hMerge="1">
                  <a:txBody>
                    <a:bodyPr/>
                    <a:lstStyle/>
                    <a:p>
                      <a:endParaRPr lang="pt-PT"/>
                    </a:p>
                  </a:txBody>
                  <a:tcPr/>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r>
              <a:tr h="226322">
                <a:tc>
                  <a:txBody>
                    <a:bodyPr/>
                    <a:lstStyle/>
                    <a:p>
                      <a:pPr algn="l" fontAlgn="b"/>
                      <a:endParaRPr lang="pt-PT" sz="800" b="0" i="0" u="sng" strike="noStrike" dirty="0">
                        <a:solidFill>
                          <a:srgbClr val="0563C1"/>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ctr" fontAlgn="b"/>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dirty="0">
                          <a:solidFill>
                            <a:schemeClr val="bg1"/>
                          </a:solidFill>
                          <a:effectLst/>
                        </a:rPr>
                        <a:t>√</a:t>
                      </a:r>
                      <a:endParaRPr lang="pt-PT" sz="1100" b="0" i="0" u="none" strike="noStrike" dirty="0">
                        <a:solidFill>
                          <a:schemeClr val="bg1"/>
                        </a:solidFill>
                        <a:effectLst/>
                        <a:latin typeface="Berlin Sans FB Demi"/>
                      </a:endParaRPr>
                    </a:p>
                  </a:txBody>
                  <a:tcPr marL="0" marR="0" marT="0" marB="0" anchor="b">
                    <a:solidFill>
                      <a:schemeClr val="accent3">
                        <a:lumMod val="75000"/>
                      </a:schemeClr>
                    </a:solidFill>
                  </a:tcPr>
                </a:tc>
                <a:tc gridSpan="2">
                  <a:txBody>
                    <a:bodyPr/>
                    <a:lstStyle/>
                    <a:p>
                      <a:pPr algn="l" fontAlgn="b"/>
                      <a:r>
                        <a:rPr lang="pt-PT" sz="800" u="none" strike="noStrike" dirty="0">
                          <a:effectLst/>
                        </a:rPr>
                        <a:t>Atos Adicionais da CEDEAO</a:t>
                      </a:r>
                      <a:endParaRPr lang="pt-PT" sz="800" b="0" i="0" u="none" strike="noStrike" dirty="0">
                        <a:solidFill>
                          <a:srgbClr val="000000"/>
                        </a:solidFill>
                        <a:effectLst/>
                        <a:latin typeface="Arial"/>
                      </a:endParaRPr>
                    </a:p>
                  </a:txBody>
                  <a:tcPr marL="0" marR="0" marT="0" marB="0" anchor="ctr"/>
                </a:tc>
                <a:tc hMerge="1">
                  <a:txBody>
                    <a:bodyPr/>
                    <a:lstStyle/>
                    <a:p>
                      <a:endParaRPr lang="pt-PT"/>
                    </a:p>
                  </a:txBody>
                  <a:tcPr/>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dirty="0">
                          <a:effectLst/>
                        </a:rPr>
                        <a:t> </a:t>
                      </a:r>
                      <a:endParaRPr lang="pt-PT" sz="800" b="0" i="0" u="none" strike="noStrike" dirty="0">
                        <a:solidFill>
                          <a:srgbClr val="000000"/>
                        </a:solidFill>
                        <a:effectLst/>
                        <a:latin typeface="Arial"/>
                      </a:endParaRPr>
                    </a:p>
                  </a:txBody>
                  <a:tcPr marL="0" marR="0" marT="0" marB="0" anchor="b"/>
                </a:tc>
              </a:tr>
            </a:tbl>
          </a:graphicData>
        </a:graphic>
      </p:graphicFrame>
      <p:pic>
        <p:nvPicPr>
          <p:cNvPr id="21" name="Imagem 20" descr="LOGO-Paises ecowas"/>
          <p:cNvPicPr>
            <a:picLocks noChangeAspect="1"/>
          </p:cNvPicPr>
          <p:nvPr/>
        </p:nvPicPr>
        <p:blipFill>
          <a:blip r:embed="rId4"/>
          <a:stretch>
            <a:fillRect/>
          </a:stretch>
        </p:blipFill>
        <p:spPr>
          <a:xfrm>
            <a:off x="6594" y="5707547"/>
            <a:ext cx="1155847" cy="1144570"/>
          </a:xfrm>
          <a:prstGeom prst="rect">
            <a:avLst/>
          </a:prstGeom>
        </p:spPr>
      </p:pic>
    </p:spTree>
    <p:extLst>
      <p:ext uri="{BB962C8B-B14F-4D97-AF65-F5344CB8AC3E}">
        <p14:creationId xmlns:p14="http://schemas.microsoft.com/office/powerpoint/2010/main" val="15657771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979477" y="630745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18</a:t>
            </a:fld>
            <a:endParaRPr lang="fr-FR" altLang="pt-PT" sz="1000" b="1" i="1" u="sng" dirty="0"/>
          </a:p>
        </p:txBody>
      </p:sp>
      <p:pic>
        <p:nvPicPr>
          <p:cNvPr id="16" name="Imagem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9" name="Imagem 11" descr="logo"/>
          <p:cNvPicPr>
            <a:picLocks noChangeAspect="1"/>
          </p:cNvPicPr>
          <p:nvPr/>
        </p:nvPicPr>
        <p:blipFill>
          <a:blip r:embed="rId3"/>
          <a:stretch>
            <a:fillRect/>
          </a:stretch>
        </p:blipFill>
        <p:spPr>
          <a:xfrm>
            <a:off x="75981" y="153264"/>
            <a:ext cx="2349938" cy="515796"/>
          </a:xfrm>
          <a:prstGeom prst="rect">
            <a:avLst/>
          </a:prstGeom>
        </p:spPr>
      </p:pic>
      <p:pic>
        <p:nvPicPr>
          <p:cNvPr id="21" name="Imagem 20" descr="LOGO-Paises ecowas"/>
          <p:cNvPicPr>
            <a:picLocks noChangeAspect="1"/>
          </p:cNvPicPr>
          <p:nvPr/>
        </p:nvPicPr>
        <p:blipFill>
          <a:blip r:embed="rId4"/>
          <a:stretch>
            <a:fillRect/>
          </a:stretch>
        </p:blipFill>
        <p:spPr>
          <a:xfrm>
            <a:off x="6594" y="5707547"/>
            <a:ext cx="1155847" cy="1144570"/>
          </a:xfrm>
          <a:prstGeom prst="rect">
            <a:avLst/>
          </a:prstGeom>
        </p:spPr>
      </p:pic>
      <p:graphicFrame>
        <p:nvGraphicFramePr>
          <p:cNvPr id="11" name="Chart 10"/>
          <p:cNvGraphicFramePr>
            <a:graphicFrameLocks/>
          </p:cNvGraphicFramePr>
          <p:nvPr>
            <p:extLst>
              <p:ext uri="{D42A27DB-BD31-4B8C-83A1-F6EECF244321}">
                <p14:modId xmlns:p14="http://schemas.microsoft.com/office/powerpoint/2010/main" val="3044889033"/>
              </p:ext>
            </p:extLst>
          </p:nvPr>
        </p:nvGraphicFramePr>
        <p:xfrm>
          <a:off x="6593" y="1049655"/>
          <a:ext cx="12163787" cy="47586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140792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967730" y="6661150"/>
            <a:ext cx="593725" cy="175260"/>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19</a:t>
            </a:fld>
            <a:endParaRPr lang="fr-FR" altLang="pt-PT" sz="1000" b="1" i="1" u="sng" dirty="0"/>
          </a:p>
        </p:txBody>
      </p:sp>
      <p:sp>
        <p:nvSpPr>
          <p:cNvPr id="5" name="Caixa de Texto 4"/>
          <p:cNvSpPr txBox="1"/>
          <p:nvPr/>
        </p:nvSpPr>
        <p:spPr>
          <a:xfrm>
            <a:off x="384175" y="66675"/>
            <a:ext cx="930275" cy="368300"/>
          </a:xfrm>
          <a:prstGeom prst="rect">
            <a:avLst/>
          </a:prstGeom>
          <a:noFill/>
        </p:spPr>
        <p:txBody>
          <a:bodyPr wrap="square" rtlCol="0">
            <a:spAutoFit/>
          </a:bodyPr>
          <a:lstStyle/>
          <a:p>
            <a:r>
              <a:rPr lang="pt-PT" altLang="en-US" b="1">
                <a:solidFill>
                  <a:srgbClr val="3EA4BA"/>
                </a:solidFill>
              </a:rPr>
              <a:t>BENIN</a:t>
            </a:r>
          </a:p>
        </p:txBody>
      </p:sp>
      <p:pic>
        <p:nvPicPr>
          <p:cNvPr id="2" name="Imagem 1" descr="bj"/>
          <p:cNvPicPr>
            <a:picLocks noChangeAspect="1"/>
          </p:cNvPicPr>
          <p:nvPr/>
        </p:nvPicPr>
        <p:blipFill>
          <a:blip r:embed="rId2"/>
          <a:stretch>
            <a:fillRect/>
          </a:stretch>
        </p:blipFill>
        <p:spPr>
          <a:xfrm>
            <a:off x="132080" y="135890"/>
            <a:ext cx="333375" cy="209550"/>
          </a:xfrm>
          <a:prstGeom prst="rect">
            <a:avLst/>
          </a:prstGeom>
        </p:spPr>
      </p:pic>
      <p:pic>
        <p:nvPicPr>
          <p:cNvPr id="8" name="Imagem 7" descr="LOGO-Paises ecowas"/>
          <p:cNvPicPr>
            <a:picLocks noChangeAspect="1"/>
          </p:cNvPicPr>
          <p:nvPr/>
        </p:nvPicPr>
        <p:blipFill>
          <a:blip r:embed="rId3"/>
          <a:stretch>
            <a:fillRect/>
          </a:stretch>
        </p:blipFill>
        <p:spPr>
          <a:xfrm>
            <a:off x="11275695" y="5958205"/>
            <a:ext cx="906780" cy="898525"/>
          </a:xfrm>
          <a:prstGeom prst="rect">
            <a:avLst/>
          </a:prstGeom>
        </p:spPr>
      </p:pic>
      <p:graphicFrame>
        <p:nvGraphicFramePr>
          <p:cNvPr id="9" name="Gráfico 2"/>
          <p:cNvGraphicFramePr>
            <a:graphicFrameLocks/>
          </p:cNvGraphicFramePr>
          <p:nvPr>
            <p:extLst>
              <p:ext uri="{D42A27DB-BD31-4B8C-83A1-F6EECF244321}">
                <p14:modId xmlns:p14="http://schemas.microsoft.com/office/powerpoint/2010/main" val="1608616932"/>
              </p:ext>
            </p:extLst>
          </p:nvPr>
        </p:nvGraphicFramePr>
        <p:xfrm>
          <a:off x="0" y="434975"/>
          <a:ext cx="12182475" cy="622617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0" name="Imagem 11" descr="logo"/>
          <p:cNvPicPr>
            <a:picLocks noChangeAspect="1"/>
          </p:cNvPicPr>
          <p:nvPr/>
        </p:nvPicPr>
        <p:blipFill>
          <a:blip r:embed="rId5"/>
          <a:stretch>
            <a:fillRect/>
          </a:stretch>
        </p:blipFill>
        <p:spPr>
          <a:xfrm>
            <a:off x="9791481" y="38964"/>
            <a:ext cx="2349938" cy="51579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5"/>
          <p:cNvSpPr/>
          <p:nvPr/>
        </p:nvSpPr>
        <p:spPr>
          <a:xfrm>
            <a:off x="35560" y="4510405"/>
            <a:ext cx="2105025" cy="629920"/>
          </a:xfrm>
          <a:prstGeom prst="rect">
            <a:avLst/>
          </a:prstGeom>
          <a:solidFill>
            <a:srgbClr val="1D9D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b="1" dirty="0">
                <a:solidFill>
                  <a:schemeClr val="bg1"/>
                </a:solidFill>
                <a:latin typeface="Arial Narrow" panose="020B0606020202030204" pitchFamily="34" charset="0"/>
              </a:rPr>
              <a:t>PLANEAMENTO</a:t>
            </a:r>
          </a:p>
        </p:txBody>
      </p:sp>
      <p:sp>
        <p:nvSpPr>
          <p:cNvPr id="17" name="Right Arrow 6"/>
          <p:cNvSpPr/>
          <p:nvPr/>
        </p:nvSpPr>
        <p:spPr>
          <a:xfrm>
            <a:off x="1935798" y="4510088"/>
            <a:ext cx="593725" cy="668337"/>
          </a:xfrm>
          <a:prstGeom prst="rightArrow">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22" name="Rectangle 8"/>
          <p:cNvSpPr/>
          <p:nvPr/>
        </p:nvSpPr>
        <p:spPr>
          <a:xfrm>
            <a:off x="5602923" y="4525963"/>
            <a:ext cx="1584325" cy="620712"/>
          </a:xfrm>
          <a:prstGeom prst="rect">
            <a:avLst/>
          </a:prstGeom>
          <a:solidFill>
            <a:srgbClr val="1D9D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400" dirty="0" err="1">
                <a:latin typeface="Arial Narrow" panose="020B0606020202030204" pitchFamily="34" charset="0"/>
              </a:rPr>
              <a:t>Acções</a:t>
            </a:r>
            <a:endParaRPr lang="pt-PT" sz="1400" dirty="0">
              <a:latin typeface="Arial Narrow" panose="020B0606020202030204" pitchFamily="34" charset="0"/>
            </a:endParaRPr>
          </a:p>
        </p:txBody>
      </p:sp>
      <p:sp>
        <p:nvSpPr>
          <p:cNvPr id="23" name="Right Arrow 24"/>
          <p:cNvSpPr/>
          <p:nvPr/>
        </p:nvSpPr>
        <p:spPr>
          <a:xfrm>
            <a:off x="5496560" y="4492625"/>
            <a:ext cx="593725" cy="666750"/>
          </a:xfrm>
          <a:prstGeom prst="rightArrow">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24" name="Rectangle 25"/>
          <p:cNvSpPr/>
          <p:nvPr/>
        </p:nvSpPr>
        <p:spPr>
          <a:xfrm>
            <a:off x="6791960" y="4526915"/>
            <a:ext cx="2110740" cy="613410"/>
          </a:xfrm>
          <a:prstGeom prst="rect">
            <a:avLst/>
          </a:prstGeom>
          <a:solidFill>
            <a:srgbClr val="1D9D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PT" sz="1400" dirty="0" err="1">
                <a:latin typeface="Arial Narrow" panose="020B0606020202030204" pitchFamily="34" charset="0"/>
              </a:rPr>
              <a:t>Resultados</a:t>
            </a:r>
            <a:endParaRPr lang="pt-PT" sz="1400" dirty="0">
              <a:latin typeface="Arial Narrow" panose="020B0606020202030204" pitchFamily="34" charset="0"/>
            </a:endParaRPr>
          </a:p>
        </p:txBody>
      </p:sp>
      <p:sp>
        <p:nvSpPr>
          <p:cNvPr id="25" name="Right Arrow 26"/>
          <p:cNvSpPr/>
          <p:nvPr/>
        </p:nvSpPr>
        <p:spPr>
          <a:xfrm>
            <a:off x="7045960" y="4510088"/>
            <a:ext cx="593725" cy="668337"/>
          </a:xfrm>
          <a:prstGeom prst="rightArrow">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27" name="Right Arrow 30"/>
          <p:cNvSpPr/>
          <p:nvPr/>
        </p:nvSpPr>
        <p:spPr>
          <a:xfrm rot="16200000">
            <a:off x="1019017" y="5355431"/>
            <a:ext cx="1143000" cy="738187"/>
          </a:xfrm>
          <a:prstGeom prst="rightArrow">
            <a:avLst/>
          </a:prstGeom>
          <a:solidFill>
            <a:schemeClr val="accent5">
              <a:lumMod val="60000"/>
              <a:lumOff val="4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40" name="Slide Number Placeholder 6"/>
          <p:cNvSpPr txBox="1"/>
          <p:nvPr/>
        </p:nvSpPr>
        <p:spPr bwMode="auto">
          <a:xfrm>
            <a:off x="6833552" y="649287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dirty="0"/>
              <a:t>Page </a:t>
            </a:r>
            <a:fld id="{6B4155F8-E49E-4B59-B69C-02A46830878C}" type="slidenum">
              <a:rPr lang="fr-FR" altLang="pt-PT" sz="1200" b="1" i="1" u="sng" dirty="0"/>
              <a:t>2</a:t>
            </a:fld>
            <a:endParaRPr lang="fr-FR" altLang="pt-PT" sz="1200" b="1" i="1" u="sng" dirty="0"/>
          </a:p>
        </p:txBody>
      </p:sp>
      <p:sp>
        <p:nvSpPr>
          <p:cNvPr id="29" name="Right Arrow 30"/>
          <p:cNvSpPr/>
          <p:nvPr/>
        </p:nvSpPr>
        <p:spPr>
          <a:xfrm rot="16200000">
            <a:off x="6569559" y="5331630"/>
            <a:ext cx="1143000" cy="785812"/>
          </a:xfrm>
          <a:prstGeom prst="rightArrow">
            <a:avLst>
              <a:gd name="adj1" fmla="val 42242"/>
              <a:gd name="adj2" fmla="val 50000"/>
            </a:avLst>
          </a:prstGeom>
          <a:solidFill>
            <a:schemeClr val="accent5">
              <a:lumMod val="60000"/>
              <a:lumOff val="4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28" name="Rectangle 11"/>
          <p:cNvSpPr/>
          <p:nvPr/>
        </p:nvSpPr>
        <p:spPr>
          <a:xfrm>
            <a:off x="1435735" y="5959475"/>
            <a:ext cx="5878195" cy="336550"/>
          </a:xfrm>
          <a:prstGeom prst="rect">
            <a:avLst/>
          </a:prstGeom>
          <a:solidFill>
            <a:schemeClr val="accent5">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600" i="1" dirty="0" err="1">
                <a:solidFill>
                  <a:schemeClr val="tx1"/>
                </a:solidFill>
              </a:rPr>
              <a:t>Benchmarking permanente</a:t>
            </a:r>
          </a:p>
        </p:txBody>
      </p:sp>
      <p:pic>
        <p:nvPicPr>
          <p:cNvPr id="150" name="Imagem 1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sp>
        <p:nvSpPr>
          <p:cNvPr id="26" name="Rectangle 7"/>
          <p:cNvSpPr/>
          <p:nvPr/>
        </p:nvSpPr>
        <p:spPr>
          <a:xfrm>
            <a:off x="2578735" y="3653155"/>
            <a:ext cx="2804160" cy="431800"/>
          </a:xfrm>
          <a:prstGeom prst="rect">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pt-PT" sz="1400" i="1" dirty="0">
                <a:solidFill>
                  <a:schemeClr val="tx1"/>
                </a:solidFill>
                <a:latin typeface="Arial Narrow" panose="020B0606020202030204" pitchFamily="34" charset="0"/>
              </a:rPr>
              <a:t>Focado na </a:t>
            </a:r>
            <a:r>
              <a:rPr lang="pt-PT" sz="1400" dirty="0">
                <a:solidFill>
                  <a:schemeClr val="tx1"/>
                </a:solidFill>
                <a:latin typeface="Arial Narrow" panose="020B0606020202030204" pitchFamily="34" charset="0"/>
              </a:rPr>
              <a:t>I</a:t>
            </a:r>
            <a:r>
              <a:rPr lang="pt-PT" sz="1400" i="1" dirty="0" smtClean="0">
                <a:solidFill>
                  <a:schemeClr val="tx1"/>
                </a:solidFill>
                <a:latin typeface="Arial Narrow" panose="020B0606020202030204" pitchFamily="34" charset="0"/>
              </a:rPr>
              <a:t>ntegração Regional</a:t>
            </a:r>
            <a:endParaRPr lang="pt-PT" sz="1400" i="1" dirty="0">
              <a:solidFill>
                <a:schemeClr val="tx1"/>
              </a:solidFill>
              <a:latin typeface="Arial Narrow" panose="020B0606020202030204" pitchFamily="34" charset="0"/>
            </a:endParaRPr>
          </a:p>
        </p:txBody>
      </p:sp>
      <p:sp>
        <p:nvSpPr>
          <p:cNvPr id="30" name="Rectangle 20"/>
          <p:cNvSpPr/>
          <p:nvPr/>
        </p:nvSpPr>
        <p:spPr>
          <a:xfrm>
            <a:off x="2578735" y="4152900"/>
            <a:ext cx="2803525" cy="431800"/>
          </a:xfrm>
          <a:prstGeom prst="rect">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400" i="1" err="1">
                <a:solidFill>
                  <a:schemeClr val="tx1"/>
                </a:solidFill>
                <a:latin typeface="Arial Narrow" panose="020B0606020202030204" pitchFamily="34" charset="0"/>
              </a:rPr>
              <a:t>Centrado nos mercados</a:t>
            </a:r>
            <a:endParaRPr lang="pt-PT" sz="1400" i="1">
              <a:solidFill>
                <a:schemeClr val="tx1"/>
              </a:solidFill>
              <a:latin typeface="Arial Narrow" panose="020B0606020202030204" pitchFamily="34" charset="0"/>
            </a:endParaRPr>
          </a:p>
        </p:txBody>
      </p:sp>
      <p:sp>
        <p:nvSpPr>
          <p:cNvPr id="31" name="Rectangle 22"/>
          <p:cNvSpPr/>
          <p:nvPr/>
        </p:nvSpPr>
        <p:spPr>
          <a:xfrm>
            <a:off x="2578735" y="4653280"/>
            <a:ext cx="2802890" cy="431800"/>
          </a:xfrm>
          <a:prstGeom prst="rect">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400" i="1" err="1">
                <a:solidFill>
                  <a:schemeClr val="tx1"/>
                </a:solidFill>
                <a:latin typeface="Arial Narrow" panose="020B0606020202030204" pitchFamily="34" charset="0"/>
              </a:rPr>
              <a:t>Tecnologia e inovação</a:t>
            </a:r>
            <a:endParaRPr lang="pt-PT" sz="1400" i="1">
              <a:solidFill>
                <a:schemeClr val="tx1"/>
              </a:solidFill>
              <a:latin typeface="Arial Narrow" panose="020B0606020202030204" pitchFamily="34" charset="0"/>
            </a:endParaRPr>
          </a:p>
        </p:txBody>
      </p:sp>
      <p:sp>
        <p:nvSpPr>
          <p:cNvPr id="32" name="Rectangle 23"/>
          <p:cNvSpPr/>
          <p:nvPr/>
        </p:nvSpPr>
        <p:spPr>
          <a:xfrm>
            <a:off x="2578735" y="5153025"/>
            <a:ext cx="2802890" cy="431800"/>
          </a:xfrm>
          <a:prstGeom prst="rect">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400" i="1" smtClean="0">
                <a:solidFill>
                  <a:schemeClr val="tx1"/>
                </a:solidFill>
                <a:latin typeface="Arial Narrow" panose="020B0606020202030204" pitchFamily="34" charset="0"/>
              </a:rPr>
              <a:t>Estratégico</a:t>
            </a:r>
            <a:endParaRPr lang="pt-PT" sz="1400" i="1">
              <a:solidFill>
                <a:schemeClr val="tx1"/>
              </a:solidFill>
              <a:latin typeface="Arial Narrow" panose="020B0606020202030204" pitchFamily="34" charset="0"/>
            </a:endParaRPr>
          </a:p>
        </p:txBody>
      </p:sp>
      <p:graphicFrame>
        <p:nvGraphicFramePr>
          <p:cNvPr id="33" name="Table 4"/>
          <p:cNvGraphicFramePr>
            <a:graphicFrameLocks noGrp="1"/>
          </p:cNvGraphicFramePr>
          <p:nvPr>
            <p:extLst>
              <p:ext uri="{D42A27DB-BD31-4B8C-83A1-F6EECF244321}">
                <p14:modId xmlns:p14="http://schemas.microsoft.com/office/powerpoint/2010/main" val="3858835283"/>
              </p:ext>
            </p:extLst>
          </p:nvPr>
        </p:nvGraphicFramePr>
        <p:xfrm>
          <a:off x="1000125" y="1028700"/>
          <a:ext cx="10754358" cy="2511427"/>
        </p:xfrm>
        <a:graphic>
          <a:graphicData uri="http://schemas.openxmlformats.org/drawingml/2006/table">
            <a:tbl>
              <a:tblPr firstRow="1" bandRow="1">
                <a:tableStyleId>{5C22544A-7EE6-4342-B048-85BDC9FD1C3A}</a:tableStyleId>
              </a:tblPr>
              <a:tblGrid>
                <a:gridCol w="2775156">
                  <a:extLst>
                    <a:ext uri="{9D8B030D-6E8A-4147-A177-3AD203B41FA5}">
                      <a16:colId xmlns="" xmlns:a16="http://schemas.microsoft.com/office/drawing/2014/main" val="20000"/>
                    </a:ext>
                  </a:extLst>
                </a:gridCol>
                <a:gridCol w="664863">
                  <a:extLst>
                    <a:ext uri="{9D8B030D-6E8A-4147-A177-3AD203B41FA5}">
                      <a16:colId xmlns="" xmlns:a16="http://schemas.microsoft.com/office/drawing/2014/main" val="20001"/>
                    </a:ext>
                  </a:extLst>
                </a:gridCol>
                <a:gridCol w="3186818">
                  <a:extLst>
                    <a:ext uri="{9D8B030D-6E8A-4147-A177-3AD203B41FA5}">
                      <a16:colId xmlns="" xmlns:a16="http://schemas.microsoft.com/office/drawing/2014/main" val="20002"/>
                    </a:ext>
                  </a:extLst>
                </a:gridCol>
                <a:gridCol w="859376">
                  <a:extLst>
                    <a:ext uri="{9D8B030D-6E8A-4147-A177-3AD203B41FA5}">
                      <a16:colId xmlns="" xmlns:a16="http://schemas.microsoft.com/office/drawing/2014/main" val="20003"/>
                    </a:ext>
                  </a:extLst>
                </a:gridCol>
                <a:gridCol w="2469973">
                  <a:extLst>
                    <a:ext uri="{9D8B030D-6E8A-4147-A177-3AD203B41FA5}">
                      <a16:colId xmlns="" xmlns:a16="http://schemas.microsoft.com/office/drawing/2014/main" val="20004"/>
                    </a:ext>
                  </a:extLst>
                </a:gridCol>
                <a:gridCol w="798172">
                  <a:extLst>
                    <a:ext uri="{9D8B030D-6E8A-4147-A177-3AD203B41FA5}">
                      <a16:colId xmlns="" xmlns:a16="http://schemas.microsoft.com/office/drawing/2014/main" val="20005"/>
                    </a:ext>
                  </a:extLst>
                </a:gridCol>
              </a:tblGrid>
              <a:tr h="274340">
                <a:tc>
                  <a:txBody>
                    <a:bodyPr/>
                    <a:lstStyle/>
                    <a:p>
                      <a:pPr algn="ctr"/>
                      <a:r>
                        <a:rPr lang="pt-PT" sz="1200" b="0" i="1" dirty="0" smtClean="0">
                          <a:solidFill>
                            <a:srgbClr val="008CBA"/>
                          </a:solidFill>
                          <a:latin typeface="Arial Narrow" panose="020B0606020202030204" pitchFamily="34" charset="0"/>
                        </a:rPr>
                        <a:t>Item</a:t>
                      </a:r>
                    </a:p>
                  </a:txBody>
                  <a:tcPr marL="91446" marR="91446" marT="45729" marB="45729" anchor="ctr">
                    <a:solidFill>
                      <a:schemeClr val="accent5">
                        <a:lumMod val="60000"/>
                        <a:lumOff val="40000"/>
                      </a:schemeClr>
                    </a:solidFill>
                  </a:tcPr>
                </a:tc>
                <a:tc>
                  <a:txBody>
                    <a:bodyPr/>
                    <a:lstStyle/>
                    <a:p>
                      <a:pPr algn="ctr"/>
                      <a:r>
                        <a:rPr lang="pt-PT" sz="1200" b="0" i="1" smtClean="0">
                          <a:solidFill>
                            <a:srgbClr val="008CBA"/>
                          </a:solidFill>
                          <a:latin typeface="Arial Narrow" panose="020B0606020202030204" pitchFamily="34" charset="0"/>
                        </a:rPr>
                        <a:t>Pag</a:t>
                      </a:r>
                    </a:p>
                  </a:txBody>
                  <a:tcPr marL="91446" marR="91446" marT="45729" marB="45729" anchor="ctr">
                    <a:solidFill>
                      <a:schemeClr val="accent5">
                        <a:lumMod val="60000"/>
                        <a:lumOff val="40000"/>
                      </a:schemeClr>
                    </a:solidFill>
                  </a:tcPr>
                </a:tc>
                <a:tc>
                  <a:txBody>
                    <a:bodyPr/>
                    <a:lstStyle/>
                    <a:p>
                      <a:pPr algn="ctr"/>
                      <a:r>
                        <a:rPr lang="pt-PT" sz="1200" b="0" i="1" smtClean="0">
                          <a:solidFill>
                            <a:srgbClr val="008CBA"/>
                          </a:solidFill>
                          <a:latin typeface="Arial Narrow" panose="020B0606020202030204" pitchFamily="34" charset="0"/>
                        </a:rPr>
                        <a:t>Item</a:t>
                      </a:r>
                    </a:p>
                  </a:txBody>
                  <a:tcPr marL="91446" marR="91446" marT="45729" marB="45729" anchor="ctr">
                    <a:solidFill>
                      <a:schemeClr val="accent5">
                        <a:lumMod val="60000"/>
                        <a:lumOff val="40000"/>
                      </a:schemeClr>
                    </a:solidFill>
                  </a:tcPr>
                </a:tc>
                <a:tc>
                  <a:txBody>
                    <a:bodyPr/>
                    <a:lstStyle/>
                    <a:p>
                      <a:pPr algn="ctr"/>
                      <a:r>
                        <a:rPr lang="pt-PT" sz="1200" b="0" i="1" smtClean="0">
                          <a:solidFill>
                            <a:srgbClr val="008CBA"/>
                          </a:solidFill>
                          <a:latin typeface="Arial Narrow" panose="020B0606020202030204" pitchFamily="34" charset="0"/>
                        </a:rPr>
                        <a:t>Pag.</a:t>
                      </a:r>
                    </a:p>
                  </a:txBody>
                  <a:tcPr marL="91446" marR="91446" marT="45729" marB="45729" anchor="ctr">
                    <a:solidFill>
                      <a:schemeClr val="accent5">
                        <a:lumMod val="60000"/>
                        <a:lumOff val="40000"/>
                      </a:schemeClr>
                    </a:solidFill>
                  </a:tcPr>
                </a:tc>
                <a:tc>
                  <a:txBody>
                    <a:bodyPr/>
                    <a:lstStyle/>
                    <a:p>
                      <a:pPr algn="ctr"/>
                      <a:r>
                        <a:rPr lang="pt-PT" sz="1200" b="0" i="1" smtClean="0">
                          <a:solidFill>
                            <a:srgbClr val="008CBA"/>
                          </a:solidFill>
                          <a:latin typeface="Arial Narrow" panose="020B0606020202030204" pitchFamily="34" charset="0"/>
                        </a:rPr>
                        <a:t>Item</a:t>
                      </a:r>
                    </a:p>
                  </a:txBody>
                  <a:tcPr marL="91446" marR="91446" marT="45729" marB="45729" anchor="ctr">
                    <a:solidFill>
                      <a:schemeClr val="accent5">
                        <a:lumMod val="60000"/>
                        <a:lumOff val="40000"/>
                      </a:schemeClr>
                    </a:solidFill>
                  </a:tcPr>
                </a:tc>
                <a:tc>
                  <a:txBody>
                    <a:bodyPr/>
                    <a:lstStyle/>
                    <a:p>
                      <a:pPr algn="ctr"/>
                      <a:r>
                        <a:rPr lang="pt-PT" sz="1200" b="0" i="1" smtClean="0">
                          <a:solidFill>
                            <a:srgbClr val="008CBA"/>
                          </a:solidFill>
                          <a:latin typeface="Arial Narrow" panose="020B0606020202030204" pitchFamily="34" charset="0"/>
                        </a:rPr>
                        <a:t>Pag</a:t>
                      </a:r>
                    </a:p>
                  </a:txBody>
                  <a:tcPr marL="91446" marR="91446" marT="45729" marB="45729" anchor="ctr">
                    <a:solidFill>
                      <a:schemeClr val="accent5">
                        <a:lumMod val="60000"/>
                        <a:lumOff val="40000"/>
                      </a:schemeClr>
                    </a:solidFill>
                  </a:tcPr>
                </a:tc>
                <a:extLst>
                  <a:ext uri="{0D108BD9-81ED-4DB2-BD59-A6C34878D82A}">
                    <a16:rowId xmlns="" xmlns:a16="http://schemas.microsoft.com/office/drawing/2014/main" val="10000"/>
                  </a:ext>
                </a:extLst>
              </a:tr>
              <a:tr h="327938">
                <a:tc>
                  <a:txBody>
                    <a:bodyPr/>
                    <a:lstStyle/>
                    <a:p>
                      <a:pPr algn="just"/>
                      <a:r>
                        <a:rPr lang="pt-PT" sz="1100" b="0" i="0" u="none" kern="1200" baseline="0" dirty="0" smtClean="0">
                          <a:solidFill>
                            <a:schemeClr val="dk1"/>
                          </a:solidFill>
                          <a:effectLst/>
                          <a:latin typeface="Arial Narrow" panose="020B0606020202030204" pitchFamily="34" charset="0"/>
                          <a:ea typeface="+mn-ea"/>
                          <a:cs typeface="+mn-cs"/>
                        </a:rPr>
                        <a:t>Advertência</a:t>
                      </a:r>
                      <a:endParaRPr lang="fr-FR"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3</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ct val="50000"/>
                        </a:spcBef>
                        <a:spcAft>
                          <a:spcPts val="0"/>
                        </a:spcAft>
                        <a:buClrTx/>
                        <a:buSzTx/>
                        <a:buFontTx/>
                        <a:buNone/>
                        <a:defRPr/>
                      </a:pPr>
                      <a:r>
                        <a:rPr lang="pt-PT" sz="1100" b="0" i="0" dirty="0" smtClean="0">
                          <a:solidFill>
                            <a:schemeClr val="tx1"/>
                          </a:solidFill>
                          <a:latin typeface="Arial Narrow" panose="020B0606020202030204" pitchFamily="34" charset="0"/>
                        </a:rPr>
                        <a:t>Indicadores económicos </a:t>
                      </a:r>
                      <a:r>
                        <a:rPr lang="pt-PT" sz="1100" b="0" i="0" baseline="0" dirty="0" smtClean="0">
                          <a:solidFill>
                            <a:schemeClr val="tx1"/>
                          </a:solidFill>
                          <a:latin typeface="Arial Narrow" panose="020B0606020202030204" pitchFamily="34" charset="0"/>
                        </a:rPr>
                        <a:t>de  Burkina Faso</a:t>
                      </a:r>
                      <a:endParaRPr lang="en-US" altLang="pt-PT" sz="1100" b="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23 - 25</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ct val="0"/>
                        </a:spcBef>
                        <a:spcAft>
                          <a:spcPts val="0"/>
                        </a:spcAft>
                        <a:buClrTx/>
                        <a:buSzTx/>
                        <a:buFontTx/>
                        <a:buNone/>
                        <a:defRPr/>
                      </a:pPr>
                      <a:r>
                        <a:rPr lang="pt-PT" sz="1100" b="0" i="0" dirty="0" smtClean="0">
                          <a:solidFill>
                            <a:schemeClr val="tx1"/>
                          </a:solidFill>
                          <a:latin typeface="Arial Narrow" panose="020B0606020202030204" pitchFamily="34" charset="0"/>
                        </a:rPr>
                        <a:t>Indicadores económicos </a:t>
                      </a:r>
                      <a:r>
                        <a:rPr lang="pt-PT" sz="1100" b="0" i="0" baseline="0" dirty="0" smtClean="0">
                          <a:solidFill>
                            <a:schemeClr val="tx1"/>
                          </a:solidFill>
                          <a:latin typeface="Arial Narrow" panose="020B0606020202030204" pitchFamily="34" charset="0"/>
                        </a:rPr>
                        <a:t>doa Libéria</a:t>
                      </a:r>
                      <a:endParaRPr lang="pt-PT" sz="1100" b="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44 - 45</a:t>
                      </a: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 xmlns:a16="http://schemas.microsoft.com/office/drawing/2014/main" val="10001"/>
                  </a:ext>
                </a:extLst>
              </a:tr>
              <a:tr h="328998">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PT" sz="1100" b="0" i="0" dirty="0" smtClean="0">
                          <a:solidFill>
                            <a:schemeClr val="tx1"/>
                          </a:solidFill>
                          <a:latin typeface="Arial Narrow" panose="020B0606020202030204" pitchFamily="34" charset="0"/>
                        </a:rPr>
                        <a:t>A CEDEAO</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4</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PT" altLang="en-US" sz="1100" b="0" i="0" dirty="0">
                          <a:solidFill>
                            <a:schemeClr val="tx1"/>
                          </a:solidFill>
                          <a:latin typeface="Arial Narrow" panose="020B0606020202030204" pitchFamily="34" charset="0"/>
                          <a:cs typeface="Arial Narrow" panose="020B0606020202030204" pitchFamily="34" charset="0"/>
                          <a:sym typeface="+mn-ea"/>
                        </a:rPr>
                        <a:t> </a:t>
                      </a:r>
                      <a:r>
                        <a:rPr lang="pt-PT" sz="1100" b="0" i="0" dirty="0" smtClean="0">
                          <a:solidFill>
                            <a:schemeClr val="tx1"/>
                          </a:solidFill>
                          <a:latin typeface="Arial Narrow" panose="020B0606020202030204" pitchFamily="34" charset="0"/>
                        </a:rPr>
                        <a:t>Indicadores económicos </a:t>
                      </a:r>
                      <a:r>
                        <a:rPr lang="pt-PT" sz="1100" b="0" i="0" baseline="0" dirty="0" smtClean="0">
                          <a:solidFill>
                            <a:schemeClr val="tx1"/>
                          </a:solidFill>
                          <a:latin typeface="Arial Narrow" panose="020B0606020202030204" pitchFamily="34" charset="0"/>
                        </a:rPr>
                        <a:t>de  Cabo Verde</a:t>
                      </a:r>
                      <a:endParaRPr lang="en-US"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26 - 29</a:t>
                      </a:r>
                      <a:endParaRPr lang="pt-PT" sz="1100" b="0" i="0" dirty="0">
                        <a:solidFill>
                          <a:schemeClr val="tx1"/>
                        </a:solidFill>
                        <a:latin typeface="Arial Narrow" panose="020B0606020202030204" pitchFamily="34" charset="0"/>
                      </a:endParaRPr>
                    </a:p>
                  </a:txBody>
                  <a:tcPr marL="91446" marR="91446" marT="45729" marB="45729"/>
                </a:tc>
                <a:tc>
                  <a:txBody>
                    <a:bodyPr/>
                    <a:lstStyle/>
                    <a:p>
                      <a:pPr eaLnBrk="1" hangingPunct="1">
                        <a:spcBef>
                          <a:spcPct val="0"/>
                        </a:spcBef>
                        <a:buClrTx/>
                        <a:buSzTx/>
                        <a:buFontTx/>
                        <a:buNone/>
                      </a:pPr>
                      <a:r>
                        <a:rPr lang="pt-PT" sz="1100" b="0" i="0" dirty="0" smtClean="0">
                          <a:solidFill>
                            <a:schemeClr val="tx1"/>
                          </a:solidFill>
                          <a:latin typeface="Arial Narrow" panose="020B0606020202030204" pitchFamily="34" charset="0"/>
                        </a:rPr>
                        <a:t>Indicadores económicos </a:t>
                      </a:r>
                      <a:r>
                        <a:rPr lang="pt-PT" sz="1100" b="0" i="0" baseline="0" dirty="0" smtClean="0">
                          <a:solidFill>
                            <a:schemeClr val="tx1"/>
                          </a:solidFill>
                          <a:latin typeface="Arial Narrow" panose="020B0606020202030204" pitchFamily="34" charset="0"/>
                        </a:rPr>
                        <a:t>do  Mali</a:t>
                      </a:r>
                      <a:endParaRPr lang="pt-BR"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46 - 48</a:t>
                      </a: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 xmlns:a16="http://schemas.microsoft.com/office/drawing/2014/main" val="10002"/>
                  </a:ext>
                </a:extLst>
              </a:tr>
              <a:tr h="318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b="0" i="0" u="none" kern="1200" baseline="0" dirty="0" smtClean="0">
                          <a:solidFill>
                            <a:schemeClr val="dk1"/>
                          </a:solidFill>
                          <a:effectLst/>
                          <a:latin typeface="Arial Narrow" panose="020B0606020202030204" pitchFamily="34" charset="0"/>
                          <a:ea typeface="+mn-ea"/>
                          <a:cs typeface="+mn-cs"/>
                        </a:rPr>
                        <a:t>Algumas etapas da integração regional</a:t>
                      </a:r>
                      <a:endParaRPr lang="pt-PT" sz="1100" b="0" i="0" dirty="0" smtClean="0">
                        <a:solidFill>
                          <a:schemeClr val="tx1"/>
                        </a:solidFill>
                        <a:latin typeface="Arial Narrow" panose="020B0606020202030204" pitchFamily="34" charset="0"/>
                        <a:cs typeface="Arial" panose="020B060402020202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5</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PT" sz="1100" b="0" i="0" dirty="0" smtClean="0">
                          <a:solidFill>
                            <a:schemeClr val="tx1"/>
                          </a:solidFill>
                          <a:latin typeface="Arial Narrow" panose="020B0606020202030204" pitchFamily="34" charset="0"/>
                        </a:rPr>
                        <a:t>Indicadores económicos </a:t>
                      </a:r>
                      <a:r>
                        <a:rPr lang="pt-PT" sz="1100" b="0" i="0" baseline="0" dirty="0" smtClean="0">
                          <a:solidFill>
                            <a:schemeClr val="tx1"/>
                          </a:solidFill>
                          <a:latin typeface="Arial Narrow" panose="020B0606020202030204" pitchFamily="34" charset="0"/>
                        </a:rPr>
                        <a:t>da Costa do Marfim</a:t>
                      </a:r>
                      <a:endParaRPr lang="en-US"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30 - 32</a:t>
                      </a:r>
                      <a:endParaRPr lang="pt-PT" sz="1100" b="0" i="0" dirty="0">
                        <a:solidFill>
                          <a:schemeClr val="tx1"/>
                        </a:solidFill>
                        <a:latin typeface="Arial Narrow" panose="020B0606020202030204" pitchFamily="34" charset="0"/>
                      </a:endParaRPr>
                    </a:p>
                  </a:txBody>
                  <a:tcPr marL="91446" marR="91446" marT="45729" marB="45729"/>
                </a:tc>
                <a:tc>
                  <a:txBody>
                    <a:bodyPr/>
                    <a:lstStyle/>
                    <a:p>
                      <a:pPr eaLnBrk="1" hangingPunct="1">
                        <a:spcBef>
                          <a:spcPct val="0"/>
                        </a:spcBef>
                        <a:buClrTx/>
                        <a:buSzTx/>
                        <a:buFontTx/>
                        <a:buNone/>
                      </a:pPr>
                      <a:r>
                        <a:rPr lang="pt-PT" sz="1100" b="0" i="0" dirty="0" smtClean="0">
                          <a:solidFill>
                            <a:schemeClr val="tx1"/>
                          </a:solidFill>
                          <a:latin typeface="Arial Narrow" panose="020B0606020202030204" pitchFamily="34" charset="0"/>
                        </a:rPr>
                        <a:t>Indicadores económicos </a:t>
                      </a:r>
                      <a:r>
                        <a:rPr lang="pt-PT" sz="1100" b="0" i="0" baseline="0" dirty="0" smtClean="0">
                          <a:solidFill>
                            <a:schemeClr val="tx1"/>
                          </a:solidFill>
                          <a:latin typeface="Arial Narrow" panose="020B0606020202030204" pitchFamily="34" charset="0"/>
                        </a:rPr>
                        <a:t>do  Níger</a:t>
                      </a:r>
                      <a:endParaRPr lang="pt-BR"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49 - 51</a:t>
                      </a: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 xmlns:a16="http://schemas.microsoft.com/office/drawing/2014/main" val="10003"/>
                  </a:ext>
                </a:extLst>
              </a:tr>
              <a:tr h="328998">
                <a:tc>
                  <a:txBody>
                    <a:bodyPr/>
                    <a:lstStyle/>
                    <a:p>
                      <a:pPr marL="0" marR="0" indent="0" algn="l" defTabSz="914400" rtl="0" eaLnBrk="1" fontAlgn="auto" latinLnBrk="0" hangingPunct="1">
                        <a:lnSpc>
                          <a:spcPct val="100000"/>
                        </a:lnSpc>
                        <a:spcBef>
                          <a:spcPct val="0"/>
                        </a:spcBef>
                        <a:spcAft>
                          <a:spcPts val="0"/>
                        </a:spcAft>
                        <a:buClrTx/>
                        <a:buSzTx/>
                        <a:buFontTx/>
                        <a:buNone/>
                        <a:defRPr/>
                      </a:pPr>
                      <a:r>
                        <a:rPr lang="pt-PT" altLang="pt-PT" sz="1100" b="0" i="0" dirty="0" smtClean="0">
                          <a:solidFill>
                            <a:schemeClr val="tx1"/>
                          </a:solidFill>
                          <a:latin typeface="Arial Narrow" panose="020B0606020202030204" pitchFamily="34" charset="0"/>
                        </a:rPr>
                        <a:t>Os</a:t>
                      </a:r>
                      <a:r>
                        <a:rPr lang="pt-PT" altLang="pt-PT" sz="1100" b="0" i="0" baseline="0" dirty="0" smtClean="0">
                          <a:solidFill>
                            <a:schemeClr val="tx1"/>
                          </a:solidFill>
                          <a:latin typeface="Arial Narrow" panose="020B0606020202030204" pitchFamily="34" charset="0"/>
                        </a:rPr>
                        <a:t> Países da </a:t>
                      </a:r>
                      <a:r>
                        <a:rPr lang="pt-PT" altLang="pt-PT" sz="1100" b="0" i="0" dirty="0" smtClean="0">
                          <a:solidFill>
                            <a:schemeClr val="tx1"/>
                          </a:solidFill>
                          <a:latin typeface="Arial Narrow" panose="020B0606020202030204" pitchFamily="34" charset="0"/>
                        </a:rPr>
                        <a:t>CEDEAO</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6 - 7</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PT" sz="1100" b="0" i="0" dirty="0" smtClean="0">
                          <a:solidFill>
                            <a:schemeClr val="tx1"/>
                          </a:solidFill>
                          <a:latin typeface="Arial Narrow" panose="020B0606020202030204" pitchFamily="34" charset="0"/>
                        </a:rPr>
                        <a:t>Indicadores económicos </a:t>
                      </a:r>
                      <a:r>
                        <a:rPr lang="pt-PT" sz="1100" b="0" i="0" baseline="0" dirty="0" smtClean="0">
                          <a:solidFill>
                            <a:schemeClr val="tx1"/>
                          </a:solidFill>
                          <a:latin typeface="Arial Narrow" panose="020B0606020202030204" pitchFamily="34" charset="0"/>
                        </a:rPr>
                        <a:t>do  Gâmbia</a:t>
                      </a:r>
                      <a:endParaRPr lang="en-US"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33 - 35</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a:lnSpc>
                          <a:spcPct val="90000"/>
                        </a:lnSpc>
                        <a:spcBef>
                          <a:spcPts val="0"/>
                        </a:spcBef>
                        <a:spcAft>
                          <a:spcPts val="0"/>
                        </a:spcAft>
                      </a:pPr>
                      <a:r>
                        <a:rPr lang="pt-PT" sz="1100" b="0" i="0" dirty="0" smtClean="0">
                          <a:solidFill>
                            <a:schemeClr val="tx1"/>
                          </a:solidFill>
                          <a:latin typeface="Arial Narrow" panose="020B0606020202030204" pitchFamily="34" charset="0"/>
                        </a:rPr>
                        <a:t>Indicadores económicos </a:t>
                      </a:r>
                      <a:r>
                        <a:rPr lang="pt-PT" sz="1100" b="0" i="0" baseline="0" dirty="0" smtClean="0">
                          <a:solidFill>
                            <a:schemeClr val="tx1"/>
                          </a:solidFill>
                          <a:latin typeface="Arial Narrow" panose="020B0606020202030204" pitchFamily="34" charset="0"/>
                        </a:rPr>
                        <a:t>doa  Nigéria</a:t>
                      </a:r>
                      <a:endParaRPr lang="pt-PT" altLang="pt-PT" sz="1100" b="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52 - 54</a:t>
                      </a: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 xmlns:a16="http://schemas.microsoft.com/office/drawing/2014/main" val="10004"/>
                  </a:ext>
                </a:extLst>
              </a:tr>
              <a:tr h="328998">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PT" sz="1100" b="0" i="0" dirty="0" smtClean="0">
                          <a:solidFill>
                            <a:schemeClr val="tx1"/>
                          </a:solidFill>
                          <a:latin typeface="Arial Narrow" panose="020B0606020202030204" pitchFamily="34" charset="0"/>
                        </a:rPr>
                        <a:t>A importância económica</a:t>
                      </a:r>
                      <a:r>
                        <a:rPr lang="pt-PT" sz="1100" b="0" i="0" baseline="0" dirty="0" smtClean="0">
                          <a:solidFill>
                            <a:schemeClr val="tx1"/>
                          </a:solidFill>
                          <a:latin typeface="Arial Narrow" panose="020B0606020202030204" pitchFamily="34" charset="0"/>
                        </a:rPr>
                        <a:t> da </a:t>
                      </a:r>
                      <a:r>
                        <a:rPr lang="pt-PT" sz="1100" b="0" i="0" dirty="0" smtClean="0">
                          <a:solidFill>
                            <a:schemeClr val="tx1"/>
                          </a:solidFill>
                          <a:latin typeface="Arial Narrow" panose="020B0606020202030204" pitchFamily="34" charset="0"/>
                        </a:rPr>
                        <a:t>CEDEAO</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8</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PT" sz="1100" b="0" i="0" dirty="0" smtClean="0">
                          <a:solidFill>
                            <a:schemeClr val="tx1"/>
                          </a:solidFill>
                          <a:latin typeface="Arial Narrow" panose="020B0606020202030204" pitchFamily="34" charset="0"/>
                        </a:rPr>
                        <a:t>Indicadores económicos </a:t>
                      </a:r>
                      <a:r>
                        <a:rPr lang="pt-PT" sz="1100" b="0" i="0" baseline="0" dirty="0" smtClean="0">
                          <a:solidFill>
                            <a:schemeClr val="tx1"/>
                          </a:solidFill>
                          <a:latin typeface="Arial Narrow" panose="020B0606020202030204" pitchFamily="34" charset="0"/>
                        </a:rPr>
                        <a:t>do  Gana</a:t>
                      </a:r>
                      <a:endParaRPr lang="pt-PT" altLang="en-US"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36 - 38</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PT" sz="1100" b="0" i="0" dirty="0" smtClean="0">
                          <a:solidFill>
                            <a:schemeClr val="tx1"/>
                          </a:solidFill>
                          <a:latin typeface="Arial Narrow" panose="020B0606020202030204" pitchFamily="34" charset="0"/>
                        </a:rPr>
                        <a:t>Indicadores económicos </a:t>
                      </a:r>
                      <a:r>
                        <a:rPr lang="pt-PT" sz="1100" b="0" i="0" baseline="0" dirty="0" smtClean="0">
                          <a:solidFill>
                            <a:schemeClr val="tx1"/>
                          </a:solidFill>
                          <a:latin typeface="Arial Narrow" panose="020B0606020202030204" pitchFamily="34" charset="0"/>
                        </a:rPr>
                        <a:t>do  Senegal</a:t>
                      </a:r>
                      <a:endParaRPr lang="pt-PT" sz="1100" b="0" i="0" dirty="0" smtClean="0">
                        <a:solidFill>
                          <a:schemeClr val="tx1"/>
                        </a:solidFill>
                        <a:latin typeface="Arial Narrow" panose="020B0606020202030204" pitchFamily="34" charset="0"/>
                      </a:endParaRPr>
                    </a:p>
                  </a:txBody>
                  <a:tcPr marL="91446" marR="91446" marT="45729" marB="45729"/>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pt-PT" sz="1100" b="0" i="0" dirty="0" smtClean="0">
                          <a:solidFill>
                            <a:schemeClr val="tx1"/>
                          </a:solidFill>
                          <a:latin typeface="Arial Narrow" panose="020B0606020202030204" pitchFamily="34" charset="0"/>
                        </a:rPr>
                        <a:t>55 - 57</a:t>
                      </a:r>
                    </a:p>
                  </a:txBody>
                  <a:tcPr marL="91446" marR="91446" marT="45729" marB="45729"/>
                </a:tc>
                <a:extLst>
                  <a:ext uri="{0D108BD9-81ED-4DB2-BD59-A6C34878D82A}">
                    <a16:rowId xmlns="" xmlns:a16="http://schemas.microsoft.com/office/drawing/2014/main" val="10005"/>
                  </a:ext>
                </a:extLst>
              </a:tr>
              <a:tr h="274340">
                <a:tc>
                  <a:txBody>
                    <a:bodyPr/>
                    <a:lstStyle/>
                    <a:p>
                      <a:pPr algn="l" eaLnBrk="1" hangingPunct="1">
                        <a:spcBef>
                          <a:spcPct val="50000"/>
                        </a:spcBef>
                        <a:buClrTx/>
                        <a:buSzTx/>
                        <a:buFontTx/>
                        <a:buNone/>
                      </a:pPr>
                      <a:r>
                        <a:rPr lang="pt-PT" sz="1100" b="0" i="0" dirty="0" smtClean="0">
                          <a:solidFill>
                            <a:schemeClr val="tx1"/>
                          </a:solidFill>
                          <a:latin typeface="Arial Narrow" panose="020B0606020202030204" pitchFamily="34" charset="0"/>
                        </a:rPr>
                        <a:t>Indicadores económicos da CEDEAO</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9 - 18</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l"/>
                      <a:r>
                        <a:rPr lang="pt-PT" sz="1100" b="0" i="0" dirty="0" smtClean="0">
                          <a:solidFill>
                            <a:schemeClr val="tx1"/>
                          </a:solidFill>
                          <a:latin typeface="Arial Narrow" panose="020B0606020202030204" pitchFamily="34" charset="0"/>
                        </a:rPr>
                        <a:t>Indicadores económicos </a:t>
                      </a:r>
                      <a:r>
                        <a:rPr lang="pt-PT" sz="1100" b="0" i="0" baseline="0" dirty="0" smtClean="0">
                          <a:solidFill>
                            <a:schemeClr val="tx1"/>
                          </a:solidFill>
                          <a:latin typeface="Arial Narrow" panose="020B0606020202030204" pitchFamily="34" charset="0"/>
                        </a:rPr>
                        <a:t>da Guiné</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39 - 41</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PT" sz="1100" b="0" i="0" dirty="0" smtClean="0">
                          <a:solidFill>
                            <a:schemeClr val="tx1"/>
                          </a:solidFill>
                          <a:latin typeface="Arial Narrow" panose="020B0606020202030204" pitchFamily="34" charset="0"/>
                        </a:rPr>
                        <a:t>Indicadores económicos </a:t>
                      </a:r>
                      <a:r>
                        <a:rPr lang="pt-PT" sz="1100" b="0" i="0" baseline="0" dirty="0" smtClean="0">
                          <a:solidFill>
                            <a:schemeClr val="tx1"/>
                          </a:solidFill>
                          <a:latin typeface="Arial Narrow" panose="020B0606020202030204" pitchFamily="34" charset="0"/>
                        </a:rPr>
                        <a:t>da  Serra Leoa</a:t>
                      </a:r>
                      <a:endParaRPr lang="pt-PT" sz="1100" b="0" i="0" dirty="0" smtClean="0">
                        <a:solidFill>
                          <a:schemeClr val="tx1"/>
                        </a:solidFill>
                        <a:latin typeface="Arial Narrow" panose="020B0606020202030204" pitchFamily="34" charset="0"/>
                        <a:cs typeface="+mn-cs"/>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58 - 60</a:t>
                      </a: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 xmlns:a16="http://schemas.microsoft.com/office/drawing/2014/main" val="10006"/>
                  </a:ext>
                </a:extLst>
              </a:tr>
              <a:tr h="328998">
                <a:tc>
                  <a:txBody>
                    <a:bodyPr/>
                    <a:lstStyle/>
                    <a:p>
                      <a:pPr algn="l" eaLnBrk="1" hangingPunct="1">
                        <a:spcBef>
                          <a:spcPct val="50000"/>
                        </a:spcBef>
                        <a:buClrTx/>
                        <a:buSzTx/>
                        <a:buFontTx/>
                        <a:buNone/>
                      </a:pPr>
                      <a:r>
                        <a:rPr lang="pt-PT" sz="1100" b="0" i="0" dirty="0" smtClean="0">
                          <a:solidFill>
                            <a:schemeClr val="tx1"/>
                          </a:solidFill>
                          <a:latin typeface="Arial Narrow" panose="020B0606020202030204" pitchFamily="34" charset="0"/>
                        </a:rPr>
                        <a:t>Indicadores económicos </a:t>
                      </a:r>
                      <a:r>
                        <a:rPr lang="pt-PT" sz="1100" b="0" i="0" baseline="0" dirty="0" smtClean="0">
                          <a:solidFill>
                            <a:schemeClr val="tx1"/>
                          </a:solidFill>
                          <a:latin typeface="Arial Narrow" panose="020B0606020202030204" pitchFamily="34" charset="0"/>
                        </a:rPr>
                        <a:t>do Benim</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19 - 22</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PT" sz="1100" b="0" i="0" dirty="0" smtClean="0">
                          <a:solidFill>
                            <a:schemeClr val="tx1"/>
                          </a:solidFill>
                          <a:latin typeface="Arial Narrow" panose="020B0606020202030204" pitchFamily="34" charset="0"/>
                        </a:rPr>
                        <a:t>Indicadores económicos </a:t>
                      </a:r>
                      <a:r>
                        <a:rPr lang="pt-PT" sz="1100" b="0" i="0" baseline="0" dirty="0" smtClean="0">
                          <a:solidFill>
                            <a:schemeClr val="tx1"/>
                          </a:solidFill>
                          <a:latin typeface="Arial Narrow" panose="020B0606020202030204" pitchFamily="34" charset="0"/>
                        </a:rPr>
                        <a:t>doa Guiné Bissau</a:t>
                      </a:r>
                      <a:endParaRPr lang="pt-PT"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42 - 43</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PT" sz="1100" b="0" i="0" dirty="0" smtClean="0">
                          <a:solidFill>
                            <a:schemeClr val="tx1"/>
                          </a:solidFill>
                          <a:latin typeface="Arial Narrow" panose="020B0606020202030204" pitchFamily="34" charset="0"/>
                        </a:rPr>
                        <a:t>Indicadores económicos </a:t>
                      </a:r>
                      <a:r>
                        <a:rPr lang="pt-PT" sz="1100" b="0" i="0" baseline="0" dirty="0" smtClean="0">
                          <a:solidFill>
                            <a:schemeClr val="tx1"/>
                          </a:solidFill>
                          <a:latin typeface="Arial Narrow" panose="020B0606020202030204" pitchFamily="34" charset="0"/>
                        </a:rPr>
                        <a:t>do  Togo</a:t>
                      </a:r>
                      <a:endParaRPr lang="pt-PT" sz="1100" b="0" i="0" dirty="0" smtClean="0">
                        <a:solidFill>
                          <a:schemeClr val="tx1"/>
                        </a:solidFill>
                        <a:latin typeface="Arial Narrow" panose="020B0606020202030204" pitchFamily="34" charset="0"/>
                        <a:cs typeface="+mn-cs"/>
                      </a:endParaRPr>
                    </a:p>
                  </a:txBody>
                  <a:tcPr marL="91446" marR="91446" marT="45729" marB="45729"/>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pt-PT" sz="1100" b="0" i="0" dirty="0" smtClean="0">
                          <a:solidFill>
                            <a:schemeClr val="tx1"/>
                          </a:solidFill>
                          <a:latin typeface="Arial Narrow" panose="020B0606020202030204" pitchFamily="34" charset="0"/>
                        </a:rPr>
                        <a:t>61 - 63</a:t>
                      </a:r>
                    </a:p>
                  </a:txBody>
                  <a:tcPr marL="91446" marR="91446" marT="45729" marB="45729"/>
                </a:tc>
                <a:extLst>
                  <a:ext uri="{0D108BD9-81ED-4DB2-BD59-A6C34878D82A}">
                    <a16:rowId xmlns="" xmlns:a16="http://schemas.microsoft.com/office/drawing/2014/main" val="10007"/>
                  </a:ext>
                </a:extLst>
              </a:tr>
            </a:tbl>
          </a:graphicData>
        </a:graphic>
      </p:graphicFrame>
      <p:sp>
        <p:nvSpPr>
          <p:cNvPr id="19" name="Rectangle 18"/>
          <p:cNvSpPr/>
          <p:nvPr/>
        </p:nvSpPr>
        <p:spPr>
          <a:xfrm>
            <a:off x="9067800" y="3729355"/>
            <a:ext cx="2686685" cy="27635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pt-PT" sz="1200" dirty="0" smtClean="0">
                <a:solidFill>
                  <a:srgbClr val="008CBA"/>
                </a:solidFill>
                <a:latin typeface="Arial Narrow" panose="020B0606020202030204" pitchFamily="34" charset="0"/>
              </a:rPr>
              <a:t>Fontes: </a:t>
            </a:r>
          </a:p>
          <a:p>
            <a:r>
              <a:rPr lang="pt-PT" sz="800" dirty="0" smtClean="0">
                <a:solidFill>
                  <a:srgbClr val="008CBA"/>
                </a:solidFill>
                <a:latin typeface="Arial Narrow"/>
              </a:rPr>
              <a:t>■ </a:t>
            </a:r>
            <a:r>
              <a:rPr lang="pt-PT" sz="800" dirty="0" smtClean="0">
                <a:solidFill>
                  <a:schemeClr val="tx1"/>
                </a:solidFill>
                <a:latin typeface="Arial Narrow" panose="020B0606020202030204" pitchFamily="34" charset="0"/>
              </a:rPr>
              <a:t>Banque mondiale</a:t>
            </a:r>
          </a:p>
          <a:p>
            <a:r>
              <a:rPr lang="pt-PT" sz="800" dirty="0">
                <a:solidFill>
                  <a:srgbClr val="008CBA"/>
                </a:solidFill>
                <a:latin typeface="Arial Narrow"/>
              </a:rPr>
              <a:t>■</a:t>
            </a:r>
            <a:r>
              <a:rPr lang="pt-PT" sz="800" dirty="0">
                <a:solidFill>
                  <a:srgbClr val="008CBA"/>
                </a:solidFill>
                <a:latin typeface="Arial Narrow" panose="020B0606020202030204" pitchFamily="34" charset="0"/>
              </a:rPr>
              <a:t> </a:t>
            </a:r>
            <a:r>
              <a:rPr lang="fr-FR" sz="800" dirty="0">
                <a:solidFill>
                  <a:schemeClr val="tx1"/>
                </a:solidFill>
                <a:latin typeface="Arial Narrow" panose="020B0606020202030204" pitchFamily="34" charset="0"/>
              </a:rPr>
              <a:t>Université de </a:t>
            </a:r>
            <a:r>
              <a:rPr lang="fr-FR" sz="800" dirty="0" smtClean="0">
                <a:solidFill>
                  <a:schemeClr val="tx1"/>
                </a:solidFill>
                <a:latin typeface="Arial Narrow" panose="020B0606020202030204" pitchFamily="34" charset="0"/>
              </a:rPr>
              <a:t>Sherbrooke – Canada</a:t>
            </a:r>
          </a:p>
          <a:p>
            <a:r>
              <a:rPr lang="pt-PT" sz="800" dirty="0">
                <a:solidFill>
                  <a:srgbClr val="008CBA"/>
                </a:solidFill>
                <a:latin typeface="Arial Narrow"/>
              </a:rPr>
              <a:t>■</a:t>
            </a:r>
            <a:r>
              <a:rPr lang="pt-PT" sz="800" dirty="0">
                <a:solidFill>
                  <a:srgbClr val="008CBA"/>
                </a:solidFill>
                <a:latin typeface="Arial Narrow" panose="020B0606020202030204" pitchFamily="34" charset="0"/>
              </a:rPr>
              <a:t> </a:t>
            </a:r>
            <a:r>
              <a:rPr lang="fr-FR" sz="800" dirty="0" err="1" smtClean="0">
                <a:solidFill>
                  <a:schemeClr val="tx1"/>
                </a:solidFill>
                <a:latin typeface="Arial Narrow" panose="020B0606020202030204" pitchFamily="34" charset="0"/>
              </a:rPr>
              <a:t>Doing</a:t>
            </a:r>
            <a:r>
              <a:rPr lang="fr-FR" sz="800" dirty="0" smtClean="0">
                <a:solidFill>
                  <a:schemeClr val="tx1"/>
                </a:solidFill>
                <a:latin typeface="Arial Narrow" panose="020B0606020202030204" pitchFamily="34" charset="0"/>
              </a:rPr>
              <a:t> </a:t>
            </a:r>
            <a:r>
              <a:rPr lang="fr-FR" sz="800" dirty="0">
                <a:solidFill>
                  <a:schemeClr val="tx1"/>
                </a:solidFill>
                <a:latin typeface="Arial Narrow" panose="020B0606020202030204" pitchFamily="34" charset="0"/>
              </a:rPr>
              <a:t>Business - Dernières données </a:t>
            </a:r>
            <a:r>
              <a:rPr lang="fr-FR" sz="800" dirty="0" smtClean="0">
                <a:solidFill>
                  <a:schemeClr val="tx1"/>
                </a:solidFill>
                <a:latin typeface="Arial Narrow" panose="020B0606020202030204" pitchFamily="34" charset="0"/>
              </a:rPr>
              <a:t>disponibles</a:t>
            </a:r>
          </a:p>
          <a:p>
            <a:r>
              <a:rPr lang="pt-PT" sz="800" dirty="0">
                <a:solidFill>
                  <a:srgbClr val="008CBA"/>
                </a:solidFill>
                <a:latin typeface="Arial Narrow"/>
              </a:rPr>
              <a:t>■</a:t>
            </a:r>
            <a:r>
              <a:rPr lang="pt-PT" sz="800" dirty="0">
                <a:solidFill>
                  <a:srgbClr val="008CBA"/>
                </a:solidFill>
                <a:latin typeface="Arial Narrow" panose="020B0606020202030204" pitchFamily="34" charset="0"/>
              </a:rPr>
              <a:t> </a:t>
            </a:r>
            <a:r>
              <a:rPr lang="fr-FR" sz="800" dirty="0" smtClean="0">
                <a:solidFill>
                  <a:schemeClr val="tx1"/>
                </a:solidFill>
                <a:latin typeface="Arial Narrow" panose="020B0606020202030204" pitchFamily="34" charset="0"/>
              </a:rPr>
              <a:t>GSMA.</a:t>
            </a:r>
          </a:p>
          <a:p>
            <a:r>
              <a:rPr lang="pt-PT" sz="800" dirty="0">
                <a:solidFill>
                  <a:srgbClr val="008CBA"/>
                </a:solidFill>
                <a:latin typeface="Arial Narrow"/>
              </a:rPr>
              <a:t>■</a:t>
            </a:r>
            <a:r>
              <a:rPr lang="pt-PT" sz="800" dirty="0">
                <a:solidFill>
                  <a:srgbClr val="008CBA"/>
                </a:solidFill>
                <a:latin typeface="Arial Narrow" panose="020B0606020202030204" pitchFamily="34" charset="0"/>
              </a:rPr>
              <a:t> </a:t>
            </a:r>
            <a:r>
              <a:rPr lang="fr-FR" sz="800" dirty="0" smtClean="0">
                <a:solidFill>
                  <a:schemeClr val="tx1"/>
                </a:solidFill>
                <a:latin typeface="Arial Narrow" panose="020B0606020202030204" pitchFamily="34" charset="0"/>
              </a:rPr>
              <a:t>CEDEAO.</a:t>
            </a:r>
          </a:p>
          <a:p>
            <a:r>
              <a:rPr lang="pt-PT" sz="800" dirty="0">
                <a:solidFill>
                  <a:srgbClr val="008CBA"/>
                </a:solidFill>
                <a:latin typeface="Arial Narrow"/>
              </a:rPr>
              <a:t>■</a:t>
            </a:r>
            <a:r>
              <a:rPr lang="pt-PT" sz="800" dirty="0">
                <a:solidFill>
                  <a:srgbClr val="008CBA"/>
                </a:solidFill>
                <a:latin typeface="Arial Narrow" panose="020B0606020202030204" pitchFamily="34" charset="0"/>
              </a:rPr>
              <a:t> </a:t>
            </a:r>
            <a:r>
              <a:rPr lang="fr-FR" sz="800" dirty="0" smtClean="0">
                <a:solidFill>
                  <a:schemeClr val="tx1"/>
                </a:solidFill>
                <a:latin typeface="Arial Narrow" panose="020B0606020202030204" pitchFamily="34" charset="0"/>
              </a:rPr>
              <a:t>BAD</a:t>
            </a:r>
            <a:endParaRPr lang="fr-FR" sz="800" dirty="0">
              <a:solidFill>
                <a:schemeClr val="tx1"/>
              </a:solidFill>
              <a:latin typeface="Arial Narrow" panose="020B0606020202030204" pitchFamily="34" charset="0"/>
            </a:endParaRPr>
          </a:p>
          <a:p>
            <a:endParaRPr lang="fr-FR" sz="1000" dirty="0" smtClean="0">
              <a:solidFill>
                <a:schemeClr val="tx1"/>
              </a:solidFill>
              <a:latin typeface="Arial Narrow" panose="020B0606020202030204" pitchFamily="34" charset="0"/>
            </a:endParaRPr>
          </a:p>
          <a:p>
            <a:endParaRPr lang="fr-FR" sz="1000" dirty="0">
              <a:solidFill>
                <a:schemeClr val="tx1"/>
              </a:solidFill>
              <a:latin typeface="Arial Narrow" panose="020B0606020202030204" pitchFamily="34" charset="0"/>
            </a:endParaRPr>
          </a:p>
          <a:p>
            <a:endParaRPr lang="fr-FR" sz="1000" dirty="0" smtClean="0">
              <a:solidFill>
                <a:schemeClr val="tx1"/>
              </a:solidFill>
              <a:latin typeface="Arial Narrow" panose="020B0606020202030204" pitchFamily="34" charset="0"/>
            </a:endParaRPr>
          </a:p>
          <a:p>
            <a:endParaRPr lang="fr-FR" sz="1000" dirty="0">
              <a:solidFill>
                <a:schemeClr val="tx1"/>
              </a:solidFill>
              <a:latin typeface="Arial Narrow" panose="020B0606020202030204" pitchFamily="34" charset="0"/>
            </a:endParaRPr>
          </a:p>
          <a:p>
            <a:endParaRPr lang="fr-FR" sz="1000" dirty="0" smtClean="0">
              <a:solidFill>
                <a:schemeClr val="tx1"/>
              </a:solidFill>
              <a:latin typeface="Arial Narrow" panose="020B0606020202030204" pitchFamily="34" charset="0"/>
            </a:endParaRPr>
          </a:p>
          <a:p>
            <a:endParaRPr lang="fr-FR" sz="1000" dirty="0">
              <a:solidFill>
                <a:schemeClr val="tx1"/>
              </a:solidFill>
              <a:latin typeface="Arial Narrow" panose="020B0606020202030204" pitchFamily="34" charset="0"/>
            </a:endParaRPr>
          </a:p>
          <a:p>
            <a:endParaRPr lang="fr-FR" sz="1000" dirty="0" smtClean="0">
              <a:solidFill>
                <a:schemeClr val="tx1"/>
              </a:solidFill>
              <a:latin typeface="Arial Narrow" panose="020B0606020202030204" pitchFamily="34" charset="0"/>
            </a:endParaRPr>
          </a:p>
          <a:p>
            <a:endParaRPr lang="fr-FR" sz="1000" dirty="0">
              <a:solidFill>
                <a:schemeClr val="tx1"/>
              </a:solidFill>
              <a:latin typeface="Arial Narrow" panose="020B0606020202030204" pitchFamily="34" charset="0"/>
            </a:endParaRPr>
          </a:p>
          <a:p>
            <a:r>
              <a:rPr lang="fr-FR" sz="1000" dirty="0" smtClean="0">
                <a:solidFill>
                  <a:schemeClr val="tx1"/>
                </a:solidFill>
                <a:latin typeface="Arial Narrow" panose="020B0606020202030204" pitchFamily="34" charset="0"/>
              </a:rPr>
              <a:t> </a:t>
            </a:r>
            <a:endParaRPr lang="pt-PT" sz="1000" dirty="0">
              <a:solidFill>
                <a:schemeClr val="tx1"/>
              </a:solidFill>
              <a:latin typeface="Arial Narrow" panose="020B0606020202030204" pitchFamily="34" charset="0"/>
            </a:endParaRPr>
          </a:p>
          <a:p>
            <a:endParaRPr lang="pt-PT" sz="1200" dirty="0">
              <a:solidFill>
                <a:schemeClr val="tx1"/>
              </a:solidFill>
              <a:latin typeface="Arial Narrow" panose="020B0606020202030204" pitchFamily="34" charset="0"/>
            </a:endParaRPr>
          </a:p>
        </p:txBody>
      </p:sp>
      <p:sp>
        <p:nvSpPr>
          <p:cNvPr id="21" name="TextBox 20"/>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34" name="Imagem 11" descr="logo"/>
          <p:cNvPicPr>
            <a:picLocks noChangeAspect="1"/>
          </p:cNvPicPr>
          <p:nvPr/>
        </p:nvPicPr>
        <p:blipFill>
          <a:blip r:embed="rId3"/>
          <a:stretch>
            <a:fillRect/>
          </a:stretch>
        </p:blipFill>
        <p:spPr>
          <a:xfrm>
            <a:off x="75981" y="153264"/>
            <a:ext cx="2349938" cy="51579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 de Texto 4"/>
          <p:cNvSpPr txBox="1"/>
          <p:nvPr/>
        </p:nvSpPr>
        <p:spPr>
          <a:xfrm>
            <a:off x="384175" y="66675"/>
            <a:ext cx="930275" cy="368300"/>
          </a:xfrm>
          <a:prstGeom prst="rect">
            <a:avLst/>
          </a:prstGeom>
          <a:noFill/>
        </p:spPr>
        <p:txBody>
          <a:bodyPr wrap="square" rtlCol="0">
            <a:spAutoFit/>
          </a:bodyPr>
          <a:lstStyle/>
          <a:p>
            <a:r>
              <a:rPr lang="pt-PT" altLang="en-US" b="1">
                <a:solidFill>
                  <a:srgbClr val="3EA4BA"/>
                </a:solidFill>
              </a:rPr>
              <a:t>BENIN</a:t>
            </a:r>
          </a:p>
        </p:txBody>
      </p:sp>
      <p:pic>
        <p:nvPicPr>
          <p:cNvPr id="2" name="Imagem 1" descr="bj"/>
          <p:cNvPicPr>
            <a:picLocks noChangeAspect="1"/>
          </p:cNvPicPr>
          <p:nvPr/>
        </p:nvPicPr>
        <p:blipFill>
          <a:blip r:embed="rId2"/>
          <a:stretch>
            <a:fillRect/>
          </a:stretch>
        </p:blipFill>
        <p:spPr>
          <a:xfrm>
            <a:off x="132080" y="135890"/>
            <a:ext cx="333375" cy="209550"/>
          </a:xfrm>
          <a:prstGeom prst="rect">
            <a:avLst/>
          </a:prstGeom>
        </p:spPr>
      </p:pic>
      <p:pic>
        <p:nvPicPr>
          <p:cNvPr id="8" name="Imagem 7" descr="LOGO-Paises ecowas"/>
          <p:cNvPicPr>
            <a:picLocks noChangeAspect="1"/>
          </p:cNvPicPr>
          <p:nvPr/>
        </p:nvPicPr>
        <p:blipFill>
          <a:blip r:embed="rId3"/>
          <a:stretch>
            <a:fillRect/>
          </a:stretch>
        </p:blipFill>
        <p:spPr>
          <a:xfrm>
            <a:off x="11275695" y="5958205"/>
            <a:ext cx="906780" cy="898525"/>
          </a:xfrm>
          <a:prstGeom prst="rect">
            <a:avLst/>
          </a:prstGeom>
        </p:spPr>
      </p:pic>
      <p:graphicFrame>
        <p:nvGraphicFramePr>
          <p:cNvPr id="9" name="Gráfico 10"/>
          <p:cNvGraphicFramePr>
            <a:graphicFrameLocks/>
          </p:cNvGraphicFramePr>
          <p:nvPr>
            <p:extLst>
              <p:ext uri="{D42A27DB-BD31-4B8C-83A1-F6EECF244321}">
                <p14:modId xmlns:p14="http://schemas.microsoft.com/office/powerpoint/2010/main" val="1652045387"/>
              </p:ext>
            </p:extLst>
          </p:nvPr>
        </p:nvGraphicFramePr>
        <p:xfrm>
          <a:off x="0" y="956734"/>
          <a:ext cx="6815667" cy="57920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áfico 11"/>
          <p:cNvGraphicFramePr>
            <a:graphicFrameLocks/>
          </p:cNvGraphicFramePr>
          <p:nvPr>
            <p:extLst>
              <p:ext uri="{D42A27DB-BD31-4B8C-83A1-F6EECF244321}">
                <p14:modId xmlns:p14="http://schemas.microsoft.com/office/powerpoint/2010/main" val="1802759285"/>
              </p:ext>
            </p:extLst>
          </p:nvPr>
        </p:nvGraphicFramePr>
        <p:xfrm>
          <a:off x="6434666" y="939800"/>
          <a:ext cx="5710343" cy="5808980"/>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2" name="Imagem 11" descr="logo"/>
          <p:cNvPicPr>
            <a:picLocks noChangeAspect="1"/>
          </p:cNvPicPr>
          <p:nvPr/>
        </p:nvPicPr>
        <p:blipFill>
          <a:blip r:embed="rId6"/>
          <a:stretch>
            <a:fillRect/>
          </a:stretch>
        </p:blipFill>
        <p:spPr>
          <a:xfrm>
            <a:off x="9791481" y="38964"/>
            <a:ext cx="2349938" cy="515796"/>
          </a:xfrm>
          <a:prstGeom prst="rect">
            <a:avLst/>
          </a:prstGeom>
        </p:spPr>
      </p:pic>
      <p:sp>
        <p:nvSpPr>
          <p:cNvPr id="50" name="Slide Number Placeholder 6"/>
          <p:cNvSpPr txBox="1"/>
          <p:nvPr/>
        </p:nvSpPr>
        <p:spPr bwMode="auto">
          <a:xfrm>
            <a:off x="5967730" y="6661150"/>
            <a:ext cx="593725" cy="175260"/>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20</a:t>
            </a:fld>
            <a:endParaRPr lang="fr-FR" altLang="pt-PT" sz="1000" b="1" i="1" u="sng" dirty="0"/>
          </a:p>
        </p:txBody>
      </p:sp>
    </p:spTree>
    <p:extLst>
      <p:ext uri="{BB962C8B-B14F-4D97-AF65-F5344CB8AC3E}">
        <p14:creationId xmlns:p14="http://schemas.microsoft.com/office/powerpoint/2010/main" val="9930185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6"/>
          <p:cNvSpPr txBox="1"/>
          <p:nvPr/>
        </p:nvSpPr>
        <p:spPr bwMode="auto">
          <a:xfrm>
            <a:off x="5967730" y="6661150"/>
            <a:ext cx="593725" cy="175260"/>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21</a:t>
            </a:fld>
            <a:endParaRPr lang="fr-FR" altLang="pt-PT" sz="1000" b="1" i="1" u="sng"/>
          </a:p>
        </p:txBody>
      </p:sp>
      <p:sp>
        <p:nvSpPr>
          <p:cNvPr id="12" name="Caixa de Texto 4"/>
          <p:cNvSpPr txBox="1"/>
          <p:nvPr/>
        </p:nvSpPr>
        <p:spPr>
          <a:xfrm>
            <a:off x="384175" y="66675"/>
            <a:ext cx="930275" cy="368300"/>
          </a:xfrm>
          <a:prstGeom prst="rect">
            <a:avLst/>
          </a:prstGeom>
          <a:noFill/>
        </p:spPr>
        <p:txBody>
          <a:bodyPr wrap="square" rtlCol="0">
            <a:spAutoFit/>
          </a:bodyPr>
          <a:lstStyle/>
          <a:p>
            <a:r>
              <a:rPr lang="pt-PT" altLang="en-US" b="1">
                <a:solidFill>
                  <a:srgbClr val="3EA4BA"/>
                </a:solidFill>
              </a:rPr>
              <a:t>BENIN</a:t>
            </a:r>
          </a:p>
        </p:txBody>
      </p:sp>
      <p:pic>
        <p:nvPicPr>
          <p:cNvPr id="13" name="Imagem 1" descr="bj"/>
          <p:cNvPicPr>
            <a:picLocks noChangeAspect="1"/>
          </p:cNvPicPr>
          <p:nvPr/>
        </p:nvPicPr>
        <p:blipFill>
          <a:blip r:embed="rId2"/>
          <a:stretch>
            <a:fillRect/>
          </a:stretch>
        </p:blipFill>
        <p:spPr>
          <a:xfrm>
            <a:off x="132080" y="135890"/>
            <a:ext cx="333375" cy="209550"/>
          </a:xfrm>
          <a:prstGeom prst="rect">
            <a:avLst/>
          </a:prstGeom>
        </p:spPr>
      </p:pic>
      <p:pic>
        <p:nvPicPr>
          <p:cNvPr id="14" name="Imagem 7" descr="LOGO-Paises ecowas"/>
          <p:cNvPicPr>
            <a:picLocks noChangeAspect="1"/>
          </p:cNvPicPr>
          <p:nvPr/>
        </p:nvPicPr>
        <p:blipFill>
          <a:blip r:embed="rId3"/>
          <a:stretch>
            <a:fillRect/>
          </a:stretch>
        </p:blipFill>
        <p:spPr>
          <a:xfrm>
            <a:off x="11275695" y="5853430"/>
            <a:ext cx="906780" cy="898525"/>
          </a:xfrm>
          <a:prstGeom prst="rect">
            <a:avLst/>
          </a:prstGeom>
        </p:spPr>
      </p:pic>
      <p:graphicFrame>
        <p:nvGraphicFramePr>
          <p:cNvPr id="16" name="Chart 15"/>
          <p:cNvGraphicFramePr>
            <a:graphicFrameLocks/>
          </p:cNvGraphicFramePr>
          <p:nvPr>
            <p:extLst>
              <p:ext uri="{D42A27DB-BD31-4B8C-83A1-F6EECF244321}">
                <p14:modId xmlns:p14="http://schemas.microsoft.com/office/powerpoint/2010/main" val="131073740"/>
              </p:ext>
            </p:extLst>
          </p:nvPr>
        </p:nvGraphicFramePr>
        <p:xfrm>
          <a:off x="298767" y="1371600"/>
          <a:ext cx="5747703" cy="43719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a:graphicFrameLocks/>
          </p:cNvGraphicFramePr>
          <p:nvPr>
            <p:extLst>
              <p:ext uri="{D42A27DB-BD31-4B8C-83A1-F6EECF244321}">
                <p14:modId xmlns:p14="http://schemas.microsoft.com/office/powerpoint/2010/main" val="3317186222"/>
              </p:ext>
            </p:extLst>
          </p:nvPr>
        </p:nvGraphicFramePr>
        <p:xfrm>
          <a:off x="6264592" y="1224280"/>
          <a:ext cx="5754054" cy="4733925"/>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0" name="Imagem 11" descr="logo"/>
          <p:cNvPicPr>
            <a:picLocks noChangeAspect="1"/>
          </p:cNvPicPr>
          <p:nvPr/>
        </p:nvPicPr>
        <p:blipFill>
          <a:blip r:embed="rId6"/>
          <a:stretch>
            <a:fillRect/>
          </a:stretch>
        </p:blipFill>
        <p:spPr>
          <a:xfrm>
            <a:off x="9791481" y="38964"/>
            <a:ext cx="2349938" cy="515796"/>
          </a:xfrm>
          <a:prstGeom prst="rect">
            <a:avLst/>
          </a:prstGeom>
        </p:spPr>
      </p:pic>
    </p:spTree>
    <p:extLst>
      <p:ext uri="{BB962C8B-B14F-4D97-AF65-F5344CB8AC3E}">
        <p14:creationId xmlns:p14="http://schemas.microsoft.com/office/powerpoint/2010/main" val="16167036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Gráfico 14"/>
          <p:cNvGraphicFramePr/>
          <p:nvPr/>
        </p:nvGraphicFramePr>
        <p:xfrm>
          <a:off x="1270" y="3940810"/>
          <a:ext cx="12190730" cy="2895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6"/>
          <p:cNvGraphicFramePr/>
          <p:nvPr/>
        </p:nvGraphicFramePr>
        <p:xfrm>
          <a:off x="-8890" y="434975"/>
          <a:ext cx="12191365" cy="3505835"/>
        </p:xfrm>
        <a:graphic>
          <a:graphicData uri="http://schemas.openxmlformats.org/drawingml/2006/chart">
            <c:chart xmlns:c="http://schemas.openxmlformats.org/drawingml/2006/chart" xmlns:r="http://schemas.openxmlformats.org/officeDocument/2006/relationships" r:id="rId3"/>
          </a:graphicData>
        </a:graphic>
      </p:graphicFrame>
      <p:sp>
        <p:nvSpPr>
          <p:cNvPr id="50" name="Slide Number Placeholder 6"/>
          <p:cNvSpPr txBox="1"/>
          <p:nvPr/>
        </p:nvSpPr>
        <p:spPr bwMode="auto">
          <a:xfrm>
            <a:off x="5967730" y="6661150"/>
            <a:ext cx="593725" cy="175260"/>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3EA4BA"/>
                </a:solidFill>
              </a:rPr>
              <a:t>Page </a:t>
            </a:r>
            <a:fld id="{6B4155F8-E49E-4B59-B69C-02A46830878C}" type="slidenum">
              <a:rPr lang="fr-FR" altLang="pt-PT" sz="1000" b="1" i="1" u="sng" dirty="0">
                <a:solidFill>
                  <a:srgbClr val="3EA4BA"/>
                </a:solidFill>
              </a:rPr>
              <a:t>22</a:t>
            </a:fld>
            <a:endParaRPr lang="fr-FR" altLang="pt-PT" sz="1000" b="1" i="1" u="sng" dirty="0">
              <a:solidFill>
                <a:srgbClr val="3EA4BA"/>
              </a:solidFill>
            </a:endParaRPr>
          </a:p>
        </p:txBody>
      </p:sp>
      <p:sp>
        <p:nvSpPr>
          <p:cNvPr id="5" name="Caixa de Texto 4"/>
          <p:cNvSpPr txBox="1"/>
          <p:nvPr/>
        </p:nvSpPr>
        <p:spPr>
          <a:xfrm>
            <a:off x="384175" y="66675"/>
            <a:ext cx="930275" cy="368300"/>
          </a:xfrm>
          <a:prstGeom prst="rect">
            <a:avLst/>
          </a:prstGeom>
          <a:noFill/>
        </p:spPr>
        <p:txBody>
          <a:bodyPr wrap="square" rtlCol="0">
            <a:spAutoFit/>
          </a:bodyPr>
          <a:lstStyle/>
          <a:p>
            <a:r>
              <a:rPr lang="pt-PT" altLang="en-US" b="1">
                <a:solidFill>
                  <a:srgbClr val="3EA4BA"/>
                </a:solidFill>
              </a:rPr>
              <a:t>BENIN</a:t>
            </a:r>
          </a:p>
        </p:txBody>
      </p:sp>
      <p:pic>
        <p:nvPicPr>
          <p:cNvPr id="2" name="Imagem 1" descr="bj"/>
          <p:cNvPicPr>
            <a:picLocks noChangeAspect="1"/>
          </p:cNvPicPr>
          <p:nvPr/>
        </p:nvPicPr>
        <p:blipFill>
          <a:blip r:embed="rId4"/>
          <a:stretch>
            <a:fillRect/>
          </a:stretch>
        </p:blipFill>
        <p:spPr>
          <a:xfrm>
            <a:off x="132080" y="135890"/>
            <a:ext cx="333375" cy="209550"/>
          </a:xfrm>
          <a:prstGeom prst="rect">
            <a:avLst/>
          </a:prstGeom>
        </p:spPr>
      </p:pic>
      <p:pic>
        <p:nvPicPr>
          <p:cNvPr id="8" name="Imagem 7" descr="LOGO-Paises ecowas"/>
          <p:cNvPicPr>
            <a:picLocks noChangeAspect="1"/>
          </p:cNvPicPr>
          <p:nvPr/>
        </p:nvPicPr>
        <p:blipFill>
          <a:blip r:embed="rId5"/>
          <a:stretch>
            <a:fillRect/>
          </a:stretch>
        </p:blipFill>
        <p:spPr>
          <a:xfrm>
            <a:off x="11275695" y="5882005"/>
            <a:ext cx="906780" cy="898525"/>
          </a:xfrm>
          <a:prstGeom prst="rect">
            <a:avLst/>
          </a:prstGeom>
        </p:spPr>
      </p:pic>
      <p:sp>
        <p:nvSpPr>
          <p:cNvPr id="9" name="TextBox 8"/>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0" name="Imagem 11" descr="logo"/>
          <p:cNvPicPr>
            <a:picLocks noChangeAspect="1"/>
          </p:cNvPicPr>
          <p:nvPr/>
        </p:nvPicPr>
        <p:blipFill>
          <a:blip r:embed="rId6"/>
          <a:stretch>
            <a:fillRect/>
          </a:stretch>
        </p:blipFill>
        <p:spPr>
          <a:xfrm>
            <a:off x="9791481" y="38964"/>
            <a:ext cx="2349938" cy="515796"/>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p:nvPr>
            <p:extLst>
              <p:ext uri="{D42A27DB-BD31-4B8C-83A1-F6EECF244321}">
                <p14:modId xmlns:p14="http://schemas.microsoft.com/office/powerpoint/2010/main" val="3534647718"/>
              </p:ext>
            </p:extLst>
          </p:nvPr>
        </p:nvGraphicFramePr>
        <p:xfrm>
          <a:off x="-635" y="926465"/>
          <a:ext cx="12192635" cy="5798820"/>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967730" y="6617335"/>
            <a:ext cx="593725" cy="21907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23</a:t>
            </a:fld>
            <a:endParaRPr lang="fr-FR" altLang="pt-PT" sz="1000" b="1" i="1" u="sng" dirty="0"/>
          </a:p>
        </p:txBody>
      </p:sp>
      <p:sp>
        <p:nvSpPr>
          <p:cNvPr id="9" name="Caixa de Texto 8"/>
          <p:cNvSpPr txBox="1"/>
          <p:nvPr/>
        </p:nvSpPr>
        <p:spPr>
          <a:xfrm>
            <a:off x="272415" y="135890"/>
            <a:ext cx="2028825" cy="306705"/>
          </a:xfrm>
          <a:prstGeom prst="rect">
            <a:avLst/>
          </a:prstGeom>
          <a:noFill/>
        </p:spPr>
        <p:txBody>
          <a:bodyPr wrap="square" rtlCol="0">
            <a:spAutoFit/>
          </a:bodyPr>
          <a:lstStyle/>
          <a:p>
            <a:r>
              <a:rPr lang="pt-PT" altLang="en-US" sz="1400" b="1">
                <a:solidFill>
                  <a:srgbClr val="3EA4BA"/>
                </a:solidFill>
              </a:rPr>
              <a:t>BURKINA FASO</a:t>
            </a:r>
          </a:p>
        </p:txBody>
      </p:sp>
      <p:pic>
        <p:nvPicPr>
          <p:cNvPr id="2" name="Imagem 1" descr="bf"/>
          <p:cNvPicPr>
            <a:picLocks noChangeAspect="1"/>
          </p:cNvPicPr>
          <p:nvPr/>
        </p:nvPicPr>
        <p:blipFill>
          <a:blip r:embed="rId3"/>
          <a:stretch>
            <a:fillRect/>
          </a:stretch>
        </p:blipFill>
        <p:spPr>
          <a:xfrm>
            <a:off x="30480" y="169545"/>
            <a:ext cx="333375" cy="219075"/>
          </a:xfrm>
          <a:prstGeom prst="rect">
            <a:avLst/>
          </a:prstGeom>
        </p:spPr>
      </p:pic>
      <p:pic>
        <p:nvPicPr>
          <p:cNvPr id="8" name="Imagem 7" descr="LOGO-Paises ecowas"/>
          <p:cNvPicPr>
            <a:picLocks noChangeAspect="1"/>
          </p:cNvPicPr>
          <p:nvPr/>
        </p:nvPicPr>
        <p:blipFill>
          <a:blip r:embed="rId4"/>
          <a:stretch>
            <a:fillRect/>
          </a:stretch>
        </p:blipFill>
        <p:spPr>
          <a:xfrm>
            <a:off x="11191240" y="5753100"/>
            <a:ext cx="906780" cy="898525"/>
          </a:xfrm>
          <a:prstGeom prst="rect">
            <a:avLst/>
          </a:prstGeom>
        </p:spPr>
      </p:pic>
      <p:sp>
        <p:nvSpPr>
          <p:cNvPr id="10" name="TextBox 9"/>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1" name="Imagem 11" descr="logo"/>
          <p:cNvPicPr>
            <a:picLocks noChangeAspect="1"/>
          </p:cNvPicPr>
          <p:nvPr/>
        </p:nvPicPr>
        <p:blipFill>
          <a:blip r:embed="rId5"/>
          <a:stretch>
            <a:fillRect/>
          </a:stretch>
        </p:blipFill>
        <p:spPr>
          <a:xfrm>
            <a:off x="9791481" y="38964"/>
            <a:ext cx="2349938" cy="515796"/>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ixa de Texto 10"/>
          <p:cNvSpPr txBox="1"/>
          <p:nvPr/>
        </p:nvSpPr>
        <p:spPr>
          <a:xfrm>
            <a:off x="434975" y="115570"/>
            <a:ext cx="2028825" cy="368300"/>
          </a:xfrm>
          <a:prstGeom prst="rect">
            <a:avLst/>
          </a:prstGeom>
          <a:noFill/>
        </p:spPr>
        <p:txBody>
          <a:bodyPr wrap="square" rtlCol="0">
            <a:spAutoFit/>
          </a:bodyPr>
          <a:lstStyle/>
          <a:p>
            <a:r>
              <a:rPr lang="pt-PT" altLang="en-US" b="1">
                <a:solidFill>
                  <a:srgbClr val="3EA4BA"/>
                </a:solidFill>
              </a:rPr>
              <a:t>BURKINA FASO</a:t>
            </a:r>
          </a:p>
        </p:txBody>
      </p:sp>
      <p:pic>
        <p:nvPicPr>
          <p:cNvPr id="12" name="Imagem 11" descr="bf"/>
          <p:cNvPicPr>
            <a:picLocks noChangeAspect="1"/>
          </p:cNvPicPr>
          <p:nvPr/>
        </p:nvPicPr>
        <p:blipFill>
          <a:blip r:embed="rId2"/>
          <a:stretch>
            <a:fillRect/>
          </a:stretch>
        </p:blipFill>
        <p:spPr>
          <a:xfrm>
            <a:off x="193040" y="169545"/>
            <a:ext cx="333375" cy="219075"/>
          </a:xfrm>
          <a:prstGeom prst="rect">
            <a:avLst/>
          </a:prstGeom>
        </p:spPr>
      </p:pic>
      <p:pic>
        <p:nvPicPr>
          <p:cNvPr id="13" name="Imagem 12" descr="LOGO-Paises ecowas"/>
          <p:cNvPicPr>
            <a:picLocks noChangeAspect="1"/>
          </p:cNvPicPr>
          <p:nvPr/>
        </p:nvPicPr>
        <p:blipFill>
          <a:blip r:embed="rId3"/>
          <a:stretch>
            <a:fillRect/>
          </a:stretch>
        </p:blipFill>
        <p:spPr>
          <a:xfrm>
            <a:off x="11191240" y="5753100"/>
            <a:ext cx="906780" cy="898525"/>
          </a:xfrm>
          <a:prstGeom prst="rect">
            <a:avLst/>
          </a:prstGeom>
        </p:spPr>
      </p:pic>
      <p:sp>
        <p:nvSpPr>
          <p:cNvPr id="10" name="Slide Number Placeholder 6"/>
          <p:cNvSpPr txBox="1"/>
          <p:nvPr/>
        </p:nvSpPr>
        <p:spPr bwMode="auto">
          <a:xfrm>
            <a:off x="5872480" y="6617335"/>
            <a:ext cx="593725" cy="21907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3EA4BA"/>
                </a:solidFill>
              </a:rPr>
              <a:t>Page </a:t>
            </a:r>
            <a:fld id="{6B4155F8-E49E-4B59-B69C-02A46830878C}" type="slidenum">
              <a:rPr lang="fr-FR" altLang="pt-PT" sz="1000" b="1" i="1" u="sng" dirty="0">
                <a:solidFill>
                  <a:srgbClr val="3EA4BA"/>
                </a:solidFill>
              </a:rPr>
              <a:t>24</a:t>
            </a:fld>
            <a:endParaRPr lang="fr-FR" altLang="pt-PT" sz="1000" b="1" i="1" u="sng" dirty="0">
              <a:solidFill>
                <a:srgbClr val="3EA4BA"/>
              </a:solidFill>
            </a:endParaRPr>
          </a:p>
        </p:txBody>
      </p:sp>
      <p:graphicFrame>
        <p:nvGraphicFramePr>
          <p:cNvPr id="9" name="Gráfico 11"/>
          <p:cNvGraphicFramePr>
            <a:graphicFrameLocks/>
          </p:cNvGraphicFramePr>
          <p:nvPr>
            <p:extLst>
              <p:ext uri="{D42A27DB-BD31-4B8C-83A1-F6EECF244321}">
                <p14:modId xmlns:p14="http://schemas.microsoft.com/office/powerpoint/2010/main" val="2154123514"/>
              </p:ext>
            </p:extLst>
          </p:nvPr>
        </p:nvGraphicFramePr>
        <p:xfrm>
          <a:off x="0" y="944879"/>
          <a:ext cx="6466205" cy="5706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Gráfico 12"/>
          <p:cNvGraphicFramePr>
            <a:graphicFrameLocks/>
          </p:cNvGraphicFramePr>
          <p:nvPr>
            <p:extLst>
              <p:ext uri="{D42A27DB-BD31-4B8C-83A1-F6EECF244321}">
                <p14:modId xmlns:p14="http://schemas.microsoft.com/office/powerpoint/2010/main" val="3485818083"/>
              </p:ext>
            </p:extLst>
          </p:nvPr>
        </p:nvGraphicFramePr>
        <p:xfrm>
          <a:off x="6466204" y="940752"/>
          <a:ext cx="5704205" cy="5710873"/>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5" name="Imagem 11" descr="logo"/>
          <p:cNvPicPr>
            <a:picLocks noChangeAspect="1"/>
          </p:cNvPicPr>
          <p:nvPr/>
        </p:nvPicPr>
        <p:blipFill>
          <a:blip r:embed="rId6"/>
          <a:stretch>
            <a:fillRect/>
          </a:stretch>
        </p:blipFill>
        <p:spPr>
          <a:xfrm>
            <a:off x="9791481" y="38964"/>
            <a:ext cx="2349938" cy="515796"/>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p:cNvGraphicFramePr/>
          <p:nvPr>
            <p:extLst>
              <p:ext uri="{D42A27DB-BD31-4B8C-83A1-F6EECF244321}">
                <p14:modId xmlns:p14="http://schemas.microsoft.com/office/powerpoint/2010/main" val="3164746568"/>
              </p:ext>
            </p:extLst>
          </p:nvPr>
        </p:nvGraphicFramePr>
        <p:xfrm>
          <a:off x="0" y="3766820"/>
          <a:ext cx="12192635" cy="30911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p:nvPr/>
        </p:nvGraphicFramePr>
        <p:xfrm>
          <a:off x="-635" y="621665"/>
          <a:ext cx="12193270" cy="3169920"/>
        </p:xfrm>
        <a:graphic>
          <a:graphicData uri="http://schemas.openxmlformats.org/drawingml/2006/chart">
            <c:chart xmlns:c="http://schemas.openxmlformats.org/drawingml/2006/chart" xmlns:r="http://schemas.openxmlformats.org/officeDocument/2006/relationships" r:id="rId3"/>
          </a:graphicData>
        </a:graphic>
      </p:graphicFrame>
      <p:sp>
        <p:nvSpPr>
          <p:cNvPr id="50" name="Slide Number Placeholder 6"/>
          <p:cNvSpPr txBox="1"/>
          <p:nvPr/>
        </p:nvSpPr>
        <p:spPr bwMode="auto">
          <a:xfrm>
            <a:off x="6105525" y="6736080"/>
            <a:ext cx="688975" cy="21907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i="1" dirty="0">
                <a:solidFill>
                  <a:srgbClr val="3EA4BA"/>
                </a:solidFill>
              </a:rPr>
              <a:t>Page </a:t>
            </a:r>
            <a:fld id="{6B4155F8-E49E-4B59-B69C-02A46830878C}" type="slidenum">
              <a:rPr lang="fr-FR" altLang="pt-PT" sz="1000" b="1" i="1" u="sng" dirty="0">
                <a:solidFill>
                  <a:srgbClr val="3EA4BA"/>
                </a:solidFill>
              </a:rPr>
              <a:t>25</a:t>
            </a:fld>
            <a:endParaRPr lang="fr-FR" altLang="pt-PT" sz="1000" b="1" i="1" u="sng" dirty="0">
              <a:solidFill>
                <a:srgbClr val="3EA4BA"/>
              </a:solidFill>
            </a:endParaRPr>
          </a:p>
        </p:txBody>
      </p:sp>
      <p:sp>
        <p:nvSpPr>
          <p:cNvPr id="9" name="Caixa de Texto 8"/>
          <p:cNvSpPr txBox="1"/>
          <p:nvPr/>
        </p:nvSpPr>
        <p:spPr>
          <a:xfrm>
            <a:off x="434975" y="115570"/>
            <a:ext cx="2028825" cy="368300"/>
          </a:xfrm>
          <a:prstGeom prst="rect">
            <a:avLst/>
          </a:prstGeom>
          <a:noFill/>
        </p:spPr>
        <p:txBody>
          <a:bodyPr wrap="square" rtlCol="0">
            <a:spAutoFit/>
          </a:bodyPr>
          <a:lstStyle/>
          <a:p>
            <a:r>
              <a:rPr lang="pt-PT" altLang="en-US" b="1">
                <a:solidFill>
                  <a:srgbClr val="3EA4BA"/>
                </a:solidFill>
              </a:rPr>
              <a:t>BURKINA FASO</a:t>
            </a:r>
          </a:p>
        </p:txBody>
      </p:sp>
      <p:pic>
        <p:nvPicPr>
          <p:cNvPr id="2" name="Imagem 1" descr="bf"/>
          <p:cNvPicPr>
            <a:picLocks noChangeAspect="1"/>
          </p:cNvPicPr>
          <p:nvPr/>
        </p:nvPicPr>
        <p:blipFill>
          <a:blip r:embed="rId4"/>
          <a:stretch>
            <a:fillRect/>
          </a:stretch>
        </p:blipFill>
        <p:spPr>
          <a:xfrm>
            <a:off x="193040" y="169545"/>
            <a:ext cx="333375" cy="219075"/>
          </a:xfrm>
          <a:prstGeom prst="rect">
            <a:avLst/>
          </a:prstGeom>
        </p:spPr>
      </p:pic>
      <p:pic>
        <p:nvPicPr>
          <p:cNvPr id="8" name="Imagem 7" descr="LOGO-Paises ecowas"/>
          <p:cNvPicPr>
            <a:picLocks noChangeAspect="1"/>
          </p:cNvPicPr>
          <p:nvPr/>
        </p:nvPicPr>
        <p:blipFill>
          <a:blip r:embed="rId5"/>
          <a:stretch>
            <a:fillRect/>
          </a:stretch>
        </p:blipFill>
        <p:spPr>
          <a:xfrm>
            <a:off x="11191240" y="5753100"/>
            <a:ext cx="906780" cy="898525"/>
          </a:xfrm>
          <a:prstGeom prst="rect">
            <a:avLst/>
          </a:prstGeom>
        </p:spPr>
      </p:pic>
      <p:sp>
        <p:nvSpPr>
          <p:cNvPr id="10" name="TextBox 9"/>
          <p:cNvSpPr txBox="1"/>
          <p:nvPr/>
        </p:nvSpPr>
        <p:spPr>
          <a:xfrm>
            <a:off x="10784867" y="6711936"/>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1" name="Imagem 11" descr="logo"/>
          <p:cNvPicPr>
            <a:picLocks noChangeAspect="1"/>
          </p:cNvPicPr>
          <p:nvPr/>
        </p:nvPicPr>
        <p:blipFill>
          <a:blip r:embed="rId6"/>
          <a:stretch>
            <a:fillRect/>
          </a:stretch>
        </p:blipFill>
        <p:spPr>
          <a:xfrm>
            <a:off x="9791481" y="38964"/>
            <a:ext cx="2349938" cy="515796"/>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p:nvPr>
            <p:extLst>
              <p:ext uri="{D42A27DB-BD31-4B8C-83A1-F6EECF244321}">
                <p14:modId xmlns:p14="http://schemas.microsoft.com/office/powerpoint/2010/main" val="4147501632"/>
              </p:ext>
            </p:extLst>
          </p:nvPr>
        </p:nvGraphicFramePr>
        <p:xfrm>
          <a:off x="0" y="871220"/>
          <a:ext cx="12188825" cy="5951855"/>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008CBA"/>
                </a:solidFill>
              </a:rPr>
              <a:t>Page </a:t>
            </a:r>
            <a:fld id="{6B4155F8-E49E-4B59-B69C-02A46830878C}" type="slidenum">
              <a:rPr lang="fr-FR" altLang="pt-PT" sz="1000" b="1" i="1" u="sng" dirty="0">
                <a:solidFill>
                  <a:srgbClr val="008CBA"/>
                </a:solidFill>
              </a:rPr>
              <a:t>26</a:t>
            </a:fld>
            <a:endParaRPr lang="fr-FR" altLang="pt-PT" sz="1000" b="1" i="1" u="sng" dirty="0">
              <a:solidFill>
                <a:srgbClr val="008CBA"/>
              </a:solidFill>
            </a:endParaRPr>
          </a:p>
        </p:txBody>
      </p:sp>
      <p:pic>
        <p:nvPicPr>
          <p:cNvPr id="10" name="Imagem 9" descr="Cabo Verde"/>
          <p:cNvPicPr>
            <a:picLocks noChangeAspect="1"/>
          </p:cNvPicPr>
          <p:nvPr/>
        </p:nvPicPr>
        <p:blipFill>
          <a:blip r:embed="rId3"/>
          <a:stretch>
            <a:fillRect/>
          </a:stretch>
        </p:blipFill>
        <p:spPr>
          <a:xfrm>
            <a:off x="221615" y="100330"/>
            <a:ext cx="484505" cy="322580"/>
          </a:xfrm>
          <a:prstGeom prst="rect">
            <a:avLst/>
          </a:prstGeom>
        </p:spPr>
      </p:pic>
      <p:sp>
        <p:nvSpPr>
          <p:cNvPr id="9" name="Caixa de Texto 8"/>
          <p:cNvSpPr txBox="1"/>
          <p:nvPr/>
        </p:nvSpPr>
        <p:spPr>
          <a:xfrm>
            <a:off x="630555" y="94615"/>
            <a:ext cx="2028825" cy="368300"/>
          </a:xfrm>
          <a:prstGeom prst="rect">
            <a:avLst/>
          </a:prstGeom>
          <a:noFill/>
        </p:spPr>
        <p:txBody>
          <a:bodyPr wrap="square" rtlCol="0">
            <a:spAutoFit/>
          </a:bodyPr>
          <a:lstStyle/>
          <a:p>
            <a:r>
              <a:rPr lang="pt-PT" altLang="en-US" b="1">
                <a:solidFill>
                  <a:srgbClr val="3EA4BA"/>
                </a:solidFill>
              </a:rPr>
              <a:t>CABO VERDE</a:t>
            </a:r>
          </a:p>
        </p:txBody>
      </p:sp>
      <p:pic>
        <p:nvPicPr>
          <p:cNvPr id="8" name="Imagem 7" descr="LOGO-Paises ecowas"/>
          <p:cNvPicPr>
            <a:picLocks noChangeAspect="1"/>
          </p:cNvPicPr>
          <p:nvPr/>
        </p:nvPicPr>
        <p:blipFill>
          <a:blip r:embed="rId4"/>
          <a:stretch>
            <a:fillRect/>
          </a:stretch>
        </p:blipFill>
        <p:spPr>
          <a:xfrm>
            <a:off x="11191240" y="5905500"/>
            <a:ext cx="906780" cy="898525"/>
          </a:xfrm>
          <a:prstGeom prst="rect">
            <a:avLst/>
          </a:prstGeom>
        </p:spPr>
      </p:pic>
      <p:sp>
        <p:nvSpPr>
          <p:cNvPr id="11" name="TextBox 10"/>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2" name="Imagem 11" descr="logo"/>
          <p:cNvPicPr>
            <a:picLocks noChangeAspect="1"/>
          </p:cNvPicPr>
          <p:nvPr/>
        </p:nvPicPr>
        <p:blipFill>
          <a:blip r:embed="rId5"/>
          <a:stretch>
            <a:fillRect/>
          </a:stretch>
        </p:blipFill>
        <p:spPr>
          <a:xfrm>
            <a:off x="9791481" y="38964"/>
            <a:ext cx="2349938" cy="515796"/>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3EA4BA"/>
                </a:solidFill>
              </a:rPr>
              <a:t>Page </a:t>
            </a:r>
            <a:fld id="{6B4155F8-E49E-4B59-B69C-02A46830878C}" type="slidenum">
              <a:rPr lang="fr-FR" altLang="pt-PT" sz="1000" b="1" i="1" u="sng" dirty="0">
                <a:solidFill>
                  <a:srgbClr val="3EA4BA"/>
                </a:solidFill>
              </a:rPr>
              <a:t>27</a:t>
            </a:fld>
            <a:endParaRPr lang="fr-FR" altLang="pt-PT" sz="1000" b="1" i="1" u="sng" dirty="0">
              <a:solidFill>
                <a:srgbClr val="3EA4BA"/>
              </a:solidFill>
            </a:endParaRPr>
          </a:p>
        </p:txBody>
      </p:sp>
      <p:pic>
        <p:nvPicPr>
          <p:cNvPr id="10" name="Imagem 9" descr="Cabo Verde"/>
          <p:cNvPicPr>
            <a:picLocks noChangeAspect="1"/>
          </p:cNvPicPr>
          <p:nvPr/>
        </p:nvPicPr>
        <p:blipFill>
          <a:blip r:embed="rId2"/>
          <a:stretch>
            <a:fillRect/>
          </a:stretch>
        </p:blipFill>
        <p:spPr>
          <a:xfrm>
            <a:off x="221615" y="100330"/>
            <a:ext cx="484505" cy="322580"/>
          </a:xfrm>
          <a:prstGeom prst="rect">
            <a:avLst/>
          </a:prstGeom>
        </p:spPr>
      </p:pic>
      <p:sp>
        <p:nvSpPr>
          <p:cNvPr id="9" name="Caixa de Texto 8"/>
          <p:cNvSpPr txBox="1"/>
          <p:nvPr/>
        </p:nvSpPr>
        <p:spPr>
          <a:xfrm>
            <a:off x="630555" y="94615"/>
            <a:ext cx="2028825" cy="368300"/>
          </a:xfrm>
          <a:prstGeom prst="rect">
            <a:avLst/>
          </a:prstGeom>
          <a:noFill/>
        </p:spPr>
        <p:txBody>
          <a:bodyPr wrap="square" rtlCol="0">
            <a:spAutoFit/>
          </a:bodyPr>
          <a:lstStyle/>
          <a:p>
            <a:r>
              <a:rPr lang="pt-PT" altLang="en-US" b="1">
                <a:solidFill>
                  <a:srgbClr val="3EA4BA"/>
                </a:solidFill>
              </a:rPr>
              <a:t>CABO VERDE</a:t>
            </a:r>
          </a:p>
        </p:txBody>
      </p:sp>
      <p:pic>
        <p:nvPicPr>
          <p:cNvPr id="8" name="Imagem 7" descr="LOGO-Paises ecowas"/>
          <p:cNvPicPr>
            <a:picLocks noChangeAspect="1"/>
          </p:cNvPicPr>
          <p:nvPr/>
        </p:nvPicPr>
        <p:blipFill>
          <a:blip r:embed="rId3"/>
          <a:stretch>
            <a:fillRect/>
          </a:stretch>
        </p:blipFill>
        <p:spPr>
          <a:xfrm>
            <a:off x="11191240" y="5753100"/>
            <a:ext cx="906780" cy="898525"/>
          </a:xfrm>
          <a:prstGeom prst="rect">
            <a:avLst/>
          </a:prstGeom>
        </p:spPr>
      </p:pic>
      <p:graphicFrame>
        <p:nvGraphicFramePr>
          <p:cNvPr id="11" name="Gráfico 7"/>
          <p:cNvGraphicFramePr>
            <a:graphicFrameLocks/>
          </p:cNvGraphicFramePr>
          <p:nvPr>
            <p:extLst>
              <p:ext uri="{D42A27DB-BD31-4B8C-83A1-F6EECF244321}">
                <p14:modId xmlns:p14="http://schemas.microsoft.com/office/powerpoint/2010/main" val="791262614"/>
              </p:ext>
            </p:extLst>
          </p:nvPr>
        </p:nvGraphicFramePr>
        <p:xfrm>
          <a:off x="0" y="914400"/>
          <a:ext cx="5775960" cy="57372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áfico 8"/>
          <p:cNvGraphicFramePr>
            <a:graphicFrameLocks/>
          </p:cNvGraphicFramePr>
          <p:nvPr>
            <p:extLst>
              <p:ext uri="{D42A27DB-BD31-4B8C-83A1-F6EECF244321}">
                <p14:modId xmlns:p14="http://schemas.microsoft.com/office/powerpoint/2010/main" val="629216199"/>
              </p:ext>
            </p:extLst>
          </p:nvPr>
        </p:nvGraphicFramePr>
        <p:xfrm>
          <a:off x="5775960" y="899161"/>
          <a:ext cx="6416040" cy="5752464"/>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4" name="Imagem 11" descr="logo"/>
          <p:cNvPicPr>
            <a:picLocks noChangeAspect="1"/>
          </p:cNvPicPr>
          <p:nvPr/>
        </p:nvPicPr>
        <p:blipFill>
          <a:blip r:embed="rId6"/>
          <a:stretch>
            <a:fillRect/>
          </a:stretch>
        </p:blipFill>
        <p:spPr>
          <a:xfrm>
            <a:off x="9791481" y="38964"/>
            <a:ext cx="2349938" cy="515796"/>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668972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3EA4BA"/>
                </a:solidFill>
              </a:rPr>
              <a:t>Page </a:t>
            </a:r>
            <a:fld id="{6B4155F8-E49E-4B59-B69C-02A46830878C}" type="slidenum">
              <a:rPr lang="fr-FR" altLang="pt-PT" sz="1000" b="1" i="1" u="sng" dirty="0">
                <a:solidFill>
                  <a:srgbClr val="3EA4BA"/>
                </a:solidFill>
              </a:rPr>
              <a:t>28</a:t>
            </a:fld>
            <a:endParaRPr lang="fr-FR" altLang="pt-PT" sz="1000" b="1" i="1" u="sng" dirty="0">
              <a:solidFill>
                <a:srgbClr val="3EA4BA"/>
              </a:solidFill>
            </a:endParaRPr>
          </a:p>
        </p:txBody>
      </p:sp>
      <p:pic>
        <p:nvPicPr>
          <p:cNvPr id="10" name="Imagem 9" descr="Cabo Verde"/>
          <p:cNvPicPr>
            <a:picLocks noChangeAspect="1"/>
          </p:cNvPicPr>
          <p:nvPr/>
        </p:nvPicPr>
        <p:blipFill>
          <a:blip r:embed="rId2"/>
          <a:stretch>
            <a:fillRect/>
          </a:stretch>
        </p:blipFill>
        <p:spPr>
          <a:xfrm>
            <a:off x="221615" y="100330"/>
            <a:ext cx="484505" cy="322580"/>
          </a:xfrm>
          <a:prstGeom prst="rect">
            <a:avLst/>
          </a:prstGeom>
        </p:spPr>
      </p:pic>
      <p:sp>
        <p:nvSpPr>
          <p:cNvPr id="9" name="Caixa de Texto 8"/>
          <p:cNvSpPr txBox="1"/>
          <p:nvPr/>
        </p:nvSpPr>
        <p:spPr>
          <a:xfrm>
            <a:off x="630555" y="94615"/>
            <a:ext cx="2028825" cy="368300"/>
          </a:xfrm>
          <a:prstGeom prst="rect">
            <a:avLst/>
          </a:prstGeom>
          <a:noFill/>
        </p:spPr>
        <p:txBody>
          <a:bodyPr wrap="square" rtlCol="0">
            <a:spAutoFit/>
          </a:bodyPr>
          <a:lstStyle/>
          <a:p>
            <a:r>
              <a:rPr lang="pt-PT" altLang="en-US" b="1">
                <a:solidFill>
                  <a:srgbClr val="3EA4BA"/>
                </a:solidFill>
              </a:rPr>
              <a:t>CABO VERDE</a:t>
            </a:r>
          </a:p>
        </p:txBody>
      </p:sp>
      <p:graphicFrame>
        <p:nvGraphicFramePr>
          <p:cNvPr id="14" name="Gráfico 8"/>
          <p:cNvGraphicFramePr>
            <a:graphicFrameLocks/>
          </p:cNvGraphicFramePr>
          <p:nvPr>
            <p:extLst>
              <p:ext uri="{D42A27DB-BD31-4B8C-83A1-F6EECF244321}">
                <p14:modId xmlns:p14="http://schemas.microsoft.com/office/powerpoint/2010/main" val="2924586615"/>
              </p:ext>
            </p:extLst>
          </p:nvPr>
        </p:nvGraphicFramePr>
        <p:xfrm>
          <a:off x="0" y="890905"/>
          <a:ext cx="6050280" cy="57264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ráfico 14"/>
          <p:cNvGraphicFramePr>
            <a:graphicFrameLocks/>
          </p:cNvGraphicFramePr>
          <p:nvPr>
            <p:extLst>
              <p:ext uri="{D42A27DB-BD31-4B8C-83A1-F6EECF244321}">
                <p14:modId xmlns:p14="http://schemas.microsoft.com/office/powerpoint/2010/main" val="1892915526"/>
              </p:ext>
            </p:extLst>
          </p:nvPr>
        </p:nvGraphicFramePr>
        <p:xfrm>
          <a:off x="5981700" y="900747"/>
          <a:ext cx="6210300" cy="5716588"/>
        </p:xfrm>
        <a:graphic>
          <a:graphicData uri="http://schemas.openxmlformats.org/drawingml/2006/chart">
            <c:chart xmlns:c="http://schemas.openxmlformats.org/drawingml/2006/chart" xmlns:r="http://schemas.openxmlformats.org/officeDocument/2006/relationships" r:id="rId4"/>
          </a:graphicData>
        </a:graphic>
      </p:graphicFrame>
      <p:pic>
        <p:nvPicPr>
          <p:cNvPr id="8" name="Imagem 7" descr="LOGO-Paises ecowas"/>
          <p:cNvPicPr>
            <a:picLocks noChangeAspect="1"/>
          </p:cNvPicPr>
          <p:nvPr/>
        </p:nvPicPr>
        <p:blipFill>
          <a:blip r:embed="rId5"/>
          <a:stretch>
            <a:fillRect/>
          </a:stretch>
        </p:blipFill>
        <p:spPr>
          <a:xfrm>
            <a:off x="11242040" y="4968875"/>
            <a:ext cx="906780" cy="898525"/>
          </a:xfrm>
          <a:prstGeom prst="rect">
            <a:avLst/>
          </a:prstGeom>
        </p:spPr>
      </p:pic>
      <p:sp>
        <p:nvSpPr>
          <p:cNvPr id="11" name="TextBox 10"/>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2" name="Imagem 11" descr="logo"/>
          <p:cNvPicPr>
            <a:picLocks noChangeAspect="1"/>
          </p:cNvPicPr>
          <p:nvPr/>
        </p:nvPicPr>
        <p:blipFill>
          <a:blip r:embed="rId6"/>
          <a:stretch>
            <a:fillRect/>
          </a:stretch>
        </p:blipFill>
        <p:spPr>
          <a:xfrm>
            <a:off x="9791481" y="38964"/>
            <a:ext cx="2349938" cy="515796"/>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p:cNvGraphicFramePr/>
          <p:nvPr>
            <p:extLst>
              <p:ext uri="{D42A27DB-BD31-4B8C-83A1-F6EECF244321}">
                <p14:modId xmlns:p14="http://schemas.microsoft.com/office/powerpoint/2010/main" val="3164954164"/>
              </p:ext>
            </p:extLst>
          </p:nvPr>
        </p:nvGraphicFramePr>
        <p:xfrm>
          <a:off x="635" y="3853815"/>
          <a:ext cx="12191365" cy="28936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Gráfico 1"/>
          <p:cNvGraphicFramePr/>
          <p:nvPr/>
        </p:nvGraphicFramePr>
        <p:xfrm>
          <a:off x="-635" y="310515"/>
          <a:ext cx="12192635" cy="3542665"/>
        </p:xfrm>
        <a:graphic>
          <a:graphicData uri="http://schemas.openxmlformats.org/drawingml/2006/chart">
            <c:chart xmlns:c="http://schemas.openxmlformats.org/drawingml/2006/chart" xmlns:r="http://schemas.openxmlformats.org/officeDocument/2006/relationships" r:id="rId3"/>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3EA4BA"/>
                </a:solidFill>
              </a:rPr>
              <a:t>Page </a:t>
            </a:r>
            <a:fld id="{6B4155F8-E49E-4B59-B69C-02A46830878C}" type="slidenum">
              <a:rPr lang="fr-FR" altLang="pt-PT" sz="1000" b="1" i="1" u="sng" dirty="0">
                <a:solidFill>
                  <a:srgbClr val="3EA4BA"/>
                </a:solidFill>
              </a:rPr>
              <a:t>29</a:t>
            </a:fld>
            <a:endParaRPr lang="fr-FR" altLang="pt-PT" sz="1000" b="1" i="1" u="sng" dirty="0">
              <a:solidFill>
                <a:srgbClr val="3EA4BA"/>
              </a:solidFill>
            </a:endParaRPr>
          </a:p>
        </p:txBody>
      </p:sp>
      <p:pic>
        <p:nvPicPr>
          <p:cNvPr id="10" name="Imagem 9" descr="Cabo Verde"/>
          <p:cNvPicPr>
            <a:picLocks noChangeAspect="1"/>
          </p:cNvPicPr>
          <p:nvPr/>
        </p:nvPicPr>
        <p:blipFill>
          <a:blip r:embed="rId4"/>
          <a:stretch>
            <a:fillRect/>
          </a:stretch>
        </p:blipFill>
        <p:spPr>
          <a:xfrm>
            <a:off x="221615" y="100330"/>
            <a:ext cx="484505" cy="322580"/>
          </a:xfrm>
          <a:prstGeom prst="rect">
            <a:avLst/>
          </a:prstGeom>
        </p:spPr>
      </p:pic>
      <p:sp>
        <p:nvSpPr>
          <p:cNvPr id="9" name="Caixa de Texto 8"/>
          <p:cNvSpPr txBox="1"/>
          <p:nvPr/>
        </p:nvSpPr>
        <p:spPr>
          <a:xfrm>
            <a:off x="630555" y="94615"/>
            <a:ext cx="2028825" cy="368300"/>
          </a:xfrm>
          <a:prstGeom prst="rect">
            <a:avLst/>
          </a:prstGeom>
          <a:noFill/>
        </p:spPr>
        <p:txBody>
          <a:bodyPr wrap="square" rtlCol="0">
            <a:spAutoFit/>
          </a:bodyPr>
          <a:lstStyle/>
          <a:p>
            <a:r>
              <a:rPr lang="pt-PT" altLang="en-US" b="1">
                <a:solidFill>
                  <a:srgbClr val="3EA4BA"/>
                </a:solidFill>
              </a:rPr>
              <a:t>CABO VERDE</a:t>
            </a:r>
          </a:p>
        </p:txBody>
      </p:sp>
      <p:pic>
        <p:nvPicPr>
          <p:cNvPr id="8" name="Imagem 7" descr="LOGO-Paises ecowas"/>
          <p:cNvPicPr>
            <a:picLocks noChangeAspect="1"/>
          </p:cNvPicPr>
          <p:nvPr/>
        </p:nvPicPr>
        <p:blipFill>
          <a:blip r:embed="rId5"/>
          <a:stretch>
            <a:fillRect/>
          </a:stretch>
        </p:blipFill>
        <p:spPr>
          <a:xfrm>
            <a:off x="11191240" y="5572125"/>
            <a:ext cx="906780" cy="898525"/>
          </a:xfrm>
          <a:prstGeom prst="rect">
            <a:avLst/>
          </a:prstGeom>
        </p:spPr>
      </p:pic>
      <p:sp>
        <p:nvSpPr>
          <p:cNvPr id="11" name="TextBox 10"/>
          <p:cNvSpPr txBox="1"/>
          <p:nvPr/>
        </p:nvSpPr>
        <p:spPr>
          <a:xfrm>
            <a:off x="10784867" y="66611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2" name="Imagem 11" descr="logo"/>
          <p:cNvPicPr>
            <a:picLocks noChangeAspect="1"/>
          </p:cNvPicPr>
          <p:nvPr/>
        </p:nvPicPr>
        <p:blipFill>
          <a:blip r:embed="rId6"/>
          <a:stretch>
            <a:fillRect/>
          </a:stretch>
        </p:blipFill>
        <p:spPr>
          <a:xfrm>
            <a:off x="9791481" y="38964"/>
            <a:ext cx="2349938" cy="51579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Retângulo 5"/>
          <p:cNvSpPr/>
          <p:nvPr/>
        </p:nvSpPr>
        <p:spPr>
          <a:xfrm flipH="1">
            <a:off x="-36830" y="239395"/>
            <a:ext cx="12228830" cy="6618605"/>
          </a:xfrm>
          <a:prstGeom prst="rtTriangle">
            <a:avLst/>
          </a:prstGeom>
          <a:solidFill>
            <a:srgbClr val="B1D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6" name="Imagem 4" descr="LOGO-Paises ecowas"/>
          <p:cNvPicPr>
            <a:picLocks noChangeAspect="1"/>
          </p:cNvPicPr>
          <p:nvPr/>
        </p:nvPicPr>
        <p:blipFill>
          <a:blip r:embed="rId2"/>
          <a:stretch>
            <a:fillRect/>
          </a:stretch>
        </p:blipFill>
        <p:spPr>
          <a:xfrm>
            <a:off x="9081135" y="-10160"/>
            <a:ext cx="3105785" cy="3076575"/>
          </a:xfrm>
          <a:prstGeom prst="rect">
            <a:avLst/>
          </a:prstGeom>
        </p:spPr>
      </p:pic>
      <p:sp>
        <p:nvSpPr>
          <p:cNvPr id="40" name="Slide Number Placeholder 6"/>
          <p:cNvSpPr txBox="1"/>
          <p:nvPr/>
        </p:nvSpPr>
        <p:spPr bwMode="auto">
          <a:xfrm>
            <a:off x="6848792" y="649287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dirty="0"/>
              <a:t>Page </a:t>
            </a:r>
            <a:fld id="{6B4155F8-E49E-4B59-B69C-02A46830878C}" type="slidenum">
              <a:rPr lang="fr-FR" altLang="pt-PT" sz="1200" b="1" i="1" u="sng" dirty="0"/>
              <a:t>3</a:t>
            </a:fld>
            <a:endParaRPr lang="fr-FR" altLang="pt-PT" sz="1200" b="1" i="1" u="sng" dirty="0"/>
          </a:p>
        </p:txBody>
      </p:sp>
      <p:pic>
        <p:nvPicPr>
          <p:cNvPr id="150" name="Imagem 1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sp>
        <p:nvSpPr>
          <p:cNvPr id="2" name="TextBox 1"/>
          <p:cNvSpPr txBox="1"/>
          <p:nvPr/>
        </p:nvSpPr>
        <p:spPr>
          <a:xfrm>
            <a:off x="846639" y="1693346"/>
            <a:ext cx="8094979" cy="4616648"/>
          </a:xfrm>
          <a:prstGeom prst="rect">
            <a:avLst/>
          </a:prstGeom>
          <a:noFill/>
        </p:spPr>
        <p:txBody>
          <a:bodyPr wrap="square" rtlCol="0">
            <a:spAutoFit/>
          </a:bodyPr>
          <a:lstStyle/>
          <a:p>
            <a:r>
              <a:rPr lang="pt-PT" b="1" i="1" dirty="0" smtClean="0">
                <a:solidFill>
                  <a:srgbClr val="00B4B2"/>
                </a:solidFill>
              </a:rPr>
              <a:t>ADVERTÊNCIA</a:t>
            </a:r>
          </a:p>
          <a:p>
            <a:pPr algn="just"/>
            <a:r>
              <a:rPr lang="pt-PT" sz="1200" dirty="0" smtClean="0">
                <a:latin typeface="Arial Narrow" panose="020B0606020202030204" pitchFamily="34" charset="0"/>
              </a:rPr>
              <a:t>Este </a:t>
            </a:r>
            <a:r>
              <a:rPr lang="pt-PT" sz="1200" dirty="0">
                <a:latin typeface="Arial Narrow" panose="020B0606020202030204" pitchFamily="34" charset="0"/>
              </a:rPr>
              <a:t>documento contem dados gerais relativos aos indicadores </a:t>
            </a:r>
            <a:r>
              <a:rPr lang="pt-PT" sz="1200" dirty="0" smtClean="0">
                <a:latin typeface="Arial Narrow" panose="020B0606020202030204" pitchFamily="34" charset="0"/>
              </a:rPr>
              <a:t>económicos </a:t>
            </a:r>
            <a:r>
              <a:rPr lang="pt-PT" sz="1200" dirty="0">
                <a:latin typeface="Arial Narrow" panose="020B0606020202030204" pitchFamily="34" charset="0"/>
              </a:rPr>
              <a:t>da Comunidade </a:t>
            </a:r>
            <a:r>
              <a:rPr lang="pt-PT" sz="1200" dirty="0" smtClean="0">
                <a:latin typeface="Arial Narrow" panose="020B0606020202030204" pitchFamily="34" charset="0"/>
              </a:rPr>
              <a:t>Económica </a:t>
            </a:r>
            <a:r>
              <a:rPr lang="pt-PT" sz="1200" dirty="0">
                <a:latin typeface="Arial Narrow" panose="020B0606020202030204" pitchFamily="34" charset="0"/>
              </a:rPr>
              <a:t>dos Estados da África Ocidental, </a:t>
            </a:r>
            <a:r>
              <a:rPr lang="pt-PT" sz="1200" i="1" dirty="0">
                <a:latin typeface="Arial Narrow" panose="020B0606020202030204" pitchFamily="34" charset="0"/>
              </a:rPr>
              <a:t>CEDEAO</a:t>
            </a:r>
            <a:r>
              <a:rPr lang="pt-PT" sz="1200" dirty="0" smtClean="0">
                <a:latin typeface="Arial Narrow" panose="020B0606020202030204" pitchFamily="34" charset="0"/>
              </a:rPr>
              <a:t>.</a:t>
            </a:r>
          </a:p>
          <a:p>
            <a:pPr algn="just"/>
            <a:endParaRPr lang="pt-PT" sz="1200" dirty="0">
              <a:latin typeface="Arial Narrow" panose="020B0606020202030204" pitchFamily="34" charset="0"/>
            </a:endParaRPr>
          </a:p>
          <a:p>
            <a:pPr algn="just"/>
            <a:r>
              <a:rPr lang="pt-PT" sz="1200" dirty="0">
                <a:latin typeface="Arial Narrow" panose="020B0606020202030204" pitchFamily="34" charset="0"/>
              </a:rPr>
              <a:t>Os dados apresentados são da exclusiva responsabilidade da </a:t>
            </a:r>
            <a:r>
              <a:rPr lang="pt-PT" sz="1200" i="1" dirty="0">
                <a:latin typeface="Arial Narrow" panose="020B0606020202030204" pitchFamily="34" charset="0"/>
              </a:rPr>
              <a:t>EMARGYS</a:t>
            </a:r>
            <a:r>
              <a:rPr lang="pt-PT" sz="1200" dirty="0">
                <a:latin typeface="Arial Narrow" panose="020B0606020202030204" pitchFamily="34" charset="0"/>
              </a:rPr>
              <a:t> e em nenhuma circunstância deverá colocar em causa o rigor </a:t>
            </a:r>
            <a:r>
              <a:rPr lang="pt-PT" sz="1200" dirty="0" smtClean="0">
                <a:latin typeface="Arial Narrow" panose="020B0606020202030204" pitchFamily="34" charset="0"/>
              </a:rPr>
              <a:t>das </a:t>
            </a:r>
            <a:r>
              <a:rPr lang="pt-PT" sz="1200" dirty="0">
                <a:latin typeface="Arial Narrow" panose="020B0606020202030204" pitchFamily="34" charset="0"/>
              </a:rPr>
              <a:t>fontes mencionadas. </a:t>
            </a:r>
            <a:endParaRPr lang="pt-PT" sz="1200" dirty="0" smtClean="0">
              <a:latin typeface="Arial Narrow" panose="020B0606020202030204" pitchFamily="34" charset="0"/>
            </a:endParaRPr>
          </a:p>
          <a:p>
            <a:pPr algn="just"/>
            <a:endParaRPr lang="pt-PT" sz="1200" dirty="0">
              <a:latin typeface="Arial Narrow" panose="020B0606020202030204" pitchFamily="34" charset="0"/>
            </a:endParaRPr>
          </a:p>
          <a:p>
            <a:pPr algn="just"/>
            <a:r>
              <a:rPr lang="pt-PT" sz="1200" dirty="0">
                <a:latin typeface="Arial Narrow" panose="020B0606020202030204" pitchFamily="34" charset="0"/>
              </a:rPr>
              <a:t>Estes dados visam exclusivamente a prestar informações gerais sobre alguns indicadores económicos dos Países membros da </a:t>
            </a:r>
            <a:r>
              <a:rPr lang="pt-PT" sz="1200" i="1" dirty="0">
                <a:latin typeface="Arial Narrow" panose="020B0606020202030204" pitchFamily="34" charset="0"/>
              </a:rPr>
              <a:t>CEDEAO</a:t>
            </a:r>
            <a:r>
              <a:rPr lang="pt-PT" sz="1200" dirty="0">
                <a:latin typeface="Arial Narrow" panose="020B0606020202030204" pitchFamily="34" charset="0"/>
              </a:rPr>
              <a:t>, que estimamos poderão constituir informações úteis para todos aqueles que se interessam por este importante bloco económico regional</a:t>
            </a:r>
            <a:r>
              <a:rPr lang="pt-PT" sz="1200" dirty="0" smtClean="0">
                <a:latin typeface="Arial Narrow" panose="020B0606020202030204" pitchFamily="34" charset="0"/>
              </a:rPr>
              <a:t>.</a:t>
            </a:r>
          </a:p>
          <a:p>
            <a:pPr algn="just"/>
            <a:endParaRPr lang="pt-PT" sz="1200" dirty="0">
              <a:latin typeface="Arial Narrow" panose="020B0606020202030204" pitchFamily="34" charset="0"/>
            </a:endParaRPr>
          </a:p>
          <a:p>
            <a:pPr algn="just"/>
            <a:r>
              <a:rPr lang="pt-PT" sz="1200" dirty="0">
                <a:latin typeface="Arial Narrow" panose="020B0606020202030204" pitchFamily="34" charset="0"/>
              </a:rPr>
              <a:t>A </a:t>
            </a:r>
            <a:r>
              <a:rPr lang="pt-PT" sz="1200" i="1" dirty="0">
                <a:latin typeface="Arial Narrow" panose="020B0606020202030204" pitchFamily="34" charset="0"/>
              </a:rPr>
              <a:t>EMERGYS</a:t>
            </a:r>
            <a:r>
              <a:rPr lang="pt-PT" sz="1200" dirty="0">
                <a:latin typeface="Arial Narrow" panose="020B0606020202030204" pitchFamily="34" charset="0"/>
              </a:rPr>
              <a:t> se compromete em corrigir todos e quaisquer erros, falhas ou omissões detectadas, bem como de manter este documento permanentemente actualizado e o mais completo possível, com base no rigor,  disponibilizando, assim, aos operadores económicos, em geral, e a todos os interessados uma visão do conjunto deste relevante Comunidade das Nações que tem como nobre missão fazer dos povos de cada um dos 15 países membros felizes e prósperos</a:t>
            </a:r>
            <a:r>
              <a:rPr lang="pt-PT" sz="1200" dirty="0" smtClean="0">
                <a:latin typeface="Arial Narrow" panose="020B0606020202030204" pitchFamily="34" charset="0"/>
              </a:rPr>
              <a:t>.</a:t>
            </a:r>
          </a:p>
          <a:p>
            <a:pPr algn="just"/>
            <a:endParaRPr lang="pt-PT" sz="1200" dirty="0">
              <a:latin typeface="Arial Narrow" panose="020B0606020202030204" pitchFamily="34" charset="0"/>
            </a:endParaRPr>
          </a:p>
          <a:p>
            <a:pPr algn="just"/>
            <a:r>
              <a:rPr lang="pt-PT" sz="1200" dirty="0">
                <a:latin typeface="Arial Narrow" panose="020B0606020202030204" pitchFamily="34" charset="0"/>
              </a:rPr>
              <a:t>Os nomes ou designação dos países e territórios, assim como os respectivos </a:t>
            </a:r>
            <a:r>
              <a:rPr lang="pt-PT" sz="1200" dirty="0" smtClean="0">
                <a:latin typeface="Arial Narrow" panose="020B0606020202030204" pitchFamily="34" charset="0"/>
              </a:rPr>
              <a:t>símbolos apresentados </a:t>
            </a:r>
            <a:r>
              <a:rPr lang="pt-PT" sz="1200" dirty="0">
                <a:latin typeface="Arial Narrow" panose="020B0606020202030204" pitchFamily="34" charset="0"/>
              </a:rPr>
              <a:t>seguem as designações oficiais adoptadas pelas Nações Unidas</a:t>
            </a:r>
            <a:r>
              <a:rPr lang="pt-PT" sz="1200" dirty="0" smtClean="0">
                <a:latin typeface="Arial Narrow" panose="020B0606020202030204" pitchFamily="34" charset="0"/>
              </a:rPr>
              <a:t>.</a:t>
            </a:r>
          </a:p>
          <a:p>
            <a:pPr algn="just"/>
            <a:endParaRPr lang="pt-PT" sz="1200" dirty="0">
              <a:latin typeface="Arial Narrow" panose="020B0606020202030204" pitchFamily="34" charset="0"/>
            </a:endParaRPr>
          </a:p>
          <a:p>
            <a:pPr algn="just"/>
            <a:r>
              <a:rPr lang="pt-PT" sz="1200" dirty="0">
                <a:latin typeface="Arial Narrow" panose="020B0606020202030204" pitchFamily="34" charset="0"/>
              </a:rPr>
              <a:t>Todas as comunicações, pedidos de informações ou sugestões de </a:t>
            </a:r>
            <a:r>
              <a:rPr lang="pt-PT" sz="1200" dirty="0" smtClean="0">
                <a:latin typeface="Arial Narrow" panose="020B0606020202030204" pitchFamily="34" charset="0"/>
              </a:rPr>
              <a:t>correcções </a:t>
            </a:r>
            <a:r>
              <a:rPr lang="pt-PT" sz="1200" dirty="0">
                <a:latin typeface="Arial Narrow" panose="020B0606020202030204" pitchFamily="34" charset="0"/>
              </a:rPr>
              <a:t>ou </a:t>
            </a:r>
            <a:r>
              <a:rPr lang="pt-PT" sz="1200" dirty="0" smtClean="0">
                <a:latin typeface="Arial Narrow" panose="020B0606020202030204" pitchFamily="34" charset="0"/>
              </a:rPr>
              <a:t>de melhorias </a:t>
            </a:r>
            <a:r>
              <a:rPr lang="pt-PT" sz="1200" dirty="0">
                <a:latin typeface="Arial Narrow" panose="020B0606020202030204" pitchFamily="34" charset="0"/>
              </a:rPr>
              <a:t>deste documento devem ser  endereçadas exclusivamente a: </a:t>
            </a:r>
            <a:r>
              <a:rPr lang="pt-PT" sz="1200" dirty="0" smtClean="0">
                <a:latin typeface="Arial Narrow" panose="020B0606020202030204" pitchFamily="34" charset="0"/>
              </a:rPr>
              <a:t>info@abrimarinvestment.com. </a:t>
            </a:r>
          </a:p>
          <a:p>
            <a:pPr algn="just"/>
            <a:endParaRPr lang="pt-PT" sz="1200" dirty="0">
              <a:latin typeface="Arial Narrow" panose="020B0606020202030204" pitchFamily="34" charset="0"/>
            </a:endParaRPr>
          </a:p>
          <a:p>
            <a:pPr algn="just"/>
            <a:r>
              <a:rPr lang="pt-PT" sz="1200" i="1" dirty="0" smtClean="0">
                <a:latin typeface="Arial Narrow"/>
              </a:rPr>
              <a:t>ABRIMAR </a:t>
            </a:r>
            <a:r>
              <a:rPr lang="pt-PT" sz="1200" i="1" dirty="0" smtClean="0">
                <a:latin typeface="Arial Narrow"/>
              </a:rPr>
              <a:t>INVESTMENT, S.A,</a:t>
            </a:r>
            <a:r>
              <a:rPr lang="pt-PT" sz="1200" dirty="0" smtClean="0">
                <a:latin typeface="Arial Narrow"/>
              </a:rPr>
              <a:t> é uma companhia, de direito Cabo-verdiano, especializada em investimento e gestão de participações Sociais. </a:t>
            </a:r>
          </a:p>
          <a:p>
            <a:pPr algn="just"/>
            <a:endParaRPr lang="pt-PT" sz="1200" i="1" dirty="0">
              <a:latin typeface="Arial Narrow"/>
            </a:endParaRPr>
          </a:p>
          <a:p>
            <a:pPr algn="just"/>
            <a:r>
              <a:rPr lang="pt-PT" sz="1200" i="1" dirty="0" smtClean="0">
                <a:latin typeface="Arial Narrow"/>
              </a:rPr>
              <a:t>ABRIMAR </a:t>
            </a:r>
            <a:r>
              <a:rPr lang="pt-PT" sz="1200" i="1" dirty="0">
                <a:latin typeface="Arial Narrow"/>
              </a:rPr>
              <a:t>INVESTMENT, S.A</a:t>
            </a:r>
            <a:r>
              <a:rPr lang="pt-PT" sz="1200" dirty="0" smtClean="0">
                <a:latin typeface="Arial Narrow"/>
              </a:rPr>
              <a:t>, é propriétaria da</a:t>
            </a:r>
            <a:r>
              <a:rPr lang="pt-PT" sz="1200" i="1" dirty="0" smtClean="0">
                <a:latin typeface="Arial Narrow"/>
              </a:rPr>
              <a:t> EMERGYS</a:t>
            </a:r>
            <a:r>
              <a:rPr lang="pt-PT" sz="1200" dirty="0" smtClean="0">
                <a:latin typeface="Arial Narrow"/>
              </a:rPr>
              <a:t>.</a:t>
            </a:r>
            <a:endParaRPr lang="pt-PT" sz="1200" dirty="0">
              <a:latin typeface="Arial Narrow" panose="020B0606020202030204" pitchFamily="34" charset="0"/>
            </a:endParaRPr>
          </a:p>
        </p:txBody>
      </p:sp>
      <p:sp>
        <p:nvSpPr>
          <p:cNvPr id="3" name="TextBox 2"/>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9" name="Imagem 11" descr="logo"/>
          <p:cNvPicPr>
            <a:picLocks noChangeAspect="1"/>
          </p:cNvPicPr>
          <p:nvPr/>
        </p:nvPicPr>
        <p:blipFill>
          <a:blip r:embed="rId4"/>
          <a:stretch>
            <a:fillRect/>
          </a:stretch>
        </p:blipFill>
        <p:spPr>
          <a:xfrm>
            <a:off x="75981" y="153264"/>
            <a:ext cx="2349938" cy="515796"/>
          </a:xfrm>
          <a:prstGeom prst="rect">
            <a:avLst/>
          </a:prstGeom>
        </p:spPr>
      </p:pic>
    </p:spTree>
    <p:extLst>
      <p:ext uri="{BB962C8B-B14F-4D97-AF65-F5344CB8AC3E}">
        <p14:creationId xmlns:p14="http://schemas.microsoft.com/office/powerpoint/2010/main" val="33154376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extLst>
              <p:ext uri="{D42A27DB-BD31-4B8C-83A1-F6EECF244321}">
                <p14:modId xmlns:p14="http://schemas.microsoft.com/office/powerpoint/2010/main" val="2744343559"/>
              </p:ext>
            </p:extLst>
          </p:nvPr>
        </p:nvGraphicFramePr>
        <p:xfrm>
          <a:off x="635" y="971550"/>
          <a:ext cx="12186920" cy="5884545"/>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3EA4BA"/>
                </a:solidFill>
              </a:rPr>
              <a:t>Page </a:t>
            </a:r>
            <a:fld id="{6B4155F8-E49E-4B59-B69C-02A46830878C}" type="slidenum">
              <a:rPr lang="fr-FR" altLang="pt-PT" sz="1000" b="1" i="1" u="sng" dirty="0">
                <a:solidFill>
                  <a:srgbClr val="3EA4BA"/>
                </a:solidFill>
              </a:rPr>
              <a:t>30</a:t>
            </a:fld>
            <a:endParaRPr lang="fr-FR" altLang="pt-PT" sz="1000" b="1" i="1" u="sng" dirty="0">
              <a:solidFill>
                <a:srgbClr val="3EA4BA"/>
              </a:solidFill>
            </a:endParaRPr>
          </a:p>
        </p:txBody>
      </p:sp>
      <p:pic>
        <p:nvPicPr>
          <p:cNvPr id="3" name="Imagem 2" descr="Flag_of_Côte_d'Ivoire"/>
          <p:cNvPicPr>
            <a:picLocks noChangeAspect="1"/>
          </p:cNvPicPr>
          <p:nvPr/>
        </p:nvPicPr>
        <p:blipFill>
          <a:blip r:embed="rId3">
            <a:extLst>
              <a:ext uri="{96DAC541-7B7A-43D3-8B79-37D633B846F1}">
                <asvg:svgBlip xmlns:asvg="http://schemas.microsoft.com/office/drawing/2016/SVG/main" xmlns="" r:embed="rId5"/>
              </a:ext>
            </a:extLst>
          </a:blip>
          <a:stretch>
            <a:fillRect/>
          </a:stretch>
        </p:blipFill>
        <p:spPr>
          <a:xfrm>
            <a:off x="277495" y="120015"/>
            <a:ext cx="444500" cy="296545"/>
          </a:xfrm>
          <a:prstGeom prst="rect">
            <a:avLst/>
          </a:prstGeom>
        </p:spPr>
      </p:pic>
      <p:sp>
        <p:nvSpPr>
          <p:cNvPr id="9" name="Caixa de Texto 8"/>
          <p:cNvSpPr txBox="1"/>
          <p:nvPr/>
        </p:nvSpPr>
        <p:spPr>
          <a:xfrm>
            <a:off x="640715" y="94615"/>
            <a:ext cx="2028825" cy="368300"/>
          </a:xfrm>
          <a:prstGeom prst="rect">
            <a:avLst/>
          </a:prstGeom>
          <a:noFill/>
        </p:spPr>
        <p:txBody>
          <a:bodyPr wrap="square" rtlCol="0">
            <a:spAutoFit/>
          </a:bodyPr>
          <a:lstStyle/>
          <a:p>
            <a:r>
              <a:rPr lang="pt-PT" altLang="en-US" b="1">
                <a:solidFill>
                  <a:srgbClr val="3EA4BA"/>
                </a:solidFill>
              </a:rPr>
              <a:t>CÔTE D'IVOIRE</a:t>
            </a:r>
          </a:p>
        </p:txBody>
      </p:sp>
      <p:sp>
        <p:nvSpPr>
          <p:cNvPr id="7" name="TextBox 6"/>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8" name="Imagem 11" descr="logo"/>
          <p:cNvPicPr>
            <a:picLocks noChangeAspect="1"/>
          </p:cNvPicPr>
          <p:nvPr/>
        </p:nvPicPr>
        <p:blipFill>
          <a:blip r:embed="rId6"/>
          <a:stretch>
            <a:fillRect/>
          </a:stretch>
        </p:blipFill>
        <p:spPr>
          <a:xfrm>
            <a:off x="9791481" y="38964"/>
            <a:ext cx="2349938" cy="515796"/>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751830"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3EA4BA"/>
                </a:solidFill>
              </a:rPr>
              <a:t>Page </a:t>
            </a:r>
            <a:fld id="{6B4155F8-E49E-4B59-B69C-02A46830878C}" type="slidenum">
              <a:rPr lang="fr-FR" altLang="pt-PT" sz="1000" b="1" i="1" u="sng" dirty="0">
                <a:solidFill>
                  <a:srgbClr val="3EA4BA"/>
                </a:solidFill>
              </a:rPr>
              <a:t>31</a:t>
            </a:fld>
            <a:endParaRPr lang="fr-FR" altLang="pt-PT" sz="1000" b="1" i="1" u="sng" dirty="0">
              <a:solidFill>
                <a:srgbClr val="3EA4BA"/>
              </a:solidFill>
            </a:endParaRPr>
          </a:p>
        </p:txBody>
      </p:sp>
      <p:pic>
        <p:nvPicPr>
          <p:cNvPr id="3" name="Imagem 2" descr="Flag_of_Côte_d'Ivoire"/>
          <p:cNvPicPr>
            <a:picLocks noChangeAspect="1"/>
          </p:cNvPicPr>
          <p:nvPr/>
        </p:nvPicPr>
        <p:blipFill>
          <a:blip r:embed="rId2">
            <a:extLst>
              <a:ext uri="{96DAC541-7B7A-43D3-8B79-37D633B846F1}">
                <asvg:svgBlip xmlns:asvg="http://schemas.microsoft.com/office/drawing/2016/SVG/main" xmlns="" r:embed="rId6"/>
              </a:ext>
            </a:extLst>
          </a:blip>
          <a:stretch>
            <a:fillRect/>
          </a:stretch>
        </p:blipFill>
        <p:spPr>
          <a:xfrm>
            <a:off x="277495" y="120015"/>
            <a:ext cx="444500" cy="296545"/>
          </a:xfrm>
          <a:prstGeom prst="rect">
            <a:avLst/>
          </a:prstGeom>
        </p:spPr>
      </p:pic>
      <p:sp>
        <p:nvSpPr>
          <p:cNvPr id="9" name="Caixa de Texto 8"/>
          <p:cNvSpPr txBox="1"/>
          <p:nvPr/>
        </p:nvSpPr>
        <p:spPr>
          <a:xfrm>
            <a:off x="640715" y="94615"/>
            <a:ext cx="2028825" cy="368300"/>
          </a:xfrm>
          <a:prstGeom prst="rect">
            <a:avLst/>
          </a:prstGeom>
          <a:noFill/>
        </p:spPr>
        <p:txBody>
          <a:bodyPr wrap="square" rtlCol="0">
            <a:spAutoFit/>
          </a:bodyPr>
          <a:lstStyle/>
          <a:p>
            <a:r>
              <a:rPr lang="pt-PT" altLang="en-US" b="1">
                <a:solidFill>
                  <a:srgbClr val="3EA4BA"/>
                </a:solidFill>
              </a:rPr>
              <a:t>CÔTE D'IVOIRE</a:t>
            </a:r>
          </a:p>
        </p:txBody>
      </p:sp>
      <p:graphicFrame>
        <p:nvGraphicFramePr>
          <p:cNvPr id="10" name="Gráfico 5"/>
          <p:cNvGraphicFramePr>
            <a:graphicFrameLocks/>
          </p:cNvGraphicFramePr>
          <p:nvPr>
            <p:extLst>
              <p:ext uri="{D42A27DB-BD31-4B8C-83A1-F6EECF244321}">
                <p14:modId xmlns:p14="http://schemas.microsoft.com/office/powerpoint/2010/main" val="1338390491"/>
              </p:ext>
            </p:extLst>
          </p:nvPr>
        </p:nvGraphicFramePr>
        <p:xfrm>
          <a:off x="0" y="1142999"/>
          <a:ext cx="6199505" cy="547433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Gráfico 6"/>
          <p:cNvGraphicFramePr>
            <a:graphicFrameLocks/>
          </p:cNvGraphicFramePr>
          <p:nvPr>
            <p:extLst>
              <p:ext uri="{D42A27DB-BD31-4B8C-83A1-F6EECF244321}">
                <p14:modId xmlns:p14="http://schemas.microsoft.com/office/powerpoint/2010/main" val="1127807655"/>
              </p:ext>
            </p:extLst>
          </p:nvPr>
        </p:nvGraphicFramePr>
        <p:xfrm>
          <a:off x="6276975" y="1123950"/>
          <a:ext cx="5911128" cy="5493385"/>
        </p:xfrm>
        <a:graphic>
          <a:graphicData uri="http://schemas.openxmlformats.org/drawingml/2006/chart">
            <c:chart xmlns:c="http://schemas.openxmlformats.org/drawingml/2006/chart" xmlns:r="http://schemas.openxmlformats.org/officeDocument/2006/relationships" r:id="rId8"/>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2" name="Imagem 11" descr="logo"/>
          <p:cNvPicPr>
            <a:picLocks noChangeAspect="1"/>
          </p:cNvPicPr>
          <p:nvPr/>
        </p:nvPicPr>
        <p:blipFill>
          <a:blip r:embed="rId9"/>
          <a:stretch>
            <a:fillRect/>
          </a:stretch>
        </p:blipFill>
        <p:spPr>
          <a:xfrm>
            <a:off x="9791481" y="38964"/>
            <a:ext cx="2349938" cy="515796"/>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p:cNvGraphicFramePr/>
          <p:nvPr/>
        </p:nvGraphicFramePr>
        <p:xfrm>
          <a:off x="-635" y="3952875"/>
          <a:ext cx="12193270" cy="28835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Gráfico 1"/>
          <p:cNvGraphicFramePr/>
          <p:nvPr/>
        </p:nvGraphicFramePr>
        <p:xfrm>
          <a:off x="0" y="704850"/>
          <a:ext cx="12192000" cy="3638550"/>
        </p:xfrm>
        <a:graphic>
          <a:graphicData uri="http://schemas.openxmlformats.org/drawingml/2006/chart">
            <c:chart xmlns:c="http://schemas.openxmlformats.org/drawingml/2006/chart" xmlns:r="http://schemas.openxmlformats.org/officeDocument/2006/relationships" r:id="rId3"/>
          </a:graphicData>
        </a:graphic>
      </p:graphicFrame>
      <p:sp>
        <p:nvSpPr>
          <p:cNvPr id="50" name="Slide Number Placeholder 6"/>
          <p:cNvSpPr txBox="1"/>
          <p:nvPr/>
        </p:nvSpPr>
        <p:spPr bwMode="auto">
          <a:xfrm>
            <a:off x="60090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3EA4BA"/>
                </a:solidFill>
              </a:rPr>
              <a:t>Page </a:t>
            </a:r>
            <a:fld id="{6B4155F8-E49E-4B59-B69C-02A46830878C}" type="slidenum">
              <a:rPr lang="fr-FR" altLang="pt-PT" sz="1000" b="1" i="1" u="sng" dirty="0">
                <a:solidFill>
                  <a:srgbClr val="3EA4BA"/>
                </a:solidFill>
              </a:rPr>
              <a:t>32</a:t>
            </a:fld>
            <a:endParaRPr lang="fr-FR" altLang="pt-PT" sz="1000" b="1" i="1" u="sng" dirty="0">
              <a:solidFill>
                <a:srgbClr val="3EA4BA"/>
              </a:solidFill>
            </a:endParaRPr>
          </a:p>
        </p:txBody>
      </p:sp>
      <p:pic>
        <p:nvPicPr>
          <p:cNvPr id="3" name="Imagem 2" descr="Flag_of_Côte_d'Ivoire"/>
          <p:cNvPicPr>
            <a:picLocks noChangeAspect="1"/>
          </p:cNvPicPr>
          <p:nvPr/>
        </p:nvPicPr>
        <p:blipFill>
          <a:blip r:embed="rId4">
            <a:extLst>
              <a:ext uri="{96DAC541-7B7A-43D3-8B79-37D633B846F1}">
                <asvg:svgBlip xmlns:asvg="http://schemas.microsoft.com/office/drawing/2016/SVG/main" xmlns="" r:embed="rId6"/>
              </a:ext>
            </a:extLst>
          </a:blip>
          <a:stretch>
            <a:fillRect/>
          </a:stretch>
        </p:blipFill>
        <p:spPr>
          <a:xfrm>
            <a:off x="277495" y="120015"/>
            <a:ext cx="444500" cy="296545"/>
          </a:xfrm>
          <a:prstGeom prst="rect">
            <a:avLst/>
          </a:prstGeom>
        </p:spPr>
      </p:pic>
      <p:sp>
        <p:nvSpPr>
          <p:cNvPr id="9" name="Caixa de Texto 8"/>
          <p:cNvSpPr txBox="1"/>
          <p:nvPr/>
        </p:nvSpPr>
        <p:spPr>
          <a:xfrm>
            <a:off x="640715" y="94615"/>
            <a:ext cx="2028825" cy="368300"/>
          </a:xfrm>
          <a:prstGeom prst="rect">
            <a:avLst/>
          </a:prstGeom>
          <a:noFill/>
        </p:spPr>
        <p:txBody>
          <a:bodyPr wrap="square" rtlCol="0">
            <a:spAutoFit/>
          </a:bodyPr>
          <a:lstStyle/>
          <a:p>
            <a:r>
              <a:rPr lang="pt-PT" altLang="en-US" b="1">
                <a:solidFill>
                  <a:srgbClr val="3EA4BA"/>
                </a:solidFill>
              </a:rPr>
              <a:t>CÔTE D'IVOIRE</a:t>
            </a:r>
          </a:p>
        </p:txBody>
      </p:sp>
      <p:sp>
        <p:nvSpPr>
          <p:cNvPr id="8" name="TextBox 7"/>
          <p:cNvSpPr txBox="1"/>
          <p:nvPr/>
        </p:nvSpPr>
        <p:spPr>
          <a:xfrm>
            <a:off x="10803917" y="64325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0" name="Imagem 11" descr="logo"/>
          <p:cNvPicPr>
            <a:picLocks noChangeAspect="1"/>
          </p:cNvPicPr>
          <p:nvPr/>
        </p:nvPicPr>
        <p:blipFill>
          <a:blip r:embed="rId7"/>
          <a:stretch>
            <a:fillRect/>
          </a:stretch>
        </p:blipFill>
        <p:spPr>
          <a:xfrm>
            <a:off x="9791481" y="38964"/>
            <a:ext cx="2349938" cy="515796"/>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33</a:t>
            </a:fld>
            <a:endParaRPr lang="fr-FR" altLang="pt-PT" sz="1000" b="1" i="1" u="sng" dirty="0"/>
          </a:p>
        </p:txBody>
      </p:sp>
      <p:sp>
        <p:nvSpPr>
          <p:cNvPr id="2" name="Caixa de Texto 1"/>
          <p:cNvSpPr txBox="1"/>
          <p:nvPr/>
        </p:nvSpPr>
        <p:spPr>
          <a:xfrm>
            <a:off x="487045" y="29210"/>
            <a:ext cx="1143000" cy="368300"/>
          </a:xfrm>
          <a:prstGeom prst="rect">
            <a:avLst/>
          </a:prstGeom>
          <a:noFill/>
        </p:spPr>
        <p:txBody>
          <a:bodyPr wrap="square" rtlCol="0">
            <a:spAutoFit/>
          </a:bodyPr>
          <a:lstStyle/>
          <a:p>
            <a:r>
              <a:rPr lang="pt-PT" altLang="en-US" b="1">
                <a:solidFill>
                  <a:srgbClr val="3EA4BA"/>
                </a:solidFill>
              </a:rPr>
              <a:t>GÂMBIA</a:t>
            </a:r>
          </a:p>
        </p:txBody>
      </p:sp>
      <p:pic>
        <p:nvPicPr>
          <p:cNvPr id="5" name="Imagem 4" descr="Flag_of_The_Gambia"/>
          <p:cNvPicPr>
            <a:picLocks noChangeAspect="1"/>
          </p:cNvPicPr>
          <p:nvPr/>
        </p:nvPicPr>
        <p:blipFill>
          <a:blip r:embed="rId2">
            <a:extLst>
              <a:ext uri="{96DAC541-7B7A-43D3-8B79-37D633B846F1}">
                <asvg:svgBlip xmlns:asvg="http://schemas.microsoft.com/office/drawing/2016/SVG/main" xmlns="" r:embed="rId4"/>
              </a:ext>
            </a:extLst>
          </a:blip>
          <a:stretch>
            <a:fillRect/>
          </a:stretch>
        </p:blipFill>
        <p:spPr>
          <a:xfrm>
            <a:off x="95885" y="80645"/>
            <a:ext cx="446405" cy="297815"/>
          </a:xfrm>
          <a:prstGeom prst="rect">
            <a:avLst/>
          </a:prstGeom>
        </p:spPr>
      </p:pic>
      <p:graphicFrame>
        <p:nvGraphicFramePr>
          <p:cNvPr id="7" name="Gráfico 6"/>
          <p:cNvGraphicFramePr/>
          <p:nvPr>
            <p:extLst>
              <p:ext uri="{D42A27DB-BD31-4B8C-83A1-F6EECF244321}">
                <p14:modId xmlns:p14="http://schemas.microsoft.com/office/powerpoint/2010/main" val="1401390293"/>
              </p:ext>
            </p:extLst>
          </p:nvPr>
        </p:nvGraphicFramePr>
        <p:xfrm>
          <a:off x="0" y="487045"/>
          <a:ext cx="12188825" cy="6021705"/>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9" name="Imagem 11" descr="logo"/>
          <p:cNvPicPr>
            <a:picLocks noChangeAspect="1"/>
          </p:cNvPicPr>
          <p:nvPr/>
        </p:nvPicPr>
        <p:blipFill>
          <a:blip r:embed="rId6"/>
          <a:stretch>
            <a:fillRect/>
          </a:stretch>
        </p:blipFill>
        <p:spPr>
          <a:xfrm>
            <a:off x="9791481" y="38964"/>
            <a:ext cx="2349938" cy="515796"/>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34</a:t>
            </a:fld>
            <a:endParaRPr lang="fr-FR" altLang="pt-PT" sz="1000" b="1" i="1" u="sng" dirty="0"/>
          </a:p>
        </p:txBody>
      </p:sp>
      <p:sp>
        <p:nvSpPr>
          <p:cNvPr id="2" name="Caixa de Texto 1"/>
          <p:cNvSpPr txBox="1"/>
          <p:nvPr/>
        </p:nvSpPr>
        <p:spPr>
          <a:xfrm>
            <a:off x="487045" y="29210"/>
            <a:ext cx="1143000" cy="368300"/>
          </a:xfrm>
          <a:prstGeom prst="rect">
            <a:avLst/>
          </a:prstGeom>
          <a:noFill/>
        </p:spPr>
        <p:txBody>
          <a:bodyPr wrap="square" rtlCol="0">
            <a:spAutoFit/>
          </a:bodyPr>
          <a:lstStyle/>
          <a:p>
            <a:r>
              <a:rPr lang="pt-PT" altLang="en-US" b="1">
                <a:solidFill>
                  <a:srgbClr val="3EA4BA"/>
                </a:solidFill>
              </a:rPr>
              <a:t>GÂMBIA</a:t>
            </a:r>
          </a:p>
        </p:txBody>
      </p:sp>
      <p:pic>
        <p:nvPicPr>
          <p:cNvPr id="5" name="Imagem 4" descr="Flag_of_The_Gambia"/>
          <p:cNvPicPr>
            <a:picLocks noChangeAspect="1"/>
          </p:cNvPicPr>
          <p:nvPr/>
        </p:nvPicPr>
        <p:blipFill>
          <a:blip r:embed="rId2">
            <a:extLst>
              <a:ext uri="{96DAC541-7B7A-43D3-8B79-37D633B846F1}">
                <asvg:svgBlip xmlns:asvg="http://schemas.microsoft.com/office/drawing/2016/SVG/main" xmlns="" r:embed="rId5"/>
              </a:ext>
            </a:extLst>
          </a:blip>
          <a:stretch>
            <a:fillRect/>
          </a:stretch>
        </p:blipFill>
        <p:spPr>
          <a:xfrm>
            <a:off x="95885" y="80645"/>
            <a:ext cx="446405" cy="297815"/>
          </a:xfrm>
          <a:prstGeom prst="rect">
            <a:avLst/>
          </a:prstGeom>
        </p:spPr>
      </p:pic>
      <p:graphicFrame>
        <p:nvGraphicFramePr>
          <p:cNvPr id="8" name="Gráfico 4"/>
          <p:cNvGraphicFramePr>
            <a:graphicFrameLocks/>
          </p:cNvGraphicFramePr>
          <p:nvPr>
            <p:extLst>
              <p:ext uri="{D42A27DB-BD31-4B8C-83A1-F6EECF244321}">
                <p14:modId xmlns:p14="http://schemas.microsoft.com/office/powerpoint/2010/main" val="2160321433"/>
              </p:ext>
            </p:extLst>
          </p:nvPr>
        </p:nvGraphicFramePr>
        <p:xfrm>
          <a:off x="0" y="996632"/>
          <a:ext cx="5972175" cy="562070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Gráfico 5"/>
          <p:cNvGraphicFramePr>
            <a:graphicFrameLocks/>
          </p:cNvGraphicFramePr>
          <p:nvPr>
            <p:extLst>
              <p:ext uri="{D42A27DB-BD31-4B8C-83A1-F6EECF244321}">
                <p14:modId xmlns:p14="http://schemas.microsoft.com/office/powerpoint/2010/main" val="3523537412"/>
              </p:ext>
            </p:extLst>
          </p:nvPr>
        </p:nvGraphicFramePr>
        <p:xfrm>
          <a:off x="5972175" y="1009651"/>
          <a:ext cx="6215927" cy="5607684"/>
        </p:xfrm>
        <a:graphic>
          <a:graphicData uri="http://schemas.openxmlformats.org/drawingml/2006/chart">
            <c:chart xmlns:c="http://schemas.openxmlformats.org/drawingml/2006/chart" xmlns:r="http://schemas.openxmlformats.org/officeDocument/2006/relationships" r:id="rId7"/>
          </a:graphicData>
        </a:graphic>
      </p:graphicFrame>
      <p:sp>
        <p:nvSpPr>
          <p:cNvPr id="10" name="TextBox 9"/>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1" name="Imagem 11" descr="logo"/>
          <p:cNvPicPr>
            <a:picLocks noChangeAspect="1"/>
          </p:cNvPicPr>
          <p:nvPr/>
        </p:nvPicPr>
        <p:blipFill>
          <a:blip r:embed="rId8"/>
          <a:stretch>
            <a:fillRect/>
          </a:stretch>
        </p:blipFill>
        <p:spPr>
          <a:xfrm>
            <a:off x="9791481" y="38964"/>
            <a:ext cx="2349938" cy="515796"/>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7"/>
          <p:cNvGraphicFramePr/>
          <p:nvPr>
            <p:extLst>
              <p:ext uri="{D42A27DB-BD31-4B8C-83A1-F6EECF244321}">
                <p14:modId xmlns:p14="http://schemas.microsoft.com/office/powerpoint/2010/main" val="1306792753"/>
              </p:ext>
            </p:extLst>
          </p:nvPr>
        </p:nvGraphicFramePr>
        <p:xfrm>
          <a:off x="0" y="3762375"/>
          <a:ext cx="12192635" cy="29991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6"/>
          <p:cNvGraphicFramePr/>
          <p:nvPr/>
        </p:nvGraphicFramePr>
        <p:xfrm>
          <a:off x="0" y="495300"/>
          <a:ext cx="12192000" cy="3263900"/>
        </p:xfrm>
        <a:graphic>
          <a:graphicData uri="http://schemas.openxmlformats.org/drawingml/2006/chart">
            <c:chart xmlns:c="http://schemas.openxmlformats.org/drawingml/2006/chart" xmlns:r="http://schemas.openxmlformats.org/officeDocument/2006/relationships" r:id="rId3"/>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3EA4BA"/>
                </a:solidFill>
              </a:rPr>
              <a:t>Page </a:t>
            </a:r>
            <a:fld id="{6B4155F8-E49E-4B59-B69C-02A46830878C}" type="slidenum">
              <a:rPr lang="fr-FR" altLang="pt-PT" sz="1000" b="1" i="1" u="sng" dirty="0">
                <a:solidFill>
                  <a:srgbClr val="3EA4BA"/>
                </a:solidFill>
              </a:rPr>
              <a:t>35</a:t>
            </a:fld>
            <a:endParaRPr lang="fr-FR" altLang="pt-PT" sz="1000" b="1" i="1" u="sng" dirty="0">
              <a:solidFill>
                <a:srgbClr val="3EA4BA"/>
              </a:solidFill>
            </a:endParaRPr>
          </a:p>
        </p:txBody>
      </p:sp>
      <p:sp>
        <p:nvSpPr>
          <p:cNvPr id="2" name="Caixa de Texto 1"/>
          <p:cNvSpPr txBox="1"/>
          <p:nvPr/>
        </p:nvSpPr>
        <p:spPr>
          <a:xfrm>
            <a:off x="487045" y="29210"/>
            <a:ext cx="1143000" cy="368300"/>
          </a:xfrm>
          <a:prstGeom prst="rect">
            <a:avLst/>
          </a:prstGeom>
          <a:noFill/>
        </p:spPr>
        <p:txBody>
          <a:bodyPr wrap="square" rtlCol="0">
            <a:spAutoFit/>
          </a:bodyPr>
          <a:lstStyle/>
          <a:p>
            <a:r>
              <a:rPr lang="pt-PT" altLang="en-US" b="1">
                <a:solidFill>
                  <a:srgbClr val="3EA4BA"/>
                </a:solidFill>
              </a:rPr>
              <a:t>GÂMBIA</a:t>
            </a:r>
          </a:p>
        </p:txBody>
      </p:sp>
      <p:pic>
        <p:nvPicPr>
          <p:cNvPr id="5" name="Imagem 4" descr="Flag_of_The_Gambia"/>
          <p:cNvPicPr>
            <a:picLocks noChangeAspect="1"/>
          </p:cNvPicPr>
          <p:nvPr/>
        </p:nvPicPr>
        <p:blipFill>
          <a:blip r:embed="rId4">
            <a:extLst>
              <a:ext uri="{96DAC541-7B7A-43D3-8B79-37D633B846F1}">
                <asvg:svgBlip xmlns:asvg="http://schemas.microsoft.com/office/drawing/2016/SVG/main" xmlns="" r:embed="rId6"/>
              </a:ext>
            </a:extLst>
          </a:blip>
          <a:stretch>
            <a:fillRect/>
          </a:stretch>
        </p:blipFill>
        <p:spPr>
          <a:xfrm>
            <a:off x="95885" y="80645"/>
            <a:ext cx="446405" cy="297815"/>
          </a:xfrm>
          <a:prstGeom prst="rect">
            <a:avLst/>
          </a:prstGeom>
        </p:spPr>
      </p:pic>
      <p:sp>
        <p:nvSpPr>
          <p:cNvPr id="9" name="TextBox 8"/>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0" name="Imagem 11" descr="logo"/>
          <p:cNvPicPr>
            <a:picLocks noChangeAspect="1"/>
          </p:cNvPicPr>
          <p:nvPr/>
        </p:nvPicPr>
        <p:blipFill>
          <a:blip r:embed="rId7"/>
          <a:stretch>
            <a:fillRect/>
          </a:stretch>
        </p:blipFill>
        <p:spPr>
          <a:xfrm>
            <a:off x="9791481" y="38964"/>
            <a:ext cx="2349938" cy="515796"/>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p:nvPr>
            <p:extLst>
              <p:ext uri="{D42A27DB-BD31-4B8C-83A1-F6EECF244321}">
                <p14:modId xmlns:p14="http://schemas.microsoft.com/office/powerpoint/2010/main" val="2434876296"/>
              </p:ext>
            </p:extLst>
          </p:nvPr>
        </p:nvGraphicFramePr>
        <p:xfrm>
          <a:off x="635" y="631825"/>
          <a:ext cx="12191365" cy="6224905"/>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008CBA"/>
                </a:solidFill>
              </a:rPr>
              <a:t>Page </a:t>
            </a:r>
            <a:fld id="{6B4155F8-E49E-4B59-B69C-02A46830878C}" type="slidenum">
              <a:rPr lang="fr-FR" altLang="pt-PT" sz="1000" b="1" i="1" u="sng" dirty="0">
                <a:solidFill>
                  <a:srgbClr val="008CBA"/>
                </a:solidFill>
              </a:rPr>
              <a:t>36</a:t>
            </a:fld>
            <a:endParaRPr lang="fr-FR" altLang="pt-PT" sz="1000" b="1" i="1" u="sng" dirty="0">
              <a:solidFill>
                <a:srgbClr val="008CBA"/>
              </a:solidFill>
            </a:endParaRPr>
          </a:p>
        </p:txBody>
      </p:sp>
      <p:sp>
        <p:nvSpPr>
          <p:cNvPr id="9" name="Caixa de Texto 8"/>
          <p:cNvSpPr txBox="1"/>
          <p:nvPr/>
        </p:nvSpPr>
        <p:spPr>
          <a:xfrm>
            <a:off x="335915" y="64135"/>
            <a:ext cx="918210" cy="368300"/>
          </a:xfrm>
          <a:prstGeom prst="rect">
            <a:avLst/>
          </a:prstGeom>
          <a:noFill/>
        </p:spPr>
        <p:txBody>
          <a:bodyPr wrap="square" rtlCol="0">
            <a:spAutoFit/>
          </a:bodyPr>
          <a:lstStyle/>
          <a:p>
            <a:r>
              <a:rPr lang="pt-PT" altLang="en-US" b="1">
                <a:solidFill>
                  <a:srgbClr val="3EA4BA"/>
                </a:solidFill>
              </a:rPr>
              <a:t>GANA</a:t>
            </a:r>
          </a:p>
        </p:txBody>
      </p:sp>
      <p:pic>
        <p:nvPicPr>
          <p:cNvPr id="2" name="Imagem 1" descr="gh"/>
          <p:cNvPicPr>
            <a:picLocks noChangeAspect="1"/>
          </p:cNvPicPr>
          <p:nvPr/>
        </p:nvPicPr>
        <p:blipFill>
          <a:blip r:embed="rId3"/>
          <a:stretch>
            <a:fillRect/>
          </a:stretch>
        </p:blipFill>
        <p:spPr>
          <a:xfrm>
            <a:off x="86995" y="118745"/>
            <a:ext cx="333375" cy="219075"/>
          </a:xfrm>
          <a:prstGeom prst="rect">
            <a:avLst/>
          </a:prstGeom>
        </p:spPr>
      </p:pic>
      <p:sp>
        <p:nvSpPr>
          <p:cNvPr id="7" name="TextBox 6"/>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8" name="Imagem 11" descr="logo"/>
          <p:cNvPicPr>
            <a:picLocks noChangeAspect="1"/>
          </p:cNvPicPr>
          <p:nvPr/>
        </p:nvPicPr>
        <p:blipFill>
          <a:blip r:embed="rId4"/>
          <a:stretch>
            <a:fillRect/>
          </a:stretch>
        </p:blipFill>
        <p:spPr>
          <a:xfrm>
            <a:off x="9791481" y="38964"/>
            <a:ext cx="2349938" cy="515796"/>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008CBA"/>
                </a:solidFill>
              </a:rPr>
              <a:t>Page </a:t>
            </a:r>
            <a:fld id="{6B4155F8-E49E-4B59-B69C-02A46830878C}" type="slidenum">
              <a:rPr lang="fr-FR" altLang="pt-PT" sz="1000" b="1" i="1" u="sng" dirty="0">
                <a:solidFill>
                  <a:srgbClr val="008CBA"/>
                </a:solidFill>
              </a:rPr>
              <a:t>37</a:t>
            </a:fld>
            <a:endParaRPr lang="fr-FR" altLang="pt-PT" sz="1000" b="1" i="1" u="sng" dirty="0">
              <a:solidFill>
                <a:srgbClr val="008CBA"/>
              </a:solidFill>
            </a:endParaRPr>
          </a:p>
        </p:txBody>
      </p:sp>
      <p:sp>
        <p:nvSpPr>
          <p:cNvPr id="9" name="Caixa de Texto 8"/>
          <p:cNvSpPr txBox="1"/>
          <p:nvPr/>
        </p:nvSpPr>
        <p:spPr>
          <a:xfrm>
            <a:off x="335915" y="64135"/>
            <a:ext cx="918210" cy="368300"/>
          </a:xfrm>
          <a:prstGeom prst="rect">
            <a:avLst/>
          </a:prstGeom>
          <a:noFill/>
        </p:spPr>
        <p:txBody>
          <a:bodyPr wrap="square" rtlCol="0">
            <a:spAutoFit/>
          </a:bodyPr>
          <a:lstStyle/>
          <a:p>
            <a:r>
              <a:rPr lang="pt-PT" altLang="en-US" b="1">
                <a:solidFill>
                  <a:srgbClr val="3EA4BA"/>
                </a:solidFill>
              </a:rPr>
              <a:t>GANA</a:t>
            </a:r>
          </a:p>
        </p:txBody>
      </p:sp>
      <p:pic>
        <p:nvPicPr>
          <p:cNvPr id="2" name="Imagem 1" descr="gh"/>
          <p:cNvPicPr>
            <a:picLocks noChangeAspect="1"/>
          </p:cNvPicPr>
          <p:nvPr/>
        </p:nvPicPr>
        <p:blipFill>
          <a:blip r:embed="rId2"/>
          <a:stretch>
            <a:fillRect/>
          </a:stretch>
        </p:blipFill>
        <p:spPr>
          <a:xfrm>
            <a:off x="86995" y="118745"/>
            <a:ext cx="333375" cy="219075"/>
          </a:xfrm>
          <a:prstGeom prst="rect">
            <a:avLst/>
          </a:prstGeom>
        </p:spPr>
      </p:pic>
      <p:graphicFrame>
        <p:nvGraphicFramePr>
          <p:cNvPr id="8" name="Gráfico 4"/>
          <p:cNvGraphicFramePr>
            <a:graphicFrameLocks/>
          </p:cNvGraphicFramePr>
          <p:nvPr>
            <p:extLst>
              <p:ext uri="{D42A27DB-BD31-4B8C-83A1-F6EECF244321}">
                <p14:modId xmlns:p14="http://schemas.microsoft.com/office/powerpoint/2010/main" val="3313865748"/>
              </p:ext>
            </p:extLst>
          </p:nvPr>
        </p:nvGraphicFramePr>
        <p:xfrm>
          <a:off x="0" y="777557"/>
          <a:ext cx="6181725" cy="58397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5"/>
          <p:cNvGraphicFramePr>
            <a:graphicFrameLocks/>
          </p:cNvGraphicFramePr>
          <p:nvPr>
            <p:extLst>
              <p:ext uri="{D42A27DB-BD31-4B8C-83A1-F6EECF244321}">
                <p14:modId xmlns:p14="http://schemas.microsoft.com/office/powerpoint/2010/main" val="52245394"/>
              </p:ext>
            </p:extLst>
          </p:nvPr>
        </p:nvGraphicFramePr>
        <p:xfrm>
          <a:off x="6181725" y="733742"/>
          <a:ext cx="5955665" cy="5883593"/>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2" name="Imagem 11" descr="logo"/>
          <p:cNvPicPr>
            <a:picLocks noChangeAspect="1"/>
          </p:cNvPicPr>
          <p:nvPr/>
        </p:nvPicPr>
        <p:blipFill>
          <a:blip r:embed="rId5"/>
          <a:stretch>
            <a:fillRect/>
          </a:stretch>
        </p:blipFill>
        <p:spPr>
          <a:xfrm>
            <a:off x="9791481" y="38964"/>
            <a:ext cx="2349938" cy="515796"/>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p:cNvGraphicFramePr/>
          <p:nvPr>
            <p:extLst>
              <p:ext uri="{D42A27DB-BD31-4B8C-83A1-F6EECF244321}">
                <p14:modId xmlns:p14="http://schemas.microsoft.com/office/powerpoint/2010/main" val="3320188318"/>
              </p:ext>
            </p:extLst>
          </p:nvPr>
        </p:nvGraphicFramePr>
        <p:xfrm>
          <a:off x="-635" y="3761740"/>
          <a:ext cx="12212955" cy="28555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áfico 2"/>
          <p:cNvGraphicFramePr/>
          <p:nvPr/>
        </p:nvGraphicFramePr>
        <p:xfrm>
          <a:off x="-635" y="514985"/>
          <a:ext cx="12192000" cy="3324860"/>
        </p:xfrm>
        <a:graphic>
          <a:graphicData uri="http://schemas.openxmlformats.org/drawingml/2006/chart">
            <c:chart xmlns:c="http://schemas.openxmlformats.org/drawingml/2006/chart" xmlns:r="http://schemas.openxmlformats.org/officeDocument/2006/relationships" r:id="rId3"/>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008CBA"/>
                </a:solidFill>
              </a:rPr>
              <a:t>Page </a:t>
            </a:r>
            <a:fld id="{6B4155F8-E49E-4B59-B69C-02A46830878C}" type="slidenum">
              <a:rPr lang="fr-FR" altLang="pt-PT" sz="1000" b="1" i="1" u="sng" dirty="0">
                <a:solidFill>
                  <a:srgbClr val="008CBA"/>
                </a:solidFill>
              </a:rPr>
              <a:t>38</a:t>
            </a:fld>
            <a:endParaRPr lang="fr-FR" altLang="pt-PT" sz="1000" b="1" i="1" u="sng" dirty="0">
              <a:solidFill>
                <a:srgbClr val="008CBA"/>
              </a:solidFill>
            </a:endParaRPr>
          </a:p>
        </p:txBody>
      </p:sp>
      <p:sp>
        <p:nvSpPr>
          <p:cNvPr id="9" name="Caixa de Texto 8"/>
          <p:cNvSpPr txBox="1"/>
          <p:nvPr/>
        </p:nvSpPr>
        <p:spPr>
          <a:xfrm>
            <a:off x="335915" y="64135"/>
            <a:ext cx="918210" cy="368300"/>
          </a:xfrm>
          <a:prstGeom prst="rect">
            <a:avLst/>
          </a:prstGeom>
          <a:noFill/>
        </p:spPr>
        <p:txBody>
          <a:bodyPr wrap="square" rtlCol="0">
            <a:spAutoFit/>
          </a:bodyPr>
          <a:lstStyle/>
          <a:p>
            <a:r>
              <a:rPr lang="pt-PT" altLang="en-US" b="1">
                <a:solidFill>
                  <a:srgbClr val="3EA4BA"/>
                </a:solidFill>
              </a:rPr>
              <a:t>GANA</a:t>
            </a:r>
          </a:p>
        </p:txBody>
      </p:sp>
      <p:pic>
        <p:nvPicPr>
          <p:cNvPr id="2" name="Imagem 1" descr="gh"/>
          <p:cNvPicPr>
            <a:picLocks noChangeAspect="1"/>
          </p:cNvPicPr>
          <p:nvPr/>
        </p:nvPicPr>
        <p:blipFill>
          <a:blip r:embed="rId4"/>
          <a:stretch>
            <a:fillRect/>
          </a:stretch>
        </p:blipFill>
        <p:spPr>
          <a:xfrm>
            <a:off x="86995" y="118745"/>
            <a:ext cx="333375" cy="219075"/>
          </a:xfrm>
          <a:prstGeom prst="rect">
            <a:avLst/>
          </a:prstGeom>
        </p:spPr>
      </p:pic>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0" name="Imagem 11" descr="logo"/>
          <p:cNvPicPr>
            <a:picLocks noChangeAspect="1"/>
          </p:cNvPicPr>
          <p:nvPr/>
        </p:nvPicPr>
        <p:blipFill>
          <a:blip r:embed="rId5"/>
          <a:stretch>
            <a:fillRect/>
          </a:stretch>
        </p:blipFill>
        <p:spPr>
          <a:xfrm>
            <a:off x="9791481" y="38964"/>
            <a:ext cx="2349938" cy="515796"/>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p:nvPr>
            <p:extLst>
              <p:ext uri="{D42A27DB-BD31-4B8C-83A1-F6EECF244321}">
                <p14:modId xmlns:p14="http://schemas.microsoft.com/office/powerpoint/2010/main" val="3500232048"/>
              </p:ext>
            </p:extLst>
          </p:nvPr>
        </p:nvGraphicFramePr>
        <p:xfrm>
          <a:off x="635" y="581660"/>
          <a:ext cx="12191365" cy="6177280"/>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008CBA"/>
                </a:solidFill>
              </a:rPr>
              <a:t>Page </a:t>
            </a:r>
            <a:fld id="{6B4155F8-E49E-4B59-B69C-02A46830878C}" type="slidenum">
              <a:rPr lang="fr-FR" altLang="pt-PT" sz="1000" b="1" i="1" u="sng" dirty="0">
                <a:solidFill>
                  <a:srgbClr val="008CBA"/>
                </a:solidFill>
              </a:rPr>
              <a:t>39</a:t>
            </a:fld>
            <a:endParaRPr lang="fr-FR" altLang="pt-PT" sz="1000" b="1" i="1" u="sng" dirty="0">
              <a:solidFill>
                <a:srgbClr val="008CBA"/>
              </a:solidFill>
            </a:endParaRPr>
          </a:p>
        </p:txBody>
      </p:sp>
      <p:sp>
        <p:nvSpPr>
          <p:cNvPr id="2" name="Caixa de Texto 1"/>
          <p:cNvSpPr txBox="1"/>
          <p:nvPr/>
        </p:nvSpPr>
        <p:spPr>
          <a:xfrm>
            <a:off x="334645" y="80010"/>
            <a:ext cx="1143000" cy="368300"/>
          </a:xfrm>
          <a:prstGeom prst="rect">
            <a:avLst/>
          </a:prstGeom>
          <a:noFill/>
        </p:spPr>
        <p:txBody>
          <a:bodyPr wrap="square" rtlCol="0">
            <a:spAutoFit/>
          </a:bodyPr>
          <a:lstStyle/>
          <a:p>
            <a:r>
              <a:rPr lang="pt-PT" altLang="en-US" b="1">
                <a:solidFill>
                  <a:srgbClr val="3EA4BA"/>
                </a:solidFill>
              </a:rPr>
              <a:t>GUINÉ</a:t>
            </a:r>
          </a:p>
        </p:txBody>
      </p:sp>
      <p:pic>
        <p:nvPicPr>
          <p:cNvPr id="5" name="Imagem 4" descr="gn"/>
          <p:cNvPicPr>
            <a:picLocks noChangeAspect="1"/>
          </p:cNvPicPr>
          <p:nvPr/>
        </p:nvPicPr>
        <p:blipFill>
          <a:blip r:embed="rId3"/>
          <a:stretch>
            <a:fillRect/>
          </a:stretch>
        </p:blipFill>
        <p:spPr>
          <a:xfrm>
            <a:off x="85090" y="133985"/>
            <a:ext cx="333375" cy="219075"/>
          </a:xfrm>
          <a:prstGeom prst="rect">
            <a:avLst/>
          </a:prstGeom>
        </p:spPr>
      </p:pic>
      <p:sp>
        <p:nvSpPr>
          <p:cNvPr id="7" name="TextBox 6"/>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8" name="Imagem 11" descr="logo"/>
          <p:cNvPicPr>
            <a:picLocks noChangeAspect="1"/>
          </p:cNvPicPr>
          <p:nvPr/>
        </p:nvPicPr>
        <p:blipFill>
          <a:blip r:embed="rId4"/>
          <a:stretch>
            <a:fillRect/>
          </a:stretch>
        </p:blipFill>
        <p:spPr>
          <a:xfrm>
            <a:off x="9791481" y="38964"/>
            <a:ext cx="2349938" cy="51579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ângulo Retângulo 5"/>
          <p:cNvSpPr/>
          <p:nvPr/>
        </p:nvSpPr>
        <p:spPr>
          <a:xfrm flipH="1">
            <a:off x="-37888" y="239395"/>
            <a:ext cx="12228830" cy="6618605"/>
          </a:xfrm>
          <a:prstGeom prst="rtTriangle">
            <a:avLst/>
          </a:prstGeom>
          <a:solidFill>
            <a:srgbClr val="B1D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sp>
        <p:nvSpPr>
          <p:cNvPr id="9" name="Anel 8"/>
          <p:cNvSpPr/>
          <p:nvPr/>
        </p:nvSpPr>
        <p:spPr>
          <a:xfrm>
            <a:off x="17780" y="478155"/>
            <a:ext cx="9230995" cy="637476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tx1"/>
              </a:solidFill>
            </a:endParaRPr>
          </a:p>
        </p:txBody>
      </p:sp>
      <p:sp>
        <p:nvSpPr>
          <p:cNvPr id="12" name="Rectângulo 11"/>
          <p:cNvSpPr/>
          <p:nvPr/>
        </p:nvSpPr>
        <p:spPr>
          <a:xfrm>
            <a:off x="165735" y="897255"/>
            <a:ext cx="9077325" cy="866775"/>
          </a:xfrm>
          <a:prstGeom prst="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ln>
                <a:noFill/>
              </a:ln>
            </a:endParaRPr>
          </a:p>
        </p:txBody>
      </p:sp>
      <p:sp>
        <p:nvSpPr>
          <p:cNvPr id="2" name="TextBox 28"/>
          <p:cNvSpPr txBox="1"/>
          <p:nvPr/>
        </p:nvSpPr>
        <p:spPr>
          <a:xfrm>
            <a:off x="4323080" y="82911"/>
            <a:ext cx="7705725" cy="1477328"/>
          </a:xfrm>
          <a:prstGeom prst="rect">
            <a:avLst/>
          </a:prstGeom>
          <a:noFill/>
        </p:spPr>
        <p:txBody>
          <a:bodyPr wrap="square" rtlCol="0">
            <a:spAutoFit/>
          </a:bodyPr>
          <a:lstStyle/>
          <a:p>
            <a:pPr algn="just">
              <a:lnSpc>
                <a:spcPts val="1200"/>
              </a:lnSpc>
              <a:spcBef>
                <a:spcPts val="0"/>
              </a:spcBef>
              <a:spcAft>
                <a:spcPts val="0"/>
              </a:spcAft>
            </a:pPr>
            <a:r>
              <a:rPr lang="pt-PT" sz="1200" b="1" dirty="0" smtClean="0">
                <a:solidFill>
                  <a:srgbClr val="00B4B2"/>
                </a:solidFill>
                <a:latin typeface="Arial Narrow" panose="020B0606020202030204" pitchFamily="34" charset="0"/>
                <a:sym typeface="+mn-ea"/>
              </a:rPr>
              <a:t>2.</a:t>
            </a:r>
            <a:r>
              <a:rPr lang="pt-PT" sz="1200" dirty="0" smtClean="0">
                <a:latin typeface="Arial Narrow" panose="020B0606020202030204" pitchFamily="34" charset="0"/>
                <a:sym typeface="+mn-ea"/>
              </a:rPr>
              <a:t> As </a:t>
            </a:r>
            <a:r>
              <a:rPr lang="pt-PT" sz="1200" dirty="0">
                <a:latin typeface="Arial Narrow" panose="020B0606020202030204" pitchFamily="34" charset="0"/>
                <a:sym typeface="+mn-ea"/>
              </a:rPr>
              <a:t>trocas comerciais na África Ocidental, assim como a livre circulação de pessoas e de bens, estão bem ancoradas na tradição da região desde as antigas e  grandes civilizações da África Ocidental, favorecendo o desenvolvendo do comércio entre as regiões do Sahel e da savana, com uma ampla gama de produtos, tais como gado vivo, couros e peles, aves, madeira e seus derivados. Esta tradição de comércio secular gerou uma mobilidade precoce significativa de pessoas e de bens na região da África Ocidental e se manteve uma constante ao longo de séculos, podendo assim ser considerado que a Comunidade Económica dos Estados da África Ocidental, CEDEAO, é herdeira e percursora desta ancestral tradição </a:t>
            </a:r>
            <a:r>
              <a:rPr lang="pt-PT" sz="1200" dirty="0" smtClean="0">
                <a:latin typeface="Arial Narrow" panose="020B0606020202030204" pitchFamily="34" charset="0"/>
                <a:sym typeface="+mn-ea"/>
              </a:rPr>
              <a:t>africana. </a:t>
            </a:r>
            <a:r>
              <a:rPr lang="pt-PT" altLang="en-US" sz="1200" dirty="0" smtClean="0">
                <a:latin typeface="Arial Narrow" panose="020B0606020202030204" pitchFamily="34" charset="0"/>
                <a:cs typeface="Arial Narrow" panose="020B0606020202030204" pitchFamily="34" charset="0"/>
              </a:rPr>
              <a:t>Antes </a:t>
            </a:r>
            <a:r>
              <a:rPr lang="pt-PT" altLang="en-US" sz="1200" dirty="0">
                <a:latin typeface="Arial Narrow" panose="020B0606020202030204" pitchFamily="34" charset="0"/>
                <a:cs typeface="Arial Narrow" panose="020B0606020202030204" pitchFamily="34" charset="0"/>
              </a:rPr>
              <a:t>da criação da Comunidade Económica dos Estados da África Ocidental, CEDEAO, a 28 de Maio de 1975, o território da África Ocidental, era constituído por Estados com diferentes experiências e realidades históricas e administrativas que, em conjunto, ditaram as fronteiras dos 15 países situados nessa zona geográfica e que atualmente formam a  CEDEAO.</a:t>
            </a:r>
            <a:endParaRPr lang="pt-PT" sz="1200" dirty="0" smtClean="0">
              <a:latin typeface="Arial Narrow" panose="020B0606020202030204" pitchFamily="34" charset="0"/>
              <a:sym typeface="+mn-ea"/>
            </a:endParaRPr>
          </a:p>
        </p:txBody>
      </p:sp>
      <p:sp>
        <p:nvSpPr>
          <p:cNvPr id="16" name="TextBox 28"/>
          <p:cNvSpPr txBox="1"/>
          <p:nvPr/>
        </p:nvSpPr>
        <p:spPr>
          <a:xfrm>
            <a:off x="7579086" y="1371956"/>
            <a:ext cx="4415155" cy="2399665"/>
          </a:xfrm>
          <a:prstGeom prst="rect">
            <a:avLst/>
          </a:prstGeom>
          <a:noFill/>
        </p:spPr>
        <p:txBody>
          <a:bodyPr wrap="square" rtlCol="0">
            <a:spAutoFit/>
          </a:bodyPr>
          <a:lstStyle/>
          <a:p>
            <a:pPr algn="just">
              <a:lnSpc>
                <a:spcPts val="1200"/>
              </a:lnSpc>
              <a:spcBef>
                <a:spcPts val="0"/>
              </a:spcBef>
              <a:spcAft>
                <a:spcPts val="0"/>
              </a:spcAft>
            </a:pPr>
            <a:r>
              <a:rPr lang="pt-PT" altLang="en-US" sz="1200" b="1" dirty="0" smtClean="0">
                <a:solidFill>
                  <a:srgbClr val="00B4B2"/>
                </a:solidFill>
                <a:latin typeface="Arial Narrow" panose="020B0606020202030204" pitchFamily="34" charset="0"/>
                <a:cs typeface="Arial Narrow" panose="020B0606020202030204" pitchFamily="34" charset="0"/>
              </a:rPr>
              <a:t>3.</a:t>
            </a:r>
            <a:r>
              <a:rPr lang="pt-PT" altLang="en-US" sz="1200" dirty="0" smtClean="0">
                <a:latin typeface="Arial Narrow" panose="020B0606020202030204" pitchFamily="34" charset="0"/>
                <a:cs typeface="Arial Narrow" panose="020B0606020202030204" pitchFamily="34" charset="0"/>
              </a:rPr>
              <a:t> Apesar </a:t>
            </a:r>
            <a:r>
              <a:rPr lang="pt-PT" altLang="en-US" sz="1200" dirty="0">
                <a:latin typeface="Arial Narrow" panose="020B0606020202030204" pitchFamily="34" charset="0"/>
                <a:cs typeface="Arial Narrow" panose="020B0606020202030204" pitchFamily="34" charset="0"/>
              </a:rPr>
              <a:t>dos Estados - Membros da Comunidade terem três línguas oficiais o Inglês, o Francês e o Português, existem contudo mais de mil outras línguas locais, entre as quais, línguas nativas transfronteiriças e partilhadas por povos de diferentes países, designadamente Ewe, Fulfulde, Hausa, Mandingo, Wolof, Yoruba, Ibo, Ga, crioulo, faladas por cerca de 400 milhões de habitantes numa vasta área de 5.112.069 milhões de quilómetros quadrados, corespondendo a cerca de 17% do território do continente africano. Antes de estes países perderem as respetivas soberanias iniciais, a região foi sede de muitos impérios e reinos que perduraram durante vários séculos designadamente os do Ghana, Mali do Songhai, Wolof, Oyo, Benin e Kanem Bornu. A diversidade cultural, linguística, ecológica apresenta simultaneamente oportunidades e desafios para o processo de integração regional. A vontade e a determinação de combinar sinergias a nível político e económico é reconhecida como sendo a base para a criação de uma região económica e socialmente próspera.</a:t>
            </a:r>
          </a:p>
        </p:txBody>
      </p:sp>
      <p:sp>
        <p:nvSpPr>
          <p:cNvPr id="20" name="Caixa de Texto 19"/>
          <p:cNvSpPr txBox="1"/>
          <p:nvPr/>
        </p:nvSpPr>
        <p:spPr>
          <a:xfrm>
            <a:off x="5935928" y="3715467"/>
            <a:ext cx="6109477" cy="1477328"/>
          </a:xfrm>
          <a:prstGeom prst="rect">
            <a:avLst/>
          </a:prstGeom>
          <a:noFill/>
        </p:spPr>
        <p:txBody>
          <a:bodyPr wrap="square" rtlCol="0">
            <a:spAutoFit/>
          </a:bodyPr>
          <a:lstStyle/>
          <a:p>
            <a:pPr algn="just">
              <a:lnSpc>
                <a:spcPts val="1200"/>
              </a:lnSpc>
              <a:spcBef>
                <a:spcPts val="0"/>
              </a:spcBef>
              <a:spcAft>
                <a:spcPts val="0"/>
              </a:spcAft>
            </a:pPr>
            <a:r>
              <a:rPr lang="pt-PT" altLang="en-US" sz="1200" b="1" dirty="0" smtClean="0">
                <a:solidFill>
                  <a:srgbClr val="00B4B2"/>
                </a:solidFill>
                <a:latin typeface="Arial Narrow" panose="020B0606020202030204" pitchFamily="34" charset="0"/>
                <a:cs typeface="Arial Narrow" panose="020B0606020202030204" pitchFamily="34" charset="0"/>
              </a:rPr>
              <a:t>4.</a:t>
            </a:r>
            <a:r>
              <a:rPr lang="pt-PT" altLang="en-US" sz="1200" dirty="0" smtClean="0">
                <a:latin typeface="Arial Narrow" panose="020B0606020202030204" pitchFamily="34" charset="0"/>
                <a:cs typeface="Arial Narrow" panose="020B0606020202030204" pitchFamily="34" charset="0"/>
              </a:rPr>
              <a:t> Os </a:t>
            </a:r>
            <a:r>
              <a:rPr lang="pt-PT" altLang="en-US" sz="1200" dirty="0">
                <a:latin typeface="Arial Narrow" panose="020B0606020202030204" pitchFamily="34" charset="0"/>
                <a:cs typeface="Arial Narrow" panose="020B0606020202030204" pitchFamily="34" charset="0"/>
              </a:rPr>
              <a:t>objetivos fundamentais da</a:t>
            </a:r>
            <a:r>
              <a:rPr lang="pt-PT" altLang="en-US" sz="1200" i="1" dirty="0">
                <a:latin typeface="Arial Narrow" panose="020B0606020202030204" pitchFamily="34" charset="0"/>
                <a:cs typeface="Arial Narrow" panose="020B0606020202030204" pitchFamily="34" charset="0"/>
              </a:rPr>
              <a:t> CEDEAO </a:t>
            </a:r>
            <a:r>
              <a:rPr lang="pt-PT" altLang="en-US" sz="1200" dirty="0">
                <a:latin typeface="Arial Narrow" panose="020B0606020202030204" pitchFamily="34" charset="0"/>
                <a:cs typeface="Arial Narrow" panose="020B0606020202030204" pitchFamily="34" charset="0"/>
              </a:rPr>
              <a:t>que consiste na promoção da cooperação económica e política entre as Nações membros estão em sintonia com a história da sua população, atendendo que os cidadãos da África Ocidental, até no período antes desses países perderem a soberania inicial, já eram das populações que mais se deslocavam no mundo, mesmo se a mobilidade ocorria essencialmente no seio da região. Estima-se que cerca de 10 (dez) milhões de migrantes da África Ocidental (4% da população regional) residem em países da </a:t>
            </a:r>
            <a:r>
              <a:rPr lang="pt-PT" altLang="en-US" sz="1200" i="1" dirty="0">
                <a:latin typeface="Arial Narrow" panose="020B0606020202030204" pitchFamily="34" charset="0"/>
                <a:cs typeface="Arial Narrow" panose="020B0606020202030204" pitchFamily="34" charset="0"/>
              </a:rPr>
              <a:t>CEDEAO</a:t>
            </a:r>
            <a:r>
              <a:rPr lang="pt-PT" altLang="en-US" sz="1200" dirty="0">
                <a:latin typeface="Arial Narrow" panose="020B0606020202030204" pitchFamily="34" charset="0"/>
                <a:cs typeface="Arial Narrow" panose="020B0606020202030204" pitchFamily="34" charset="0"/>
              </a:rPr>
              <a:t> diferentes dos seus. Os outros migrantes, cerca de 7 (sete) milhões, residem fundamentalmente na América do Norte e na Europa.  A migração transfronteiriça, sobretudo de mulheres, envolvidas nas atividades empresariais representa um símbolo do empreendedorismo regional e constitui um factor catalisador da promoção da integração regional.</a:t>
            </a:r>
          </a:p>
        </p:txBody>
      </p:sp>
      <p:sp>
        <p:nvSpPr>
          <p:cNvPr id="21" name="Caixa de Texto 20"/>
          <p:cNvSpPr txBox="1"/>
          <p:nvPr/>
        </p:nvSpPr>
        <p:spPr>
          <a:xfrm>
            <a:off x="5864808" y="5191029"/>
            <a:ext cx="6168622" cy="1631216"/>
          </a:xfrm>
          <a:prstGeom prst="rect">
            <a:avLst/>
          </a:prstGeom>
          <a:noFill/>
        </p:spPr>
        <p:txBody>
          <a:bodyPr wrap="square" rtlCol="0">
            <a:spAutoFit/>
          </a:bodyPr>
          <a:lstStyle/>
          <a:p>
            <a:pPr algn="just">
              <a:lnSpc>
                <a:spcPts val="1200"/>
              </a:lnSpc>
              <a:spcBef>
                <a:spcPts val="0"/>
              </a:spcBef>
              <a:spcAft>
                <a:spcPts val="0"/>
              </a:spcAft>
            </a:pPr>
            <a:r>
              <a:rPr lang="pt-PT" altLang="en-US" sz="1200" b="1" dirty="0" smtClean="0">
                <a:solidFill>
                  <a:srgbClr val="00B4B2"/>
                </a:solidFill>
                <a:latin typeface="Arial Narrow" panose="020B0606020202030204" pitchFamily="34" charset="0"/>
                <a:cs typeface="Arial Narrow" panose="020B0606020202030204" pitchFamily="34" charset="0"/>
              </a:rPr>
              <a:t>5.</a:t>
            </a:r>
            <a:r>
              <a:rPr lang="pt-PT" altLang="en-US" sz="1200" dirty="0" smtClean="0">
                <a:latin typeface="Arial Narrow" panose="020B0606020202030204" pitchFamily="34" charset="0"/>
                <a:cs typeface="Arial Narrow" panose="020B0606020202030204" pitchFamily="34" charset="0"/>
              </a:rPr>
              <a:t> Durante </a:t>
            </a:r>
            <a:r>
              <a:rPr lang="pt-PT" altLang="en-US" sz="1200" dirty="0">
                <a:latin typeface="Arial Narrow" panose="020B0606020202030204" pitchFamily="34" charset="0"/>
                <a:cs typeface="Arial Narrow" panose="020B0606020202030204" pitchFamily="34" charset="0"/>
              </a:rPr>
              <a:t>os últimos anos, a população da África Ocidental registou um forte crescimento, passando de 70 milhões de habitantes para 400 milhões entre 1950 e 2020. No finaldo ano de 2014, representava cerca de 40% da população da África Subsaariana. De acordo com as projeções das Nações Unidas, a população da África Ocidental deverá atingir aos 550 ou 600 milhões de habitantes em 2050, sendo a região cuja população é a mais jovem do mundo. Além disso, com cerca de 5% da população mundial e com uma área superior a 40% da África Subsaariana, a África Ocidental é a mais densamente povoada do continente</a:t>
            </a:r>
            <a:r>
              <a:rPr lang="pt-PT" altLang="en-US" sz="1200" dirty="0" smtClean="0">
                <a:latin typeface="Arial Narrow" panose="020B0606020202030204" pitchFamily="34" charset="0"/>
                <a:cs typeface="Arial Narrow" panose="020B0606020202030204" pitchFamily="34" charset="0"/>
              </a:rPr>
              <a:t>.</a:t>
            </a:r>
          </a:p>
          <a:p>
            <a:pPr algn="just">
              <a:lnSpc>
                <a:spcPts val="1200"/>
              </a:lnSpc>
              <a:spcBef>
                <a:spcPts val="0"/>
              </a:spcBef>
              <a:spcAft>
                <a:spcPts val="0"/>
              </a:spcAft>
            </a:pPr>
            <a:endParaRPr lang="pt-PT" altLang="en-US" sz="1200" dirty="0" smtClean="0">
              <a:latin typeface="Arial Narrow" panose="020B0606020202030204" pitchFamily="34" charset="0"/>
              <a:cs typeface="Arial Narrow" panose="020B0606020202030204" pitchFamily="34" charset="0"/>
            </a:endParaRPr>
          </a:p>
          <a:p>
            <a:pPr algn="just">
              <a:lnSpc>
                <a:spcPts val="1200"/>
              </a:lnSpc>
              <a:spcBef>
                <a:spcPts val="0"/>
              </a:spcBef>
              <a:spcAft>
                <a:spcPts val="0"/>
              </a:spcAft>
            </a:pPr>
            <a:r>
              <a:rPr lang="pt-PT" altLang="en-US" sz="1200" b="1" dirty="0" smtClean="0">
                <a:solidFill>
                  <a:srgbClr val="00B4B2"/>
                </a:solidFill>
                <a:latin typeface="Arial Narrow" panose="020B0606020202030204" pitchFamily="34" charset="0"/>
                <a:cs typeface="Arial Narrow" panose="020B0606020202030204" pitchFamily="34" charset="0"/>
              </a:rPr>
              <a:t>6.</a:t>
            </a:r>
            <a:r>
              <a:rPr lang="pt-PT" altLang="en-US" sz="1200" dirty="0" smtClean="0">
                <a:latin typeface="Arial Narrow" panose="020B0606020202030204" pitchFamily="34" charset="0"/>
                <a:cs typeface="Arial Narrow" panose="020B0606020202030204" pitchFamily="34" charset="0"/>
              </a:rPr>
              <a:t> Uma estartégia eficaz visando a promoção do comércio intra </a:t>
            </a:r>
            <a:r>
              <a:rPr lang="pt-PT" altLang="en-US" sz="1200" i="1" dirty="0" smtClean="0">
                <a:latin typeface="Arial Narrow" panose="020B0606020202030204" pitchFamily="34" charset="0"/>
                <a:cs typeface="Arial Narrow" panose="020B0606020202030204" pitchFamily="34" charset="0"/>
              </a:rPr>
              <a:t>CEDEAO</a:t>
            </a:r>
            <a:r>
              <a:rPr lang="pt-PT" altLang="en-US" sz="1200" dirty="0" smtClean="0">
                <a:latin typeface="Arial Narrow" panose="020B0606020202030204" pitchFamily="34" charset="0"/>
                <a:cs typeface="Arial Narrow" panose="020B0606020202030204" pitchFamily="34" charset="0"/>
              </a:rPr>
              <a:t> bem como para impulsionar as exportações da CEDEAO para o mercado externo faz parte de uma das primeiras prioridades definidas pelas mais altas instâncias regionais.</a:t>
            </a:r>
          </a:p>
        </p:txBody>
      </p:sp>
      <p:sp>
        <p:nvSpPr>
          <p:cNvPr id="23" name="Caixa de Texto 22"/>
          <p:cNvSpPr txBox="1"/>
          <p:nvPr/>
        </p:nvSpPr>
        <p:spPr>
          <a:xfrm>
            <a:off x="44450" y="4802775"/>
            <a:ext cx="5804535" cy="2086725"/>
          </a:xfrm>
          <a:prstGeom prst="rect">
            <a:avLst/>
          </a:prstGeom>
          <a:noFill/>
        </p:spPr>
        <p:txBody>
          <a:bodyPr wrap="square" rtlCol="0">
            <a:spAutoFit/>
          </a:bodyPr>
          <a:lstStyle/>
          <a:p>
            <a:pPr algn="just">
              <a:lnSpc>
                <a:spcPct val="90000"/>
              </a:lnSpc>
              <a:spcBef>
                <a:spcPts val="0"/>
              </a:spcBef>
              <a:spcAft>
                <a:spcPts val="0"/>
              </a:spcAft>
            </a:pPr>
            <a:r>
              <a:rPr lang="pt-PT" altLang="en-US" sz="1200" b="1" dirty="0" smtClean="0">
                <a:solidFill>
                  <a:srgbClr val="00B4B2"/>
                </a:solidFill>
                <a:latin typeface="Arial Narrow" panose="020B0606020202030204" pitchFamily="34" charset="0"/>
                <a:cs typeface="Arial Narrow" panose="020B0606020202030204" pitchFamily="34" charset="0"/>
              </a:rPr>
              <a:t>1. </a:t>
            </a:r>
            <a:r>
              <a:rPr lang="pt-PT" altLang="en-US" sz="1200" dirty="0" smtClean="0">
                <a:latin typeface="Arial Narrow" panose="020B0606020202030204" pitchFamily="34" charset="0"/>
                <a:cs typeface="Arial Narrow" panose="020B0606020202030204" pitchFamily="34" charset="0"/>
              </a:rPr>
              <a:t>O </a:t>
            </a:r>
            <a:r>
              <a:rPr lang="pt-PT" altLang="en-US" sz="1200" dirty="0">
                <a:latin typeface="Arial Narrow" panose="020B0606020202030204" pitchFamily="34" charset="0"/>
                <a:cs typeface="Arial Narrow" panose="020B0606020202030204" pitchFamily="34" charset="0"/>
              </a:rPr>
              <a:t>primeiro passo na integração regional data de 1945, com a criação do  Franco das Colónias Francesas de África, </a:t>
            </a:r>
            <a:r>
              <a:rPr lang="pt-PT" altLang="en-US" sz="1200" dirty="0">
                <a:latin typeface="Arial Narrow" panose="020B0606020202030204" pitchFamily="34" charset="0"/>
                <a:cs typeface="Arial Narrow" panose="020B0606020202030204" pitchFamily="34" charset="0"/>
                <a:sym typeface="+mn-ea"/>
              </a:rPr>
              <a:t>FCFA,</a:t>
            </a:r>
            <a:r>
              <a:rPr lang="pt-PT" altLang="en-US" sz="1200" dirty="0">
                <a:latin typeface="Arial Narrow" panose="020B0606020202030204" pitchFamily="34" charset="0"/>
                <a:cs typeface="Arial Narrow" panose="020B0606020202030204" pitchFamily="34" charset="0"/>
              </a:rPr>
              <a:t> que reuniu os países de língua francesa da região numa única União Monetária. Em 1964, o Presidente da Libéria propôs uma União Económica da África Ocidental que resultou num acordo em 1965 entre Côte d’Ivoire, a Guiné, a Libéria e a Serra Leoa. O referido acordo de 1965 não produziu os resultados esperados até 1972, quando, o Chefe de Estado Nigeriano  e o seu homólogo do Togo, encetaram uma digressão na região para promover a ideia de integração. Neste sentido, em resultado da bondade desses esforços envidados, foram apresentados projetos com base nos quais foi elaborado em 1975 o Tratado de Lagos, capital da Nigéria, que instituiu a Comunidade Económica dos Estados da África Ocidental, CEDEAO. O Tratado de Lagos estava, inicialmente, centrado nas políticas económicas e posteriormente foi sujeito à revisão que permitiu, em 1993, o alargamento do seu âmbito de aplicação e das suas prerrogativas</a:t>
            </a:r>
            <a:r>
              <a:rPr lang="pt-PT" altLang="en-US" sz="1200" dirty="0" smtClean="0">
                <a:latin typeface="Arial Narrow" panose="020B0606020202030204" pitchFamily="34" charset="0"/>
                <a:cs typeface="Arial Narrow" panose="020B0606020202030204" pitchFamily="34" charset="0"/>
              </a:rPr>
              <a:t>.</a:t>
            </a:r>
            <a:endParaRPr lang="pt-PT" altLang="en-US" sz="1200" dirty="0">
              <a:latin typeface="Arial Narrow" panose="020B0606020202030204" pitchFamily="34" charset="0"/>
              <a:cs typeface="Arial Narrow" panose="020B0606020202030204" pitchFamily="34" charset="0"/>
            </a:endParaRPr>
          </a:p>
        </p:txBody>
      </p:sp>
      <p:pic>
        <p:nvPicPr>
          <p:cNvPr id="5" name="Imagem 4" descr="LOGO-Paises ecowas"/>
          <p:cNvPicPr>
            <a:picLocks noChangeAspect="1"/>
          </p:cNvPicPr>
          <p:nvPr/>
        </p:nvPicPr>
        <p:blipFill>
          <a:blip r:embed="rId2"/>
          <a:stretch>
            <a:fillRect/>
          </a:stretch>
        </p:blipFill>
        <p:spPr>
          <a:xfrm>
            <a:off x="2318385" y="1751965"/>
            <a:ext cx="3105785" cy="3076575"/>
          </a:xfrm>
          <a:prstGeom prst="rect">
            <a:avLst/>
          </a:prstGeom>
        </p:spPr>
      </p:pic>
      <p:cxnSp>
        <p:nvCxnSpPr>
          <p:cNvPr id="8" name="Conexão Reta 7"/>
          <p:cNvCxnSpPr/>
          <p:nvPr/>
        </p:nvCxnSpPr>
        <p:spPr>
          <a:xfrm flipV="1">
            <a:off x="2101552" y="1092537"/>
            <a:ext cx="361950" cy="1414145"/>
          </a:xfrm>
          <a:prstGeom prst="line">
            <a:avLst/>
          </a:prstGeom>
        </p:spPr>
        <p:style>
          <a:lnRef idx="1">
            <a:schemeClr val="accent1"/>
          </a:lnRef>
          <a:fillRef idx="0">
            <a:schemeClr val="accent1"/>
          </a:fillRef>
          <a:effectRef idx="0">
            <a:schemeClr val="accent1"/>
          </a:effectRef>
          <a:fontRef idx="minor">
            <a:schemeClr val="tx1"/>
          </a:fontRef>
        </p:style>
      </p:cxnSp>
      <p:sp>
        <p:nvSpPr>
          <p:cNvPr id="10" name="Caixa de Texto 9"/>
          <p:cNvSpPr txBox="1"/>
          <p:nvPr/>
        </p:nvSpPr>
        <p:spPr>
          <a:xfrm>
            <a:off x="2552402" y="1235412"/>
            <a:ext cx="1337310" cy="245110"/>
          </a:xfrm>
          <a:prstGeom prst="rect">
            <a:avLst/>
          </a:prstGeom>
          <a:noFill/>
        </p:spPr>
        <p:txBody>
          <a:bodyPr wrap="square" rtlCol="0">
            <a:spAutoFit/>
          </a:bodyPr>
          <a:lstStyle/>
          <a:p>
            <a:pPr lvl="0" fontAlgn="auto">
              <a:lnSpc>
                <a:spcPts val="1200"/>
              </a:lnSpc>
              <a:spcBef>
                <a:spcPts val="0"/>
              </a:spcBef>
              <a:spcAft>
                <a:spcPts val="0"/>
              </a:spcAft>
            </a:pPr>
            <a:r>
              <a:rPr lang="pt-PT" altLang="en-US" sz="1200" i="1" dirty="0">
                <a:solidFill>
                  <a:srgbClr val="3EA4BA"/>
                </a:solidFill>
                <a:latin typeface="Arial Narrow" panose="020B0606020202030204" pitchFamily="34" charset="0"/>
                <a:cs typeface="Arial Narrow" panose="020B0606020202030204" pitchFamily="34" charset="0"/>
                <a:sym typeface="+mn-ea"/>
              </a:rPr>
              <a:t>15 Países membros</a:t>
            </a:r>
          </a:p>
        </p:txBody>
      </p:sp>
      <p:sp>
        <p:nvSpPr>
          <p:cNvPr id="17" name="Caixa de Texto 16"/>
          <p:cNvSpPr txBox="1"/>
          <p:nvPr/>
        </p:nvSpPr>
        <p:spPr>
          <a:xfrm>
            <a:off x="2528272" y="1437977"/>
            <a:ext cx="1544955" cy="275590"/>
          </a:xfrm>
          <a:prstGeom prst="rect">
            <a:avLst/>
          </a:prstGeom>
          <a:noFill/>
        </p:spPr>
        <p:txBody>
          <a:bodyPr wrap="square" rtlCol="0">
            <a:spAutoFit/>
          </a:bodyPr>
          <a:lstStyle/>
          <a:p>
            <a:r>
              <a:rPr lang="pt-PT" altLang="en-US" sz="1200" i="1" dirty="0">
                <a:solidFill>
                  <a:srgbClr val="3EA4BA"/>
                </a:solidFill>
                <a:latin typeface="Arial Narrow" panose="020B0606020202030204" pitchFamily="34" charset="0"/>
                <a:cs typeface="Arial Narrow" panose="020B0606020202030204" pitchFamily="34" charset="0"/>
                <a:sym typeface="+mn-ea"/>
              </a:rPr>
              <a:t>397.205.519 habitantes</a:t>
            </a:r>
          </a:p>
        </p:txBody>
      </p:sp>
      <p:sp>
        <p:nvSpPr>
          <p:cNvPr id="18" name="Caixa de Texto 17"/>
          <p:cNvSpPr txBox="1"/>
          <p:nvPr/>
        </p:nvSpPr>
        <p:spPr>
          <a:xfrm>
            <a:off x="2471757" y="1683722"/>
            <a:ext cx="1984375" cy="245110"/>
          </a:xfrm>
          <a:prstGeom prst="rect">
            <a:avLst/>
          </a:prstGeom>
          <a:noFill/>
        </p:spPr>
        <p:txBody>
          <a:bodyPr wrap="square" rtlCol="0">
            <a:spAutoFit/>
          </a:bodyPr>
          <a:lstStyle/>
          <a:p>
            <a:pPr lvl="0" algn="l" fontAlgn="auto">
              <a:lnSpc>
                <a:spcPts val="1200"/>
              </a:lnSpc>
            </a:pPr>
            <a:r>
              <a:rPr lang="pt-PT" altLang="en-US" sz="1200" i="1" dirty="0">
                <a:solidFill>
                  <a:srgbClr val="3EA4BA"/>
                </a:solidFill>
                <a:latin typeface="Arial Narrow" panose="020B0606020202030204" pitchFamily="34" charset="0"/>
                <a:cs typeface="Arial Narrow" panose="020B0606020202030204" pitchFamily="34" charset="0"/>
                <a:sym typeface="+mn-ea"/>
              </a:rPr>
              <a:t>188.423.476 Utiliz. de Internet</a:t>
            </a:r>
          </a:p>
        </p:txBody>
      </p:sp>
      <p:sp>
        <p:nvSpPr>
          <p:cNvPr id="38" name="Caixa de Texto 37"/>
          <p:cNvSpPr txBox="1"/>
          <p:nvPr/>
        </p:nvSpPr>
        <p:spPr>
          <a:xfrm>
            <a:off x="2447627" y="1853267"/>
            <a:ext cx="2094230" cy="275590"/>
          </a:xfrm>
          <a:prstGeom prst="rect">
            <a:avLst/>
          </a:prstGeom>
          <a:noFill/>
        </p:spPr>
        <p:txBody>
          <a:bodyPr wrap="square" rtlCol="0">
            <a:spAutoFit/>
          </a:bodyPr>
          <a:lstStyle/>
          <a:p>
            <a:r>
              <a:rPr lang="pt-PT" altLang="en-US" sz="1200" i="1" dirty="0">
                <a:solidFill>
                  <a:srgbClr val="3EA4BA"/>
                </a:solidFill>
                <a:latin typeface="Arial Narrow" panose="020B0606020202030204" pitchFamily="34" charset="0"/>
                <a:cs typeface="Arial Narrow" panose="020B0606020202030204" pitchFamily="34" charset="0"/>
                <a:sym typeface="+mn-ea"/>
              </a:rPr>
              <a:t>47.4 % Penetração [ % População]</a:t>
            </a:r>
          </a:p>
        </p:txBody>
      </p:sp>
      <p:sp>
        <p:nvSpPr>
          <p:cNvPr id="49" name="Caixa de Texto 48"/>
          <p:cNvSpPr txBox="1"/>
          <p:nvPr/>
        </p:nvSpPr>
        <p:spPr>
          <a:xfrm>
            <a:off x="2474297" y="987127"/>
            <a:ext cx="1598295" cy="275590"/>
          </a:xfrm>
          <a:prstGeom prst="rect">
            <a:avLst/>
          </a:prstGeom>
          <a:noFill/>
        </p:spPr>
        <p:txBody>
          <a:bodyPr wrap="square" rtlCol="0">
            <a:spAutoFit/>
          </a:bodyPr>
          <a:lstStyle/>
          <a:p>
            <a:r>
              <a:rPr lang="pt-PT" altLang="en-US" sz="1200" i="1" dirty="0">
                <a:solidFill>
                  <a:srgbClr val="008CBA"/>
                </a:solidFill>
                <a:latin typeface="Arial Narrow" panose="020B0606020202030204" pitchFamily="34" charset="0"/>
                <a:cs typeface="Arial Narrow" panose="020B0606020202030204" pitchFamily="34" charset="0"/>
              </a:rPr>
              <a:t>MERCADO DA CEDEAO</a:t>
            </a:r>
          </a:p>
        </p:txBody>
      </p:sp>
      <p:grpSp>
        <p:nvGrpSpPr>
          <p:cNvPr id="60" name="Agrupar 59"/>
          <p:cNvGrpSpPr/>
          <p:nvPr/>
        </p:nvGrpSpPr>
        <p:grpSpPr>
          <a:xfrm>
            <a:off x="2403812" y="1257002"/>
            <a:ext cx="254000" cy="142240"/>
            <a:chOff x="6427" y="3849"/>
            <a:chExt cx="400" cy="224"/>
          </a:xfrm>
        </p:grpSpPr>
        <p:cxnSp>
          <p:nvCxnSpPr>
            <p:cNvPr id="75" name="Conexão Reta 74"/>
            <p:cNvCxnSpPr/>
            <p:nvPr/>
          </p:nvCxnSpPr>
          <p:spPr>
            <a:xfrm>
              <a:off x="6427" y="3934"/>
              <a:ext cx="366" cy="18"/>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Conexão Reta 87"/>
            <p:cNvCxnSpPr/>
            <p:nvPr/>
          </p:nvCxnSpPr>
          <p:spPr>
            <a:xfrm flipV="1">
              <a:off x="6775" y="3849"/>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1" name="Agrupar 60"/>
          <p:cNvGrpSpPr/>
          <p:nvPr/>
        </p:nvGrpSpPr>
        <p:grpSpPr>
          <a:xfrm>
            <a:off x="2347932" y="1502747"/>
            <a:ext cx="264795" cy="142240"/>
            <a:chOff x="6321" y="4253"/>
            <a:chExt cx="417" cy="224"/>
          </a:xfrm>
        </p:grpSpPr>
        <p:cxnSp>
          <p:nvCxnSpPr>
            <p:cNvPr id="84" name="Conexão Reta 83"/>
            <p:cNvCxnSpPr/>
            <p:nvPr/>
          </p:nvCxnSpPr>
          <p:spPr>
            <a:xfrm flipV="1">
              <a:off x="6321" y="4322"/>
              <a:ext cx="389" cy="13"/>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Conexão Reta 88"/>
            <p:cNvCxnSpPr/>
            <p:nvPr/>
          </p:nvCxnSpPr>
          <p:spPr>
            <a:xfrm flipV="1">
              <a:off x="6686" y="4253"/>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2" name="Agrupar 61"/>
          <p:cNvGrpSpPr/>
          <p:nvPr/>
        </p:nvGrpSpPr>
        <p:grpSpPr>
          <a:xfrm>
            <a:off x="2271732" y="1726902"/>
            <a:ext cx="284480" cy="142240"/>
            <a:chOff x="6286" y="4402"/>
            <a:chExt cx="448" cy="224"/>
          </a:xfrm>
        </p:grpSpPr>
        <p:cxnSp>
          <p:nvCxnSpPr>
            <p:cNvPr id="81" name="Conexão Reta 80"/>
            <p:cNvCxnSpPr/>
            <p:nvPr/>
          </p:nvCxnSpPr>
          <p:spPr>
            <a:xfrm>
              <a:off x="6286" y="4516"/>
              <a:ext cx="421" cy="7"/>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Conexão Reta 89"/>
            <p:cNvCxnSpPr/>
            <p:nvPr/>
          </p:nvCxnSpPr>
          <p:spPr>
            <a:xfrm flipV="1">
              <a:off x="6682" y="4402"/>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3" name="Agrupar 62"/>
          <p:cNvGrpSpPr/>
          <p:nvPr/>
        </p:nvGrpSpPr>
        <p:grpSpPr>
          <a:xfrm>
            <a:off x="2234267" y="1918672"/>
            <a:ext cx="287020" cy="142240"/>
            <a:chOff x="6159" y="4840"/>
            <a:chExt cx="452" cy="224"/>
          </a:xfrm>
        </p:grpSpPr>
        <p:cxnSp>
          <p:nvCxnSpPr>
            <p:cNvPr id="78" name="Conexão Reta 77"/>
            <p:cNvCxnSpPr/>
            <p:nvPr/>
          </p:nvCxnSpPr>
          <p:spPr>
            <a:xfrm flipV="1">
              <a:off x="6159" y="4940"/>
              <a:ext cx="427"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Conexão Reta 90"/>
            <p:cNvCxnSpPr/>
            <p:nvPr/>
          </p:nvCxnSpPr>
          <p:spPr>
            <a:xfrm flipV="1">
              <a:off x="6559" y="4840"/>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29" name="Oval 28"/>
          <p:cNvSpPr/>
          <p:nvPr/>
        </p:nvSpPr>
        <p:spPr>
          <a:xfrm>
            <a:off x="2415877" y="1041102"/>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rgbClr val="3EA4BA"/>
              </a:solidFill>
            </a:endParaRPr>
          </a:p>
        </p:txBody>
      </p:sp>
      <p:sp>
        <p:nvSpPr>
          <p:cNvPr id="33" name="Oval 32"/>
          <p:cNvSpPr/>
          <p:nvPr/>
        </p:nvSpPr>
        <p:spPr>
          <a:xfrm>
            <a:off x="2481124" y="2560858"/>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rgbClr val="3EA4BA"/>
              </a:solidFill>
            </a:endParaRPr>
          </a:p>
        </p:txBody>
      </p:sp>
      <p:cxnSp>
        <p:nvCxnSpPr>
          <p:cNvPr id="34" name="Conexão Reta 33"/>
          <p:cNvCxnSpPr/>
          <p:nvPr/>
        </p:nvCxnSpPr>
        <p:spPr>
          <a:xfrm flipV="1">
            <a:off x="2126159" y="2589807"/>
            <a:ext cx="425450" cy="1250315"/>
          </a:xfrm>
          <a:prstGeom prst="line">
            <a:avLst/>
          </a:prstGeom>
        </p:spPr>
        <p:style>
          <a:lnRef idx="1">
            <a:schemeClr val="accent1"/>
          </a:lnRef>
          <a:fillRef idx="0">
            <a:schemeClr val="accent1"/>
          </a:fillRef>
          <a:effectRef idx="0">
            <a:schemeClr val="accent1"/>
          </a:effectRef>
          <a:fontRef idx="minor">
            <a:schemeClr val="tx1"/>
          </a:fontRef>
        </p:style>
      </p:cxnSp>
      <p:grpSp>
        <p:nvGrpSpPr>
          <p:cNvPr id="43" name="Agrupar 42"/>
          <p:cNvGrpSpPr/>
          <p:nvPr/>
        </p:nvGrpSpPr>
        <p:grpSpPr>
          <a:xfrm>
            <a:off x="2208074" y="2773957"/>
            <a:ext cx="248920" cy="142240"/>
            <a:chOff x="5866" y="6527"/>
            <a:chExt cx="392" cy="224"/>
          </a:xfrm>
        </p:grpSpPr>
        <p:cxnSp>
          <p:nvCxnSpPr>
            <p:cNvPr id="36" name="Conexão Reta 35"/>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exão Reta 39"/>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41" name="Caixa de Texto 40"/>
          <p:cNvSpPr txBox="1"/>
          <p:nvPr/>
        </p:nvSpPr>
        <p:spPr>
          <a:xfrm>
            <a:off x="926009" y="2705377"/>
            <a:ext cx="1341755" cy="275590"/>
          </a:xfrm>
          <a:prstGeom prst="rect">
            <a:avLst/>
          </a:prstGeom>
          <a:noFill/>
        </p:spPr>
        <p:txBody>
          <a:bodyPr wrap="square" rtlCol="0">
            <a:spAutoFit/>
          </a:bodyPr>
          <a:lstStyle/>
          <a:p>
            <a:r>
              <a:rPr lang="pt-PT" altLang="en-US" sz="1200" dirty="0">
                <a:solidFill>
                  <a:srgbClr val="008CBA"/>
                </a:solidFill>
                <a:latin typeface="Arial Narrow" panose="020B0606020202030204" pitchFamily="34" charset="0"/>
                <a:cs typeface="Arial Narrow" panose="020B0606020202030204" pitchFamily="34" charset="0"/>
                <a:sym typeface="+mn-ea"/>
              </a:rPr>
              <a:t>Área: 5.112.069 Km</a:t>
            </a:r>
            <a:r>
              <a:rPr lang="pt-PT" altLang="en-US" sz="1200" baseline="30000" dirty="0">
                <a:solidFill>
                  <a:srgbClr val="008CBA"/>
                </a:solidFill>
                <a:latin typeface="Arial Narrow" panose="020B0606020202030204" pitchFamily="34" charset="0"/>
                <a:cs typeface="Arial Narrow" panose="020B0606020202030204" pitchFamily="34" charset="0"/>
                <a:sym typeface="+mn-ea"/>
              </a:rPr>
              <a:t>2</a:t>
            </a:r>
            <a:endParaRPr lang="pt-PT" altLang="en-US" sz="1200" i="1" baseline="30000" dirty="0">
              <a:solidFill>
                <a:srgbClr val="008CBA"/>
              </a:solidFill>
              <a:latin typeface="Arial Narrow" panose="020B0606020202030204" pitchFamily="34" charset="0"/>
              <a:cs typeface="Arial Narrow" panose="020B0606020202030204" pitchFamily="34" charset="0"/>
              <a:sym typeface="+mn-ea"/>
            </a:endParaRPr>
          </a:p>
        </p:txBody>
      </p:sp>
      <p:sp>
        <p:nvSpPr>
          <p:cNvPr id="42" name="Caixa de Texto 41"/>
          <p:cNvSpPr txBox="1"/>
          <p:nvPr/>
        </p:nvSpPr>
        <p:spPr>
          <a:xfrm>
            <a:off x="171629" y="2926357"/>
            <a:ext cx="2084705" cy="275590"/>
          </a:xfrm>
          <a:prstGeom prst="rect">
            <a:avLst/>
          </a:prstGeom>
          <a:noFill/>
        </p:spPr>
        <p:txBody>
          <a:bodyPr wrap="square" rtlCol="0">
            <a:spAutoFit/>
          </a:bodyPr>
          <a:lstStyle/>
          <a:p>
            <a:r>
              <a:rPr lang="pt-PT" altLang="en-US" sz="1200" dirty="0">
                <a:solidFill>
                  <a:srgbClr val="008CBA"/>
                </a:solidFill>
                <a:latin typeface="Arial Narrow" panose="020B0606020202030204" pitchFamily="34" charset="0"/>
                <a:ea typeface="SimSun" panose="02010600030101010101" pitchFamily="2" charset="-122"/>
                <a:cs typeface="Arial Narrow" panose="020B0606020202030204" pitchFamily="34" charset="0"/>
                <a:sym typeface="+mn-ea"/>
              </a:rPr>
              <a:t>＄</a:t>
            </a:r>
            <a:r>
              <a:rPr lang="pt-PT" altLang="en-US" sz="1200" dirty="0">
                <a:solidFill>
                  <a:srgbClr val="008CBA"/>
                </a:solidFill>
                <a:latin typeface="Arial Narrow" panose="020B0606020202030204" pitchFamily="34" charset="0"/>
                <a:cs typeface="Arial Narrow" panose="020B0606020202030204" pitchFamily="34" charset="0"/>
                <a:sym typeface="+mn-ea"/>
              </a:rPr>
              <a:t>113,440,000,00 de Importação</a:t>
            </a:r>
            <a:endParaRPr lang="pt-PT" altLang="en-US" sz="1200" i="1" dirty="0">
              <a:solidFill>
                <a:srgbClr val="008CBA"/>
              </a:solidFill>
              <a:latin typeface="Arial Narrow" panose="020B0606020202030204" pitchFamily="34" charset="0"/>
              <a:cs typeface="Arial Narrow" panose="020B0606020202030204" pitchFamily="34" charset="0"/>
              <a:sym typeface="+mn-ea"/>
            </a:endParaRPr>
          </a:p>
        </p:txBody>
      </p:sp>
      <p:grpSp>
        <p:nvGrpSpPr>
          <p:cNvPr id="57" name="Agrupar 56"/>
          <p:cNvGrpSpPr/>
          <p:nvPr/>
        </p:nvGrpSpPr>
        <p:grpSpPr>
          <a:xfrm>
            <a:off x="2140764" y="3008907"/>
            <a:ext cx="248920" cy="142240"/>
            <a:chOff x="5866" y="6527"/>
            <a:chExt cx="392" cy="224"/>
          </a:xfrm>
        </p:grpSpPr>
        <p:cxnSp>
          <p:nvCxnSpPr>
            <p:cNvPr id="68" name="Conexão Reta 67"/>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Conexão Reta 68"/>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70" name="Caixa de Texto 69"/>
          <p:cNvSpPr txBox="1"/>
          <p:nvPr/>
        </p:nvSpPr>
        <p:spPr>
          <a:xfrm>
            <a:off x="158929" y="3199407"/>
            <a:ext cx="1997710" cy="275590"/>
          </a:xfrm>
          <a:prstGeom prst="rect">
            <a:avLst/>
          </a:prstGeom>
          <a:noFill/>
        </p:spPr>
        <p:txBody>
          <a:bodyPr wrap="square" rtlCol="0">
            <a:spAutoFit/>
          </a:bodyPr>
          <a:lstStyle/>
          <a:p>
            <a:r>
              <a:rPr lang="pt-PT" altLang="en-US" sz="1200">
                <a:solidFill>
                  <a:srgbClr val="008CBA"/>
                </a:solidFill>
                <a:latin typeface="Arial Narrow" panose="020B0606020202030204" pitchFamily="34" charset="0"/>
                <a:cs typeface="Arial Narrow" panose="020B0606020202030204" pitchFamily="34" charset="0"/>
                <a:sym typeface="+mn-ea"/>
              </a:rPr>
              <a:t>113,062,000,000 de Exportação</a:t>
            </a:r>
            <a:endParaRPr lang="pt-PT" altLang="en-US" sz="1200" i="1" dirty="0">
              <a:solidFill>
                <a:srgbClr val="008CBA"/>
              </a:solidFill>
              <a:latin typeface="Arial Narrow" panose="020B0606020202030204" pitchFamily="34" charset="0"/>
              <a:cs typeface="Arial Narrow" panose="020B0606020202030204" pitchFamily="34" charset="0"/>
              <a:sym typeface="+mn-ea"/>
            </a:endParaRPr>
          </a:p>
        </p:txBody>
      </p:sp>
      <p:grpSp>
        <p:nvGrpSpPr>
          <p:cNvPr id="82" name="Agrupar 81"/>
          <p:cNvGrpSpPr/>
          <p:nvPr/>
        </p:nvGrpSpPr>
        <p:grpSpPr>
          <a:xfrm>
            <a:off x="2041069" y="3297832"/>
            <a:ext cx="248920" cy="142240"/>
            <a:chOff x="5866" y="6527"/>
            <a:chExt cx="392" cy="224"/>
          </a:xfrm>
        </p:grpSpPr>
        <p:cxnSp>
          <p:nvCxnSpPr>
            <p:cNvPr id="83" name="Conexão Reta 82"/>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Conexão Reta 84"/>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86" name="Caixa de Texto 85"/>
          <p:cNvSpPr txBox="1"/>
          <p:nvPr/>
        </p:nvSpPr>
        <p:spPr>
          <a:xfrm>
            <a:off x="751384" y="3465472"/>
            <a:ext cx="1377950" cy="245110"/>
          </a:xfrm>
          <a:prstGeom prst="rect">
            <a:avLst/>
          </a:prstGeom>
          <a:noFill/>
        </p:spPr>
        <p:txBody>
          <a:bodyPr wrap="square" rtlCol="0">
            <a:spAutoFit/>
          </a:bodyPr>
          <a:lstStyle/>
          <a:p>
            <a:pPr lvl="0" algn="l" fontAlgn="auto">
              <a:lnSpc>
                <a:spcPts val="1200"/>
              </a:lnSpc>
            </a:pPr>
            <a:r>
              <a:rPr lang="pt-PT" altLang="en-US" sz="1200" i="1" dirty="0">
                <a:solidFill>
                  <a:srgbClr val="008CBA"/>
                </a:solidFill>
                <a:latin typeface="Arial Narrow" panose="020B0606020202030204" pitchFamily="34" charset="0"/>
                <a:cs typeface="Arial Narrow" panose="020B0606020202030204" pitchFamily="34" charset="0"/>
                <a:sym typeface="+mn-ea"/>
              </a:rPr>
              <a:t>+ de 1.000 ideomas</a:t>
            </a:r>
          </a:p>
        </p:txBody>
      </p:sp>
      <p:grpSp>
        <p:nvGrpSpPr>
          <p:cNvPr id="93" name="Agrupar 92"/>
          <p:cNvGrpSpPr/>
          <p:nvPr/>
        </p:nvGrpSpPr>
        <p:grpSpPr>
          <a:xfrm>
            <a:off x="1962964" y="3521987"/>
            <a:ext cx="248920" cy="142240"/>
            <a:chOff x="5866" y="6527"/>
            <a:chExt cx="392" cy="224"/>
          </a:xfrm>
        </p:grpSpPr>
        <p:cxnSp>
          <p:nvCxnSpPr>
            <p:cNvPr id="94" name="Conexão Reta 93"/>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Conexão Reta 94"/>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99" name="Rectângulo 98"/>
          <p:cNvSpPr/>
          <p:nvPr/>
        </p:nvSpPr>
        <p:spPr>
          <a:xfrm>
            <a:off x="5805805" y="5043170"/>
            <a:ext cx="76200" cy="1557020"/>
          </a:xfrm>
          <a:prstGeom prst="rect">
            <a:avLst/>
          </a:prstGeom>
          <a:solidFill>
            <a:srgbClr val="B1D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22" name="Imagem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145" y="1850345"/>
            <a:ext cx="1120148" cy="929050"/>
          </a:xfrm>
          <a:prstGeom prst="rect">
            <a:avLst/>
          </a:prstGeom>
        </p:spPr>
      </p:pic>
      <p:sp>
        <p:nvSpPr>
          <p:cNvPr id="35" name="Caixa de Texto 34"/>
          <p:cNvSpPr txBox="1"/>
          <p:nvPr/>
        </p:nvSpPr>
        <p:spPr>
          <a:xfrm>
            <a:off x="35560" y="942340"/>
            <a:ext cx="1882140" cy="368300"/>
          </a:xfrm>
          <a:prstGeom prst="rect">
            <a:avLst/>
          </a:prstGeom>
          <a:noFill/>
          <a:ln>
            <a:solidFill>
              <a:srgbClr val="000000">
                <a:alpha val="0"/>
              </a:srgbClr>
            </a:solidFill>
          </a:ln>
        </p:spPr>
        <p:txBody>
          <a:bodyPr wrap="square" rtlCol="0">
            <a:spAutoFit/>
          </a:bodyPr>
          <a:lstStyle/>
          <a:p>
            <a:r>
              <a:rPr lang="pt-PT" altLang="en-US" i="1" dirty="0">
                <a:solidFill>
                  <a:srgbClr val="008CBA"/>
                </a:solidFill>
                <a:latin typeface="Georgia" panose="02040502050405020303" charset="0"/>
                <a:cs typeface="Georgia" panose="02040502050405020303" charset="0"/>
              </a:rPr>
              <a:t>A CEDEAO</a:t>
            </a:r>
          </a:p>
        </p:txBody>
      </p:sp>
      <p:cxnSp>
        <p:nvCxnSpPr>
          <p:cNvPr id="111" name="Conexão Reta 110"/>
          <p:cNvCxnSpPr/>
          <p:nvPr/>
        </p:nvCxnSpPr>
        <p:spPr>
          <a:xfrm flipV="1">
            <a:off x="1085215" y="3862070"/>
            <a:ext cx="370205" cy="1055370"/>
          </a:xfrm>
          <a:prstGeom prst="line">
            <a:avLst/>
          </a:prstGeom>
        </p:spPr>
        <p:style>
          <a:lnRef idx="1">
            <a:schemeClr val="accent1"/>
          </a:lnRef>
          <a:fillRef idx="0">
            <a:schemeClr val="accent1"/>
          </a:fillRef>
          <a:effectRef idx="0">
            <a:schemeClr val="accent1"/>
          </a:effectRef>
          <a:fontRef idx="minor">
            <a:schemeClr val="tx1"/>
          </a:fontRef>
        </p:style>
      </p:cxnSp>
      <p:sp>
        <p:nvSpPr>
          <p:cNvPr id="112" name="Caixa de Texto 111"/>
          <p:cNvSpPr txBox="1"/>
          <p:nvPr/>
        </p:nvSpPr>
        <p:spPr>
          <a:xfrm>
            <a:off x="1567935" y="3884550"/>
            <a:ext cx="1805940" cy="275590"/>
          </a:xfrm>
          <a:prstGeom prst="rect">
            <a:avLst/>
          </a:prstGeom>
          <a:noFill/>
        </p:spPr>
        <p:txBody>
          <a:bodyPr wrap="square" rtlCol="0">
            <a:spAutoFit/>
          </a:bodyPr>
          <a:lstStyle/>
          <a:p>
            <a:r>
              <a:rPr lang="pt-PT" altLang="en-US" sz="1200" i="1" dirty="0">
                <a:solidFill>
                  <a:srgbClr val="008CBA"/>
                </a:solidFill>
                <a:latin typeface="Arial Narrow" panose="020B0606020202030204" pitchFamily="34" charset="0"/>
                <a:cs typeface="Arial Narrow" panose="020B0606020202030204" pitchFamily="34" charset="0"/>
              </a:rPr>
              <a:t>8 países de língua francesa</a:t>
            </a:r>
          </a:p>
        </p:txBody>
      </p:sp>
      <p:sp>
        <p:nvSpPr>
          <p:cNvPr id="113" name="Caixa de Texto 112"/>
          <p:cNvSpPr txBox="1"/>
          <p:nvPr/>
        </p:nvSpPr>
        <p:spPr>
          <a:xfrm>
            <a:off x="1522215" y="4130295"/>
            <a:ext cx="1782445" cy="275590"/>
          </a:xfrm>
          <a:prstGeom prst="rect">
            <a:avLst/>
          </a:prstGeom>
          <a:noFill/>
        </p:spPr>
        <p:txBody>
          <a:bodyPr wrap="square" rtlCol="0">
            <a:spAutoFit/>
          </a:bodyPr>
          <a:lstStyle/>
          <a:p>
            <a:r>
              <a:rPr lang="pt-PT" altLang="en-US" sz="1200" i="1" dirty="0">
                <a:solidFill>
                  <a:srgbClr val="008CBA"/>
                </a:solidFill>
                <a:latin typeface="Arial Narrow" panose="020B0606020202030204" pitchFamily="34" charset="0"/>
                <a:cs typeface="Arial Narrow" panose="020B0606020202030204" pitchFamily="34" charset="0"/>
                <a:sym typeface="+mn-ea"/>
              </a:rPr>
              <a:t>5 países de língua</a:t>
            </a:r>
            <a:r>
              <a:rPr lang="pt-PT" altLang="en-US" sz="1200" i="1" dirty="0">
                <a:solidFill>
                  <a:srgbClr val="008CBA"/>
                </a:solidFill>
                <a:latin typeface="Arial Narrow" panose="020B0606020202030204" pitchFamily="34" charset="0"/>
                <a:cs typeface="Arial Narrow" panose="020B0606020202030204" pitchFamily="34" charset="0"/>
              </a:rPr>
              <a:t> inglêsa</a:t>
            </a:r>
          </a:p>
        </p:txBody>
      </p:sp>
      <p:sp>
        <p:nvSpPr>
          <p:cNvPr id="114" name="Caixa de Texto 113"/>
          <p:cNvSpPr txBox="1"/>
          <p:nvPr/>
        </p:nvSpPr>
        <p:spPr>
          <a:xfrm>
            <a:off x="1476495" y="4376040"/>
            <a:ext cx="1896745" cy="275590"/>
          </a:xfrm>
          <a:prstGeom prst="rect">
            <a:avLst/>
          </a:prstGeom>
          <a:noFill/>
        </p:spPr>
        <p:txBody>
          <a:bodyPr wrap="square" rtlCol="0">
            <a:spAutoFit/>
          </a:bodyPr>
          <a:lstStyle/>
          <a:p>
            <a:r>
              <a:rPr lang="pt-PT" altLang="en-US" sz="1200" i="1" dirty="0">
                <a:solidFill>
                  <a:srgbClr val="008CBA"/>
                </a:solidFill>
                <a:latin typeface="Arial Narrow" panose="020B0606020202030204" pitchFamily="34" charset="0"/>
                <a:cs typeface="Arial Narrow" panose="020B0606020202030204" pitchFamily="34" charset="0"/>
              </a:rPr>
              <a:t>2 </a:t>
            </a:r>
            <a:r>
              <a:rPr lang="pt-PT" altLang="en-US" sz="1200" i="1" dirty="0">
                <a:solidFill>
                  <a:srgbClr val="008CBA"/>
                </a:solidFill>
                <a:latin typeface="Arial Narrow" panose="020B0606020202030204" pitchFamily="34" charset="0"/>
                <a:cs typeface="Arial Narrow" panose="020B0606020202030204" pitchFamily="34" charset="0"/>
                <a:sym typeface="+mn-ea"/>
              </a:rPr>
              <a:t>países de língua</a:t>
            </a:r>
            <a:r>
              <a:rPr lang="pt-PT" altLang="en-US" sz="1200" i="1" dirty="0">
                <a:solidFill>
                  <a:srgbClr val="008CBA"/>
                </a:solidFill>
                <a:latin typeface="Arial Narrow" panose="020B0606020202030204" pitchFamily="34" charset="0"/>
                <a:cs typeface="Arial Narrow" panose="020B0606020202030204" pitchFamily="34" charset="0"/>
              </a:rPr>
              <a:t> portuguesa</a:t>
            </a:r>
          </a:p>
        </p:txBody>
      </p:sp>
      <p:sp>
        <p:nvSpPr>
          <p:cNvPr id="115" name="Caixa de Texto 114"/>
          <p:cNvSpPr txBox="1"/>
          <p:nvPr/>
        </p:nvSpPr>
        <p:spPr>
          <a:xfrm>
            <a:off x="1441570" y="4643375"/>
            <a:ext cx="807085" cy="275590"/>
          </a:xfrm>
          <a:prstGeom prst="rect">
            <a:avLst/>
          </a:prstGeom>
          <a:noFill/>
        </p:spPr>
        <p:txBody>
          <a:bodyPr wrap="square" rtlCol="0">
            <a:spAutoFit/>
          </a:bodyPr>
          <a:lstStyle/>
          <a:p>
            <a:r>
              <a:rPr lang="pt-PT" altLang="en-US" sz="1200" i="1" dirty="0">
                <a:solidFill>
                  <a:srgbClr val="008CBA"/>
                </a:solidFill>
                <a:latin typeface="Arial Narrow" panose="020B0606020202030204" pitchFamily="34" charset="0"/>
                <a:cs typeface="Arial Narrow" panose="020B0606020202030204" pitchFamily="34" charset="0"/>
              </a:rPr>
              <a:t>8 moedas</a:t>
            </a:r>
          </a:p>
        </p:txBody>
      </p:sp>
      <p:grpSp>
        <p:nvGrpSpPr>
          <p:cNvPr id="129" name="Agrupar 128"/>
          <p:cNvGrpSpPr/>
          <p:nvPr/>
        </p:nvGrpSpPr>
        <p:grpSpPr>
          <a:xfrm>
            <a:off x="1414265" y="3941065"/>
            <a:ext cx="240665" cy="142240"/>
            <a:chOff x="6520" y="3513"/>
            <a:chExt cx="379" cy="224"/>
          </a:xfrm>
        </p:grpSpPr>
        <p:cxnSp>
          <p:nvCxnSpPr>
            <p:cNvPr id="130" name="Conexão Reta 129"/>
            <p:cNvCxnSpPr/>
            <p:nvPr/>
          </p:nvCxnSpPr>
          <p:spPr>
            <a:xfrm>
              <a:off x="6520" y="3616"/>
              <a:ext cx="3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Conexão Reta 130"/>
            <p:cNvCxnSpPr/>
            <p:nvPr/>
          </p:nvCxnSpPr>
          <p:spPr>
            <a:xfrm flipV="1">
              <a:off x="6847" y="3513"/>
              <a:ext cx="52" cy="224"/>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32" name="Conexão Reta 131"/>
          <p:cNvCxnSpPr/>
          <p:nvPr/>
        </p:nvCxnSpPr>
        <p:spPr>
          <a:xfrm>
            <a:off x="1326000" y="4243325"/>
            <a:ext cx="240030" cy="8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Conexão Reta 132"/>
          <p:cNvCxnSpPr/>
          <p:nvPr/>
        </p:nvCxnSpPr>
        <p:spPr>
          <a:xfrm flipV="1">
            <a:off x="1565395" y="4186810"/>
            <a:ext cx="33020" cy="142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Conexão Reta 133"/>
          <p:cNvCxnSpPr/>
          <p:nvPr/>
        </p:nvCxnSpPr>
        <p:spPr>
          <a:xfrm>
            <a:off x="1235830" y="4501135"/>
            <a:ext cx="295275" cy="7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Conexão Reta 134"/>
          <p:cNvCxnSpPr/>
          <p:nvPr/>
        </p:nvCxnSpPr>
        <p:spPr>
          <a:xfrm flipV="1">
            <a:off x="1530470" y="4443350"/>
            <a:ext cx="33020" cy="142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Conexão Reta 135"/>
          <p:cNvCxnSpPr/>
          <p:nvPr/>
        </p:nvCxnSpPr>
        <p:spPr>
          <a:xfrm flipV="1">
            <a:off x="1135500" y="4776090"/>
            <a:ext cx="349885" cy="5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Conexão Reta 136"/>
          <p:cNvCxnSpPr/>
          <p:nvPr/>
        </p:nvCxnSpPr>
        <p:spPr>
          <a:xfrm flipV="1">
            <a:off x="1484750" y="4710685"/>
            <a:ext cx="33020" cy="142240"/>
          </a:xfrm>
          <a:prstGeom prst="line">
            <a:avLst/>
          </a:prstGeom>
        </p:spPr>
        <p:style>
          <a:lnRef idx="1">
            <a:schemeClr val="accent1"/>
          </a:lnRef>
          <a:fillRef idx="0">
            <a:schemeClr val="accent1"/>
          </a:fillRef>
          <a:effectRef idx="0">
            <a:schemeClr val="accent1"/>
          </a:effectRef>
          <a:fontRef idx="minor">
            <a:schemeClr val="tx1"/>
          </a:fontRef>
        </p:style>
      </p:cxnSp>
      <p:sp>
        <p:nvSpPr>
          <p:cNvPr id="138" name="Oval 137"/>
          <p:cNvSpPr/>
          <p:nvPr/>
        </p:nvSpPr>
        <p:spPr>
          <a:xfrm>
            <a:off x="1413630" y="3760090"/>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rgbClr val="3EA4BA"/>
              </a:solidFill>
            </a:endParaRPr>
          </a:p>
        </p:txBody>
      </p:sp>
      <p:sp>
        <p:nvSpPr>
          <p:cNvPr id="67" name="Oval 66"/>
          <p:cNvSpPr/>
          <p:nvPr/>
        </p:nvSpPr>
        <p:spPr>
          <a:xfrm>
            <a:off x="7453893" y="1817560"/>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rgbClr val="3EA4BA"/>
              </a:solidFill>
            </a:endParaRPr>
          </a:p>
        </p:txBody>
      </p:sp>
      <p:cxnSp>
        <p:nvCxnSpPr>
          <p:cNvPr id="71" name="Conexão Reta 33"/>
          <p:cNvCxnSpPr/>
          <p:nvPr/>
        </p:nvCxnSpPr>
        <p:spPr>
          <a:xfrm flipV="1">
            <a:off x="6982367" y="1893126"/>
            <a:ext cx="531851" cy="1546946"/>
          </a:xfrm>
          <a:prstGeom prst="line">
            <a:avLst/>
          </a:prstGeom>
        </p:spPr>
        <p:style>
          <a:lnRef idx="1">
            <a:schemeClr val="accent1"/>
          </a:lnRef>
          <a:fillRef idx="0">
            <a:schemeClr val="accent1"/>
          </a:fillRef>
          <a:effectRef idx="0">
            <a:schemeClr val="accent1"/>
          </a:effectRef>
          <a:fontRef idx="minor">
            <a:schemeClr val="tx1"/>
          </a:fontRef>
        </p:style>
      </p:cxnSp>
      <p:grpSp>
        <p:nvGrpSpPr>
          <p:cNvPr id="72" name="Agrupar 42"/>
          <p:cNvGrpSpPr/>
          <p:nvPr/>
        </p:nvGrpSpPr>
        <p:grpSpPr>
          <a:xfrm>
            <a:off x="7170683" y="2077275"/>
            <a:ext cx="248920" cy="142240"/>
            <a:chOff x="5866" y="6527"/>
            <a:chExt cx="392" cy="224"/>
          </a:xfrm>
        </p:grpSpPr>
        <p:cxnSp>
          <p:nvCxnSpPr>
            <p:cNvPr id="73" name="Conexão Reta 35"/>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Conexão Reta 39"/>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Caixa de Texto 40"/>
          <p:cNvSpPr txBox="1"/>
          <p:nvPr/>
        </p:nvSpPr>
        <p:spPr>
          <a:xfrm>
            <a:off x="5937998" y="2008695"/>
            <a:ext cx="1292375" cy="285407"/>
          </a:xfrm>
          <a:prstGeom prst="rect">
            <a:avLst/>
          </a:prstGeom>
          <a:noFill/>
        </p:spPr>
        <p:txBody>
          <a:bodyPr wrap="square" rtlCol="0">
            <a:spAutoFit/>
          </a:bodyPr>
          <a:lstStyle/>
          <a:p>
            <a:pPr algn="r"/>
            <a:r>
              <a:rPr lang="pt-PT" altLang="en-US" sz="1200" dirty="0" smtClean="0">
                <a:solidFill>
                  <a:srgbClr val="008CBA"/>
                </a:solidFill>
                <a:latin typeface="Arial Narrow" panose="020B0606020202030204" pitchFamily="34" charset="0"/>
                <a:cs typeface="Arial Narrow" panose="020B0606020202030204" pitchFamily="34" charset="0"/>
                <a:sym typeface="+mn-ea"/>
              </a:rPr>
              <a:t>Rio Níger</a:t>
            </a:r>
            <a:endParaRPr lang="pt-PT" altLang="en-US" sz="1200" i="1" baseline="30000" dirty="0">
              <a:solidFill>
                <a:srgbClr val="008CBA"/>
              </a:solidFill>
              <a:latin typeface="Arial Narrow" panose="020B0606020202030204" pitchFamily="34" charset="0"/>
              <a:cs typeface="Arial Narrow" panose="020B0606020202030204" pitchFamily="34" charset="0"/>
              <a:sym typeface="+mn-ea"/>
            </a:endParaRPr>
          </a:p>
        </p:txBody>
      </p:sp>
      <p:sp>
        <p:nvSpPr>
          <p:cNvPr id="77" name="Caixa de Texto 41"/>
          <p:cNvSpPr txBox="1"/>
          <p:nvPr/>
        </p:nvSpPr>
        <p:spPr>
          <a:xfrm>
            <a:off x="5081218" y="2243122"/>
            <a:ext cx="2084705" cy="275590"/>
          </a:xfrm>
          <a:prstGeom prst="rect">
            <a:avLst/>
          </a:prstGeom>
          <a:noFill/>
        </p:spPr>
        <p:txBody>
          <a:bodyPr wrap="square" rtlCol="0">
            <a:spAutoFit/>
          </a:bodyPr>
          <a:lstStyle/>
          <a:p>
            <a:pPr algn="r"/>
            <a:r>
              <a:rPr lang="pt-PT" altLang="en-US" sz="1200" dirty="0" smtClean="0">
                <a:solidFill>
                  <a:srgbClr val="008CBA"/>
                </a:solidFill>
                <a:latin typeface="Arial Narrow" panose="020B0606020202030204" pitchFamily="34" charset="0"/>
                <a:ea typeface="SimSun" panose="02010600030101010101" pitchFamily="2" charset="-122"/>
                <a:cs typeface="Arial Narrow" panose="020B0606020202030204" pitchFamily="34" charset="0"/>
                <a:sym typeface="+mn-ea"/>
              </a:rPr>
              <a:t>4.180 Km </a:t>
            </a:r>
            <a:r>
              <a:rPr lang="pt-PT" altLang="en-US" sz="1200" dirty="0" smtClean="0">
                <a:solidFill>
                  <a:srgbClr val="008CBA"/>
                </a:solidFill>
                <a:latin typeface="Arial Narrow" panose="020B0606020202030204" pitchFamily="34" charset="0"/>
                <a:cs typeface="Arial Narrow" panose="020B0606020202030204" pitchFamily="34" charset="0"/>
                <a:sym typeface="+mn-ea"/>
              </a:rPr>
              <a:t>de comprimento</a:t>
            </a:r>
            <a:endParaRPr lang="pt-PT" altLang="en-US" sz="1200" i="1" dirty="0">
              <a:solidFill>
                <a:srgbClr val="008CBA"/>
              </a:solidFill>
              <a:latin typeface="Arial Narrow" panose="020B0606020202030204" pitchFamily="34" charset="0"/>
              <a:cs typeface="Arial Narrow" panose="020B0606020202030204" pitchFamily="34" charset="0"/>
              <a:sym typeface="+mn-ea"/>
            </a:endParaRPr>
          </a:p>
        </p:txBody>
      </p:sp>
      <p:grpSp>
        <p:nvGrpSpPr>
          <p:cNvPr id="79" name="Agrupar 56"/>
          <p:cNvGrpSpPr/>
          <p:nvPr/>
        </p:nvGrpSpPr>
        <p:grpSpPr>
          <a:xfrm>
            <a:off x="7103373" y="2312225"/>
            <a:ext cx="248920" cy="142240"/>
            <a:chOff x="5866" y="6527"/>
            <a:chExt cx="392" cy="224"/>
          </a:xfrm>
        </p:grpSpPr>
        <p:cxnSp>
          <p:nvCxnSpPr>
            <p:cNvPr id="80" name="Conexão Reta 67"/>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Conexão Reta 68"/>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92" name="Caixa de Texto 69"/>
          <p:cNvSpPr txBox="1"/>
          <p:nvPr/>
        </p:nvSpPr>
        <p:spPr>
          <a:xfrm>
            <a:off x="5082349" y="2528851"/>
            <a:ext cx="1997710" cy="275590"/>
          </a:xfrm>
          <a:prstGeom prst="rect">
            <a:avLst/>
          </a:prstGeom>
          <a:noFill/>
        </p:spPr>
        <p:txBody>
          <a:bodyPr wrap="square" rtlCol="0">
            <a:spAutoFit/>
          </a:bodyPr>
          <a:lstStyle/>
          <a:p>
            <a:pPr algn="r"/>
            <a:r>
              <a:rPr lang="pt-PT" altLang="en-US" sz="1200" dirty="0" smtClean="0">
                <a:solidFill>
                  <a:srgbClr val="008CBA"/>
                </a:solidFill>
                <a:latin typeface="Arial Narrow" panose="020B0606020202030204" pitchFamily="34" charset="0"/>
                <a:cs typeface="Arial Narrow" panose="020B0606020202030204" pitchFamily="34" charset="0"/>
                <a:sym typeface="+mn-ea"/>
              </a:rPr>
              <a:t>6.000 m</a:t>
            </a:r>
            <a:r>
              <a:rPr lang="pt-PT" altLang="en-US" sz="1200" b="1" baseline="30000" dirty="0" smtClean="0">
                <a:solidFill>
                  <a:srgbClr val="008CBA"/>
                </a:solidFill>
                <a:latin typeface="Arial Narrow" panose="020B0606020202030204" pitchFamily="34" charset="0"/>
                <a:cs typeface="Arial Narrow" panose="020B0606020202030204" pitchFamily="34" charset="0"/>
                <a:sym typeface="+mn-ea"/>
              </a:rPr>
              <a:t>3</a:t>
            </a:r>
            <a:r>
              <a:rPr lang="pt-PT" altLang="en-US" sz="1200" dirty="0" smtClean="0">
                <a:solidFill>
                  <a:srgbClr val="008CBA"/>
                </a:solidFill>
                <a:latin typeface="Arial Narrow" panose="020B0606020202030204" pitchFamily="34" charset="0"/>
                <a:cs typeface="Arial Narrow" panose="020B0606020202030204" pitchFamily="34" charset="0"/>
                <a:sym typeface="+mn-ea"/>
              </a:rPr>
              <a:t>/s </a:t>
            </a:r>
            <a:r>
              <a:rPr lang="pt-PT" altLang="en-US" sz="1200" dirty="0">
                <a:solidFill>
                  <a:srgbClr val="008CBA"/>
                </a:solidFill>
                <a:latin typeface="Arial Narrow" panose="020B0606020202030204" pitchFamily="34" charset="0"/>
                <a:cs typeface="Arial Narrow" panose="020B0606020202030204" pitchFamily="34" charset="0"/>
                <a:sym typeface="+mn-ea"/>
              </a:rPr>
              <a:t>de </a:t>
            </a:r>
            <a:r>
              <a:rPr lang="pt-PT" altLang="en-US" sz="1200" dirty="0" smtClean="0">
                <a:solidFill>
                  <a:srgbClr val="008CBA"/>
                </a:solidFill>
                <a:latin typeface="Arial Narrow" panose="020B0606020202030204" pitchFamily="34" charset="0"/>
                <a:cs typeface="Arial Narrow" panose="020B0606020202030204" pitchFamily="34" charset="0"/>
                <a:sym typeface="+mn-ea"/>
              </a:rPr>
              <a:t>caudal médio</a:t>
            </a:r>
            <a:endParaRPr lang="pt-PT" altLang="en-US" sz="1200" i="1" dirty="0">
              <a:solidFill>
                <a:srgbClr val="008CBA"/>
              </a:solidFill>
              <a:latin typeface="Arial Narrow" panose="020B0606020202030204" pitchFamily="34" charset="0"/>
              <a:cs typeface="Arial Narrow" panose="020B0606020202030204" pitchFamily="34" charset="0"/>
              <a:sym typeface="+mn-ea"/>
            </a:endParaRPr>
          </a:p>
        </p:txBody>
      </p:sp>
      <p:grpSp>
        <p:nvGrpSpPr>
          <p:cNvPr id="96" name="Agrupar 81"/>
          <p:cNvGrpSpPr/>
          <p:nvPr/>
        </p:nvGrpSpPr>
        <p:grpSpPr>
          <a:xfrm>
            <a:off x="7003678" y="2601150"/>
            <a:ext cx="248920" cy="142240"/>
            <a:chOff x="5866" y="6527"/>
            <a:chExt cx="392" cy="224"/>
          </a:xfrm>
        </p:grpSpPr>
        <p:cxnSp>
          <p:nvCxnSpPr>
            <p:cNvPr id="97" name="Conexão Reta 82"/>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Conexão Reta 84"/>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0" name="Caixa de Texto 85"/>
          <p:cNvSpPr txBox="1"/>
          <p:nvPr/>
        </p:nvSpPr>
        <p:spPr>
          <a:xfrm>
            <a:off x="4687570" y="2771775"/>
            <a:ext cx="2321560" cy="245110"/>
          </a:xfrm>
          <a:prstGeom prst="rect">
            <a:avLst/>
          </a:prstGeom>
          <a:noFill/>
        </p:spPr>
        <p:txBody>
          <a:bodyPr wrap="square" rtlCol="0">
            <a:spAutoFit/>
          </a:bodyPr>
          <a:lstStyle/>
          <a:p>
            <a:pPr lvl="0" algn="r">
              <a:lnSpc>
                <a:spcPts val="1200"/>
              </a:lnSpc>
            </a:pPr>
            <a:r>
              <a:rPr lang="en-US" sz="1200" dirty="0">
                <a:solidFill>
                  <a:srgbClr val="3EA4BA"/>
                </a:solidFill>
                <a:latin typeface="Arial Narrow" panose="020B0606020202030204" pitchFamily="34" charset="0"/>
              </a:rPr>
              <a:t>2 117 700 </a:t>
            </a:r>
            <a:r>
              <a:rPr lang="en-US" sz="1200" dirty="0" smtClean="0">
                <a:solidFill>
                  <a:srgbClr val="3EA4BA"/>
                </a:solidFill>
                <a:latin typeface="Arial Narrow" panose="020B0606020202030204" pitchFamily="34" charset="0"/>
              </a:rPr>
              <a:t>km² </a:t>
            </a:r>
            <a:r>
              <a:rPr lang="pt-PT" altLang="en-US" sz="1200" dirty="0" smtClean="0">
                <a:solidFill>
                  <a:srgbClr val="3EA4BA"/>
                </a:solidFill>
                <a:latin typeface="Arial Narrow" panose="020B0606020202030204" pitchFamily="34" charset="0"/>
              </a:rPr>
              <a:t>de </a:t>
            </a:r>
            <a:r>
              <a:rPr lang="en-US" sz="1200" dirty="0" err="1" smtClean="0">
                <a:solidFill>
                  <a:srgbClr val="3EA4BA"/>
                </a:solidFill>
                <a:latin typeface="Arial Narrow" panose="020B0606020202030204" pitchFamily="34" charset="0"/>
              </a:rPr>
              <a:t>área</a:t>
            </a:r>
            <a:r>
              <a:rPr lang="en-US" sz="1200" dirty="0" smtClean="0">
                <a:solidFill>
                  <a:srgbClr val="3EA4BA"/>
                </a:solidFill>
                <a:latin typeface="Arial Narrow" panose="020B0606020202030204" pitchFamily="34" charset="0"/>
              </a:rPr>
              <a:t> da </a:t>
            </a:r>
            <a:r>
              <a:rPr lang="en-US" sz="1200" dirty="0" err="1" smtClean="0">
                <a:solidFill>
                  <a:srgbClr val="3EA4BA"/>
                </a:solidFill>
                <a:latin typeface="Arial Narrow" panose="020B0606020202030204" pitchFamily="34" charset="0"/>
              </a:rPr>
              <a:t>bacia</a:t>
            </a:r>
            <a:endParaRPr lang="pt-PT" altLang="en-US" sz="1200" i="1" dirty="0">
              <a:solidFill>
                <a:srgbClr val="3EA4BA"/>
              </a:solidFill>
              <a:latin typeface="Arial Narrow" panose="020B0606020202030204" pitchFamily="34" charset="0"/>
              <a:cs typeface="Arial Narrow" panose="020B0606020202030204" pitchFamily="34" charset="0"/>
              <a:sym typeface="+mn-ea"/>
            </a:endParaRPr>
          </a:p>
        </p:txBody>
      </p:sp>
      <p:grpSp>
        <p:nvGrpSpPr>
          <p:cNvPr id="101" name="Agrupar 92"/>
          <p:cNvGrpSpPr/>
          <p:nvPr/>
        </p:nvGrpSpPr>
        <p:grpSpPr>
          <a:xfrm>
            <a:off x="6925573" y="2825305"/>
            <a:ext cx="248920" cy="142240"/>
            <a:chOff x="5866" y="6527"/>
            <a:chExt cx="392" cy="224"/>
          </a:xfrm>
        </p:grpSpPr>
        <p:cxnSp>
          <p:nvCxnSpPr>
            <p:cNvPr id="102" name="Conexão Reta 93"/>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Conexão Reta 94"/>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4" name="Caixa de Texto 48"/>
          <p:cNvSpPr txBox="1"/>
          <p:nvPr/>
        </p:nvSpPr>
        <p:spPr>
          <a:xfrm>
            <a:off x="5914698" y="1758089"/>
            <a:ext cx="1598295" cy="275590"/>
          </a:xfrm>
          <a:prstGeom prst="rect">
            <a:avLst/>
          </a:prstGeom>
          <a:noFill/>
        </p:spPr>
        <p:txBody>
          <a:bodyPr wrap="square" rtlCol="0">
            <a:spAutoFit/>
          </a:bodyPr>
          <a:lstStyle/>
          <a:p>
            <a:pPr algn="r"/>
            <a:r>
              <a:rPr lang="pt-PT" altLang="en-US" sz="1200" i="1" dirty="0" smtClean="0">
                <a:solidFill>
                  <a:srgbClr val="008CBA"/>
                </a:solidFill>
                <a:latin typeface="Arial Narrow" panose="020B0606020202030204" pitchFamily="34" charset="0"/>
                <a:cs typeface="Arial Narrow" panose="020B0606020202030204" pitchFamily="34" charset="0"/>
              </a:rPr>
              <a:t>PRINCIPAL RIO</a:t>
            </a:r>
            <a:endParaRPr lang="pt-PT" altLang="en-US" sz="1200" i="1" dirty="0">
              <a:solidFill>
                <a:srgbClr val="008CBA"/>
              </a:solidFill>
              <a:latin typeface="Arial Narrow" panose="020B0606020202030204" pitchFamily="34" charset="0"/>
              <a:cs typeface="Arial Narrow" panose="020B0606020202030204" pitchFamily="34" charset="0"/>
            </a:endParaRPr>
          </a:p>
        </p:txBody>
      </p:sp>
      <p:grpSp>
        <p:nvGrpSpPr>
          <p:cNvPr id="105" name="Agrupar 92"/>
          <p:cNvGrpSpPr/>
          <p:nvPr/>
        </p:nvGrpSpPr>
        <p:grpSpPr>
          <a:xfrm>
            <a:off x="6790594" y="3160587"/>
            <a:ext cx="248920" cy="142240"/>
            <a:chOff x="5866" y="6527"/>
            <a:chExt cx="392" cy="224"/>
          </a:xfrm>
        </p:grpSpPr>
        <p:cxnSp>
          <p:nvCxnSpPr>
            <p:cNvPr id="106" name="Conexão Reta 93"/>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Conexão Reta 94"/>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8" name="Caixa de Texto 41"/>
          <p:cNvSpPr txBox="1"/>
          <p:nvPr/>
        </p:nvSpPr>
        <p:spPr>
          <a:xfrm>
            <a:off x="4802540" y="3074792"/>
            <a:ext cx="2084705" cy="275590"/>
          </a:xfrm>
          <a:prstGeom prst="rect">
            <a:avLst/>
          </a:prstGeom>
          <a:noFill/>
        </p:spPr>
        <p:txBody>
          <a:bodyPr wrap="square" rtlCol="0">
            <a:spAutoFit/>
          </a:bodyPr>
          <a:lstStyle/>
          <a:p>
            <a:pPr algn="r"/>
            <a:r>
              <a:rPr lang="pt-PT" altLang="en-US" sz="1200" dirty="0" smtClean="0">
                <a:solidFill>
                  <a:srgbClr val="008CBA"/>
                </a:solidFill>
                <a:latin typeface="Arial Narrow" panose="020B0606020202030204" pitchFamily="34" charset="0"/>
                <a:ea typeface="SimSun" panose="02010600030101010101" pitchFamily="2" charset="-122"/>
                <a:cs typeface="Arial Narrow" panose="020B0606020202030204" pitchFamily="34" charset="0"/>
                <a:sym typeface="+mn-ea"/>
              </a:rPr>
              <a:t>Atravessa 5 países:</a:t>
            </a:r>
            <a:endParaRPr lang="pt-PT" altLang="en-US" sz="1200" i="1" dirty="0">
              <a:solidFill>
                <a:srgbClr val="008CBA"/>
              </a:solidFill>
              <a:latin typeface="Arial Narrow" panose="020B0606020202030204" pitchFamily="34" charset="0"/>
              <a:cs typeface="Arial Narrow" panose="020B0606020202030204" pitchFamily="34" charset="0"/>
              <a:sym typeface="+mn-ea"/>
            </a:endParaRPr>
          </a:p>
        </p:txBody>
      </p:sp>
      <p:sp>
        <p:nvSpPr>
          <p:cNvPr id="109" name="Caixa de Texto 41"/>
          <p:cNvSpPr txBox="1"/>
          <p:nvPr/>
        </p:nvSpPr>
        <p:spPr>
          <a:xfrm>
            <a:off x="4811247" y="3227192"/>
            <a:ext cx="2084705" cy="276999"/>
          </a:xfrm>
          <a:prstGeom prst="rect">
            <a:avLst/>
          </a:prstGeom>
          <a:noFill/>
        </p:spPr>
        <p:txBody>
          <a:bodyPr wrap="square" rtlCol="0">
            <a:spAutoFit/>
          </a:bodyPr>
          <a:lstStyle/>
          <a:p>
            <a:pPr algn="r"/>
            <a:r>
              <a:rPr lang="pt-PT" altLang="en-US" sz="1200" dirty="0" smtClean="0">
                <a:solidFill>
                  <a:srgbClr val="008CBA"/>
                </a:solidFill>
                <a:latin typeface="Arial Narrow" panose="020B0606020202030204" pitchFamily="34" charset="0"/>
                <a:ea typeface="SimSun" panose="02010600030101010101" pitchFamily="2" charset="-122"/>
                <a:cs typeface="Arial Narrow" panose="020B0606020202030204" pitchFamily="34" charset="0"/>
                <a:sym typeface="+mn-ea"/>
              </a:rPr>
              <a:t>Benim; </a:t>
            </a:r>
            <a:r>
              <a:rPr lang="pt-PT" altLang="en-US" sz="1200" i="1" dirty="0" smtClean="0">
                <a:solidFill>
                  <a:srgbClr val="008CBA"/>
                </a:solidFill>
                <a:latin typeface="Arial Narrow" panose="020B0606020202030204" pitchFamily="34" charset="0"/>
                <a:ea typeface="SimSun" panose="02010600030101010101" pitchFamily="2" charset="-122"/>
                <a:cs typeface="Arial Narrow" panose="020B0606020202030204" pitchFamily="34" charset="0"/>
                <a:sym typeface="+mn-ea"/>
              </a:rPr>
              <a:t>Guiné; </a:t>
            </a:r>
            <a:r>
              <a:rPr lang="pt-PT" altLang="en-US" sz="1200" i="1" dirty="0" smtClean="0">
                <a:solidFill>
                  <a:srgbClr val="008CBA"/>
                </a:solidFill>
                <a:latin typeface="Arial Narrow" panose="020B0606020202030204" pitchFamily="34" charset="0"/>
                <a:cs typeface="Arial Narrow" panose="020B0606020202030204" pitchFamily="34" charset="0"/>
                <a:sym typeface="+mn-ea"/>
              </a:rPr>
              <a:t>Mali; Níger;Nigéria.</a:t>
            </a:r>
            <a:endParaRPr lang="pt-PT" altLang="en-US" sz="1200" i="1" dirty="0">
              <a:solidFill>
                <a:srgbClr val="008CBA"/>
              </a:solidFill>
              <a:latin typeface="Arial Narrow" panose="020B0606020202030204" pitchFamily="34" charset="0"/>
              <a:cs typeface="Arial Narrow" panose="020B0606020202030204" pitchFamily="34" charset="0"/>
              <a:sym typeface="+mn-ea"/>
            </a:endParaRPr>
          </a:p>
        </p:txBody>
      </p:sp>
      <p:sp>
        <p:nvSpPr>
          <p:cNvPr id="110" name="TextBox 109"/>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16" name="Imagem 11" descr="logo"/>
          <p:cNvPicPr>
            <a:picLocks noChangeAspect="1"/>
          </p:cNvPicPr>
          <p:nvPr/>
        </p:nvPicPr>
        <p:blipFill>
          <a:blip r:embed="rId4"/>
          <a:stretch>
            <a:fillRect/>
          </a:stretch>
        </p:blipFill>
        <p:spPr>
          <a:xfrm>
            <a:off x="75981" y="153264"/>
            <a:ext cx="2349938" cy="515796"/>
          </a:xfrm>
          <a:prstGeom prst="rect">
            <a:avLst/>
          </a:prstGeom>
        </p:spPr>
      </p:pic>
      <p:sp>
        <p:nvSpPr>
          <p:cNvPr id="117" name="Slide Number Placeholder 6"/>
          <p:cNvSpPr txBox="1"/>
          <p:nvPr/>
        </p:nvSpPr>
        <p:spPr bwMode="auto">
          <a:xfrm>
            <a:off x="6841172" y="6719351"/>
            <a:ext cx="593725" cy="140772"/>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dirty="0"/>
              <a:t>Page </a:t>
            </a:r>
            <a:fld id="{6B4155F8-E49E-4B59-B69C-02A46830878C}" type="slidenum">
              <a:rPr lang="fr-FR" altLang="pt-PT" sz="1200" b="1" i="1" u="sng" dirty="0"/>
              <a:t>4</a:t>
            </a:fld>
            <a:endParaRPr lang="fr-FR" altLang="pt-PT" sz="1200" b="1" i="1" u="sng"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40</a:t>
            </a:fld>
            <a:endParaRPr lang="fr-FR" altLang="pt-PT" sz="1000" b="1" i="1" u="sng" dirty="0"/>
          </a:p>
        </p:txBody>
      </p:sp>
      <p:sp>
        <p:nvSpPr>
          <p:cNvPr id="2" name="Caixa de Texto 1"/>
          <p:cNvSpPr txBox="1"/>
          <p:nvPr/>
        </p:nvSpPr>
        <p:spPr>
          <a:xfrm>
            <a:off x="334645" y="80010"/>
            <a:ext cx="1143000" cy="368300"/>
          </a:xfrm>
          <a:prstGeom prst="rect">
            <a:avLst/>
          </a:prstGeom>
          <a:noFill/>
        </p:spPr>
        <p:txBody>
          <a:bodyPr wrap="square" rtlCol="0">
            <a:spAutoFit/>
          </a:bodyPr>
          <a:lstStyle/>
          <a:p>
            <a:r>
              <a:rPr lang="pt-PT" altLang="en-US" b="1">
                <a:solidFill>
                  <a:srgbClr val="3EA4BA"/>
                </a:solidFill>
              </a:rPr>
              <a:t>GUINÉ</a:t>
            </a:r>
          </a:p>
        </p:txBody>
      </p:sp>
      <p:pic>
        <p:nvPicPr>
          <p:cNvPr id="5" name="Imagem 4" descr="gn"/>
          <p:cNvPicPr>
            <a:picLocks noChangeAspect="1"/>
          </p:cNvPicPr>
          <p:nvPr/>
        </p:nvPicPr>
        <p:blipFill>
          <a:blip r:embed="rId2"/>
          <a:stretch>
            <a:fillRect/>
          </a:stretch>
        </p:blipFill>
        <p:spPr>
          <a:xfrm>
            <a:off x="85090" y="133985"/>
            <a:ext cx="333375" cy="219075"/>
          </a:xfrm>
          <a:prstGeom prst="rect">
            <a:avLst/>
          </a:prstGeom>
        </p:spPr>
      </p:pic>
      <p:graphicFrame>
        <p:nvGraphicFramePr>
          <p:cNvPr id="8" name="Gráfico 4"/>
          <p:cNvGraphicFramePr>
            <a:graphicFrameLocks/>
          </p:cNvGraphicFramePr>
          <p:nvPr>
            <p:extLst>
              <p:ext uri="{D42A27DB-BD31-4B8C-83A1-F6EECF244321}">
                <p14:modId xmlns:p14="http://schemas.microsoft.com/office/powerpoint/2010/main" val="2252310483"/>
              </p:ext>
            </p:extLst>
          </p:nvPr>
        </p:nvGraphicFramePr>
        <p:xfrm>
          <a:off x="85090" y="520382"/>
          <a:ext cx="6028690" cy="60969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5"/>
          <p:cNvGraphicFramePr>
            <a:graphicFrameLocks/>
          </p:cNvGraphicFramePr>
          <p:nvPr>
            <p:extLst>
              <p:ext uri="{D42A27DB-BD31-4B8C-83A1-F6EECF244321}">
                <p14:modId xmlns:p14="http://schemas.microsoft.com/office/powerpoint/2010/main" val="986369228"/>
              </p:ext>
            </p:extLst>
          </p:nvPr>
        </p:nvGraphicFramePr>
        <p:xfrm>
          <a:off x="5999480" y="640080"/>
          <a:ext cx="6064250" cy="5977255"/>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1" name="Imagem 11" descr="logo"/>
          <p:cNvPicPr>
            <a:picLocks noChangeAspect="1"/>
          </p:cNvPicPr>
          <p:nvPr/>
        </p:nvPicPr>
        <p:blipFill>
          <a:blip r:embed="rId5"/>
          <a:stretch>
            <a:fillRect/>
          </a:stretch>
        </p:blipFill>
        <p:spPr>
          <a:xfrm>
            <a:off x="9791481" y="38964"/>
            <a:ext cx="2349938" cy="515796"/>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p:cNvGraphicFramePr/>
          <p:nvPr/>
        </p:nvGraphicFramePr>
        <p:xfrm>
          <a:off x="0" y="3741420"/>
          <a:ext cx="12192000" cy="2875280"/>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41</a:t>
            </a:fld>
            <a:endParaRPr lang="fr-FR" altLang="pt-PT" sz="1000" b="1" i="1" u="sng" dirty="0"/>
          </a:p>
        </p:txBody>
      </p:sp>
      <p:sp>
        <p:nvSpPr>
          <p:cNvPr id="2" name="Caixa de Texto 1"/>
          <p:cNvSpPr txBox="1"/>
          <p:nvPr/>
        </p:nvSpPr>
        <p:spPr>
          <a:xfrm>
            <a:off x="334645" y="80010"/>
            <a:ext cx="1143000" cy="368300"/>
          </a:xfrm>
          <a:prstGeom prst="rect">
            <a:avLst/>
          </a:prstGeom>
          <a:noFill/>
        </p:spPr>
        <p:txBody>
          <a:bodyPr wrap="square" rtlCol="0">
            <a:spAutoFit/>
          </a:bodyPr>
          <a:lstStyle/>
          <a:p>
            <a:r>
              <a:rPr lang="pt-PT" altLang="en-US" b="1">
                <a:solidFill>
                  <a:srgbClr val="3EA4BA"/>
                </a:solidFill>
              </a:rPr>
              <a:t>GUINÉ</a:t>
            </a:r>
          </a:p>
        </p:txBody>
      </p:sp>
      <p:pic>
        <p:nvPicPr>
          <p:cNvPr id="5" name="Imagem 4" descr="gn"/>
          <p:cNvPicPr>
            <a:picLocks noChangeAspect="1"/>
          </p:cNvPicPr>
          <p:nvPr/>
        </p:nvPicPr>
        <p:blipFill>
          <a:blip r:embed="rId3"/>
          <a:stretch>
            <a:fillRect/>
          </a:stretch>
        </p:blipFill>
        <p:spPr>
          <a:xfrm>
            <a:off x="85090" y="133985"/>
            <a:ext cx="333375" cy="219075"/>
          </a:xfrm>
          <a:prstGeom prst="rect">
            <a:avLst/>
          </a:prstGeom>
        </p:spPr>
      </p:pic>
      <p:graphicFrame>
        <p:nvGraphicFramePr>
          <p:cNvPr id="3" name="Gráfico 2"/>
          <p:cNvGraphicFramePr/>
          <p:nvPr/>
        </p:nvGraphicFramePr>
        <p:xfrm>
          <a:off x="0" y="393065"/>
          <a:ext cx="12187555" cy="334835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9" name="Imagem 11" descr="logo"/>
          <p:cNvPicPr>
            <a:picLocks noChangeAspect="1"/>
          </p:cNvPicPr>
          <p:nvPr/>
        </p:nvPicPr>
        <p:blipFill>
          <a:blip r:embed="rId5"/>
          <a:stretch>
            <a:fillRect/>
          </a:stretch>
        </p:blipFill>
        <p:spPr>
          <a:xfrm>
            <a:off x="9791481" y="38964"/>
            <a:ext cx="2349938" cy="515796"/>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42</a:t>
            </a:fld>
            <a:endParaRPr lang="fr-FR" altLang="pt-PT" sz="1000" b="1" i="1" u="sng" dirty="0"/>
          </a:p>
        </p:txBody>
      </p:sp>
      <p:sp>
        <p:nvSpPr>
          <p:cNvPr id="2" name="Caixa de Texto 1"/>
          <p:cNvSpPr txBox="1"/>
          <p:nvPr/>
        </p:nvSpPr>
        <p:spPr>
          <a:xfrm>
            <a:off x="304165" y="19050"/>
            <a:ext cx="1949450" cy="368300"/>
          </a:xfrm>
          <a:prstGeom prst="rect">
            <a:avLst/>
          </a:prstGeom>
          <a:noFill/>
        </p:spPr>
        <p:txBody>
          <a:bodyPr wrap="square" rtlCol="0">
            <a:spAutoFit/>
          </a:bodyPr>
          <a:lstStyle/>
          <a:p>
            <a:r>
              <a:rPr lang="pt-PT" altLang="en-US" b="1">
                <a:solidFill>
                  <a:srgbClr val="3EA4BA"/>
                </a:solidFill>
              </a:rPr>
              <a:t>GUINÉ BISSAU</a:t>
            </a:r>
          </a:p>
        </p:txBody>
      </p:sp>
      <p:pic>
        <p:nvPicPr>
          <p:cNvPr id="3" name="Imagem 2" descr="gw"/>
          <p:cNvPicPr>
            <a:picLocks noChangeAspect="1"/>
          </p:cNvPicPr>
          <p:nvPr/>
        </p:nvPicPr>
        <p:blipFill>
          <a:blip r:embed="rId2"/>
          <a:stretch>
            <a:fillRect/>
          </a:stretch>
        </p:blipFill>
        <p:spPr>
          <a:xfrm>
            <a:off x="51435" y="88900"/>
            <a:ext cx="333375" cy="219075"/>
          </a:xfrm>
          <a:prstGeom prst="rect">
            <a:avLst/>
          </a:prstGeom>
        </p:spPr>
      </p:pic>
      <p:graphicFrame>
        <p:nvGraphicFramePr>
          <p:cNvPr id="6" name="Gráfico 5"/>
          <p:cNvGraphicFramePr/>
          <p:nvPr>
            <p:extLst>
              <p:ext uri="{D42A27DB-BD31-4B8C-83A1-F6EECF244321}">
                <p14:modId xmlns:p14="http://schemas.microsoft.com/office/powerpoint/2010/main" val="2809542934"/>
              </p:ext>
            </p:extLst>
          </p:nvPr>
        </p:nvGraphicFramePr>
        <p:xfrm>
          <a:off x="0" y="703580"/>
          <a:ext cx="12192000" cy="595693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8" name="Imagem 11" descr="logo"/>
          <p:cNvPicPr>
            <a:picLocks noChangeAspect="1"/>
          </p:cNvPicPr>
          <p:nvPr/>
        </p:nvPicPr>
        <p:blipFill>
          <a:blip r:embed="rId4"/>
          <a:stretch>
            <a:fillRect/>
          </a:stretch>
        </p:blipFill>
        <p:spPr>
          <a:xfrm>
            <a:off x="9791481" y="38964"/>
            <a:ext cx="2349938" cy="515796"/>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p:cNvGraphicFramePr/>
          <p:nvPr/>
        </p:nvGraphicFramePr>
        <p:xfrm>
          <a:off x="-635" y="3975100"/>
          <a:ext cx="12192000" cy="2780665"/>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008CBA"/>
                </a:solidFill>
              </a:rPr>
              <a:t>Page </a:t>
            </a:r>
            <a:fld id="{6B4155F8-E49E-4B59-B69C-02A46830878C}" type="slidenum">
              <a:rPr lang="fr-FR" altLang="pt-PT" sz="1000" b="1" i="1" u="sng" dirty="0">
                <a:solidFill>
                  <a:srgbClr val="008CBA"/>
                </a:solidFill>
              </a:rPr>
              <a:t>43</a:t>
            </a:fld>
            <a:endParaRPr lang="fr-FR" altLang="pt-PT" sz="1000" b="1" i="1" u="sng" dirty="0">
              <a:solidFill>
                <a:srgbClr val="008CBA"/>
              </a:solidFill>
            </a:endParaRPr>
          </a:p>
        </p:txBody>
      </p:sp>
      <p:sp>
        <p:nvSpPr>
          <p:cNvPr id="2" name="Caixa de Texto 1"/>
          <p:cNvSpPr txBox="1"/>
          <p:nvPr/>
        </p:nvSpPr>
        <p:spPr>
          <a:xfrm>
            <a:off x="304165" y="19050"/>
            <a:ext cx="1949450" cy="368300"/>
          </a:xfrm>
          <a:prstGeom prst="rect">
            <a:avLst/>
          </a:prstGeom>
          <a:noFill/>
        </p:spPr>
        <p:txBody>
          <a:bodyPr wrap="square" rtlCol="0">
            <a:spAutoFit/>
          </a:bodyPr>
          <a:lstStyle/>
          <a:p>
            <a:r>
              <a:rPr lang="pt-PT" altLang="en-US" b="1">
                <a:solidFill>
                  <a:srgbClr val="3EA4BA"/>
                </a:solidFill>
              </a:rPr>
              <a:t>GUINÉ BISSAU</a:t>
            </a:r>
          </a:p>
        </p:txBody>
      </p:sp>
      <p:pic>
        <p:nvPicPr>
          <p:cNvPr id="3" name="Imagem 2" descr="gw"/>
          <p:cNvPicPr>
            <a:picLocks noChangeAspect="1"/>
          </p:cNvPicPr>
          <p:nvPr/>
        </p:nvPicPr>
        <p:blipFill>
          <a:blip r:embed="rId3"/>
          <a:stretch>
            <a:fillRect/>
          </a:stretch>
        </p:blipFill>
        <p:spPr>
          <a:xfrm>
            <a:off x="51435" y="88900"/>
            <a:ext cx="333375" cy="219075"/>
          </a:xfrm>
          <a:prstGeom prst="rect">
            <a:avLst/>
          </a:prstGeom>
        </p:spPr>
      </p:pic>
      <p:graphicFrame>
        <p:nvGraphicFramePr>
          <p:cNvPr id="5" name="Gráfico 4"/>
          <p:cNvGraphicFramePr/>
          <p:nvPr/>
        </p:nvGraphicFramePr>
        <p:xfrm>
          <a:off x="-635" y="657225"/>
          <a:ext cx="12192000" cy="331787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9" name="Imagem 11" descr="logo"/>
          <p:cNvPicPr>
            <a:picLocks noChangeAspect="1"/>
          </p:cNvPicPr>
          <p:nvPr/>
        </p:nvPicPr>
        <p:blipFill>
          <a:blip r:embed="rId5"/>
          <a:stretch>
            <a:fillRect/>
          </a:stretch>
        </p:blipFill>
        <p:spPr>
          <a:xfrm>
            <a:off x="9791481" y="38964"/>
            <a:ext cx="2349938" cy="515796"/>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44</a:t>
            </a:fld>
            <a:endParaRPr lang="fr-FR" altLang="pt-PT" sz="1000" b="1" i="1" u="sng" dirty="0"/>
          </a:p>
        </p:txBody>
      </p:sp>
      <p:sp>
        <p:nvSpPr>
          <p:cNvPr id="6" name="Caixa de Texto 5"/>
          <p:cNvSpPr txBox="1"/>
          <p:nvPr/>
        </p:nvSpPr>
        <p:spPr>
          <a:xfrm>
            <a:off x="339090" y="137160"/>
            <a:ext cx="1143000" cy="368300"/>
          </a:xfrm>
          <a:prstGeom prst="rect">
            <a:avLst/>
          </a:prstGeom>
          <a:noFill/>
        </p:spPr>
        <p:txBody>
          <a:bodyPr wrap="square" rtlCol="0">
            <a:spAutoFit/>
          </a:bodyPr>
          <a:lstStyle/>
          <a:p>
            <a:r>
              <a:rPr lang="pt-PT" altLang="en-US" b="1">
                <a:solidFill>
                  <a:srgbClr val="3EA4BA"/>
                </a:solidFill>
              </a:rPr>
              <a:t>LIBÉRIA</a:t>
            </a:r>
          </a:p>
        </p:txBody>
      </p:sp>
      <p:graphicFrame>
        <p:nvGraphicFramePr>
          <p:cNvPr id="5" name="Gráfico 4"/>
          <p:cNvGraphicFramePr/>
          <p:nvPr>
            <p:extLst>
              <p:ext uri="{D42A27DB-BD31-4B8C-83A1-F6EECF244321}">
                <p14:modId xmlns:p14="http://schemas.microsoft.com/office/powerpoint/2010/main" val="3524008946"/>
              </p:ext>
            </p:extLst>
          </p:nvPr>
        </p:nvGraphicFramePr>
        <p:xfrm>
          <a:off x="635" y="581660"/>
          <a:ext cx="12191365" cy="5925820"/>
        </p:xfrm>
        <a:graphic>
          <a:graphicData uri="http://schemas.openxmlformats.org/drawingml/2006/chart">
            <c:chart xmlns:c="http://schemas.openxmlformats.org/drawingml/2006/chart" xmlns:r="http://schemas.openxmlformats.org/officeDocument/2006/relationships" r:id="rId2"/>
          </a:graphicData>
        </a:graphic>
      </p:graphicFrame>
      <p:pic>
        <p:nvPicPr>
          <p:cNvPr id="7" name="Imagem 6" descr="lr"/>
          <p:cNvPicPr>
            <a:picLocks noChangeAspect="1"/>
          </p:cNvPicPr>
          <p:nvPr/>
        </p:nvPicPr>
        <p:blipFill>
          <a:blip r:embed="rId3"/>
          <a:stretch>
            <a:fillRect/>
          </a:stretch>
        </p:blipFill>
        <p:spPr>
          <a:xfrm>
            <a:off x="97155" y="212090"/>
            <a:ext cx="333375" cy="219075"/>
          </a:xfrm>
          <a:prstGeom prst="rect">
            <a:avLst/>
          </a:prstGeom>
        </p:spPr>
      </p:pic>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9" name="Imagem 11" descr="logo"/>
          <p:cNvPicPr>
            <a:picLocks noChangeAspect="1"/>
          </p:cNvPicPr>
          <p:nvPr/>
        </p:nvPicPr>
        <p:blipFill>
          <a:blip r:embed="rId4"/>
          <a:stretch>
            <a:fillRect/>
          </a:stretch>
        </p:blipFill>
        <p:spPr>
          <a:xfrm>
            <a:off x="9791481" y="38964"/>
            <a:ext cx="2349938" cy="515796"/>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p:nvPr/>
        </p:nvGraphicFramePr>
        <p:xfrm>
          <a:off x="0" y="433705"/>
          <a:ext cx="12192635" cy="33356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Gráfico 1"/>
          <p:cNvGraphicFramePr/>
          <p:nvPr/>
        </p:nvGraphicFramePr>
        <p:xfrm>
          <a:off x="-635" y="3853180"/>
          <a:ext cx="12188190" cy="2875915"/>
        </p:xfrm>
        <a:graphic>
          <a:graphicData uri="http://schemas.openxmlformats.org/drawingml/2006/chart">
            <c:chart xmlns:c="http://schemas.openxmlformats.org/drawingml/2006/chart" xmlns:r="http://schemas.openxmlformats.org/officeDocument/2006/relationships" r:id="rId3"/>
          </a:graphicData>
        </a:graphic>
      </p:graphicFrame>
      <p:sp>
        <p:nvSpPr>
          <p:cNvPr id="50" name="Slide Number Placeholder 6"/>
          <p:cNvSpPr txBox="1"/>
          <p:nvPr/>
        </p:nvSpPr>
        <p:spPr bwMode="auto">
          <a:xfrm>
            <a:off x="5856605" y="661860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008CBA"/>
                </a:solidFill>
              </a:rPr>
              <a:t>Page </a:t>
            </a:r>
            <a:fld id="{6B4155F8-E49E-4B59-B69C-02A46830878C}" type="slidenum">
              <a:rPr lang="fr-FR" altLang="pt-PT" sz="1000" b="1" i="1" u="sng" dirty="0">
                <a:solidFill>
                  <a:srgbClr val="008CBA"/>
                </a:solidFill>
              </a:rPr>
              <a:t>45</a:t>
            </a:fld>
            <a:endParaRPr lang="fr-FR" altLang="pt-PT" sz="1000" b="1" i="1" u="sng" dirty="0">
              <a:solidFill>
                <a:srgbClr val="008CBA"/>
              </a:solidFill>
            </a:endParaRPr>
          </a:p>
        </p:txBody>
      </p:sp>
      <p:sp>
        <p:nvSpPr>
          <p:cNvPr id="6" name="Caixa de Texto 5"/>
          <p:cNvSpPr txBox="1"/>
          <p:nvPr/>
        </p:nvSpPr>
        <p:spPr>
          <a:xfrm>
            <a:off x="339090" y="137160"/>
            <a:ext cx="1143000" cy="368300"/>
          </a:xfrm>
          <a:prstGeom prst="rect">
            <a:avLst/>
          </a:prstGeom>
          <a:noFill/>
        </p:spPr>
        <p:txBody>
          <a:bodyPr wrap="square" rtlCol="0">
            <a:spAutoFit/>
          </a:bodyPr>
          <a:lstStyle/>
          <a:p>
            <a:r>
              <a:rPr lang="pt-PT" altLang="en-US" b="1">
                <a:solidFill>
                  <a:srgbClr val="3EA4BA"/>
                </a:solidFill>
              </a:rPr>
              <a:t>LIBÉRIA</a:t>
            </a:r>
          </a:p>
        </p:txBody>
      </p:sp>
      <p:pic>
        <p:nvPicPr>
          <p:cNvPr id="7" name="Imagem 6" descr="lr"/>
          <p:cNvPicPr>
            <a:picLocks noChangeAspect="1"/>
          </p:cNvPicPr>
          <p:nvPr/>
        </p:nvPicPr>
        <p:blipFill>
          <a:blip r:embed="rId4"/>
          <a:stretch>
            <a:fillRect/>
          </a:stretch>
        </p:blipFill>
        <p:spPr>
          <a:xfrm>
            <a:off x="97155" y="212090"/>
            <a:ext cx="333375" cy="219075"/>
          </a:xfrm>
          <a:prstGeom prst="rect">
            <a:avLst/>
          </a:prstGeom>
        </p:spPr>
      </p:pic>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9" name="Imagem 11" descr="logo"/>
          <p:cNvPicPr>
            <a:picLocks noChangeAspect="1"/>
          </p:cNvPicPr>
          <p:nvPr/>
        </p:nvPicPr>
        <p:blipFill>
          <a:blip r:embed="rId5"/>
          <a:stretch>
            <a:fillRect/>
          </a:stretch>
        </p:blipFill>
        <p:spPr>
          <a:xfrm>
            <a:off x="9791481" y="38964"/>
            <a:ext cx="2349938" cy="515796"/>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2449219107"/>
              </p:ext>
            </p:extLst>
          </p:nvPr>
        </p:nvGraphicFramePr>
        <p:xfrm>
          <a:off x="635" y="693420"/>
          <a:ext cx="12191365" cy="6042025"/>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46</a:t>
            </a:fld>
            <a:endParaRPr lang="fr-FR" altLang="pt-PT" sz="1000" b="1" i="1" u="sng" dirty="0"/>
          </a:p>
        </p:txBody>
      </p:sp>
      <p:sp>
        <p:nvSpPr>
          <p:cNvPr id="7" name="Caixa de Texto 6"/>
          <p:cNvSpPr txBox="1"/>
          <p:nvPr/>
        </p:nvSpPr>
        <p:spPr>
          <a:xfrm>
            <a:off x="294005" y="215265"/>
            <a:ext cx="825500" cy="368300"/>
          </a:xfrm>
          <a:prstGeom prst="rect">
            <a:avLst/>
          </a:prstGeom>
          <a:noFill/>
        </p:spPr>
        <p:txBody>
          <a:bodyPr wrap="square" rtlCol="0">
            <a:spAutoFit/>
          </a:bodyPr>
          <a:lstStyle/>
          <a:p>
            <a:r>
              <a:rPr lang="pt-PT" altLang="en-US" b="1">
                <a:solidFill>
                  <a:srgbClr val="3EA4BA"/>
                </a:solidFill>
              </a:rPr>
              <a:t>MALI</a:t>
            </a:r>
          </a:p>
        </p:txBody>
      </p:sp>
      <p:pic>
        <p:nvPicPr>
          <p:cNvPr id="6" name="Imagem 5" descr="ml"/>
          <p:cNvPicPr>
            <a:picLocks noChangeAspect="1"/>
          </p:cNvPicPr>
          <p:nvPr/>
        </p:nvPicPr>
        <p:blipFill>
          <a:blip r:embed="rId3"/>
          <a:stretch>
            <a:fillRect/>
          </a:stretch>
        </p:blipFill>
        <p:spPr>
          <a:xfrm>
            <a:off x="46990" y="286385"/>
            <a:ext cx="333375" cy="219075"/>
          </a:xfrm>
          <a:prstGeom prst="rect">
            <a:avLst/>
          </a:prstGeom>
        </p:spPr>
      </p:pic>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9" name="Imagem 11" descr="logo"/>
          <p:cNvPicPr>
            <a:picLocks noChangeAspect="1"/>
          </p:cNvPicPr>
          <p:nvPr/>
        </p:nvPicPr>
        <p:blipFill>
          <a:blip r:embed="rId4"/>
          <a:stretch>
            <a:fillRect/>
          </a:stretch>
        </p:blipFill>
        <p:spPr>
          <a:xfrm>
            <a:off x="9791481" y="38964"/>
            <a:ext cx="2349938" cy="515796"/>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47</a:t>
            </a:fld>
            <a:endParaRPr lang="fr-FR" altLang="pt-PT" sz="1000" b="1" i="1" u="sng" dirty="0"/>
          </a:p>
        </p:txBody>
      </p:sp>
      <p:sp>
        <p:nvSpPr>
          <p:cNvPr id="7" name="Caixa de Texto 6"/>
          <p:cNvSpPr txBox="1"/>
          <p:nvPr/>
        </p:nvSpPr>
        <p:spPr>
          <a:xfrm>
            <a:off x="294005" y="83185"/>
            <a:ext cx="825500" cy="368300"/>
          </a:xfrm>
          <a:prstGeom prst="rect">
            <a:avLst/>
          </a:prstGeom>
          <a:noFill/>
        </p:spPr>
        <p:txBody>
          <a:bodyPr wrap="square" rtlCol="0">
            <a:spAutoFit/>
          </a:bodyPr>
          <a:lstStyle/>
          <a:p>
            <a:r>
              <a:rPr lang="pt-PT" altLang="en-US" b="1">
                <a:solidFill>
                  <a:srgbClr val="3EA4BA"/>
                </a:solidFill>
              </a:rPr>
              <a:t>MALI</a:t>
            </a:r>
          </a:p>
        </p:txBody>
      </p:sp>
      <p:pic>
        <p:nvPicPr>
          <p:cNvPr id="6" name="Imagem 5" descr="ml"/>
          <p:cNvPicPr>
            <a:picLocks noChangeAspect="1"/>
          </p:cNvPicPr>
          <p:nvPr/>
        </p:nvPicPr>
        <p:blipFill>
          <a:blip r:embed="rId2"/>
          <a:stretch>
            <a:fillRect/>
          </a:stretch>
        </p:blipFill>
        <p:spPr>
          <a:xfrm>
            <a:off x="46990" y="154305"/>
            <a:ext cx="333375" cy="219075"/>
          </a:xfrm>
          <a:prstGeom prst="rect">
            <a:avLst/>
          </a:prstGeom>
        </p:spPr>
      </p:pic>
      <p:graphicFrame>
        <p:nvGraphicFramePr>
          <p:cNvPr id="8" name="Gráfico 4"/>
          <p:cNvGraphicFramePr>
            <a:graphicFrameLocks/>
          </p:cNvGraphicFramePr>
          <p:nvPr>
            <p:extLst>
              <p:ext uri="{D42A27DB-BD31-4B8C-83A1-F6EECF244321}">
                <p14:modId xmlns:p14="http://schemas.microsoft.com/office/powerpoint/2010/main" val="2969059319"/>
              </p:ext>
            </p:extLst>
          </p:nvPr>
        </p:nvGraphicFramePr>
        <p:xfrm>
          <a:off x="46990" y="451485"/>
          <a:ext cx="6430010" cy="6165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5"/>
          <p:cNvGraphicFramePr>
            <a:graphicFrameLocks/>
          </p:cNvGraphicFramePr>
          <p:nvPr>
            <p:extLst>
              <p:ext uri="{D42A27DB-BD31-4B8C-83A1-F6EECF244321}">
                <p14:modId xmlns:p14="http://schemas.microsoft.com/office/powerpoint/2010/main" val="2846304602"/>
              </p:ext>
            </p:extLst>
          </p:nvPr>
        </p:nvGraphicFramePr>
        <p:xfrm>
          <a:off x="6499225" y="608330"/>
          <a:ext cx="5659755" cy="6009005"/>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1" name="Imagem 11" descr="logo"/>
          <p:cNvPicPr>
            <a:picLocks noChangeAspect="1"/>
          </p:cNvPicPr>
          <p:nvPr/>
        </p:nvPicPr>
        <p:blipFill>
          <a:blip r:embed="rId5"/>
          <a:stretch>
            <a:fillRect/>
          </a:stretch>
        </p:blipFill>
        <p:spPr>
          <a:xfrm>
            <a:off x="9791481" y="38964"/>
            <a:ext cx="2349938" cy="515796"/>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nvGraphicFramePr>
        <p:xfrm>
          <a:off x="0" y="4046220"/>
          <a:ext cx="12192635" cy="26650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áfico 2"/>
          <p:cNvGraphicFramePr/>
          <p:nvPr/>
        </p:nvGraphicFramePr>
        <p:xfrm>
          <a:off x="0" y="352425"/>
          <a:ext cx="12192635" cy="3546475"/>
        </p:xfrm>
        <a:graphic>
          <a:graphicData uri="http://schemas.openxmlformats.org/drawingml/2006/chart">
            <c:chart xmlns:c="http://schemas.openxmlformats.org/drawingml/2006/chart" xmlns:r="http://schemas.openxmlformats.org/officeDocument/2006/relationships" r:id="rId3"/>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48</a:t>
            </a:fld>
            <a:endParaRPr lang="fr-FR" altLang="pt-PT" sz="1000" b="1" i="1" u="sng" dirty="0"/>
          </a:p>
        </p:txBody>
      </p:sp>
      <p:sp>
        <p:nvSpPr>
          <p:cNvPr id="7" name="Caixa de Texto 6"/>
          <p:cNvSpPr txBox="1"/>
          <p:nvPr/>
        </p:nvSpPr>
        <p:spPr>
          <a:xfrm>
            <a:off x="294005" y="62865"/>
            <a:ext cx="825500" cy="368300"/>
          </a:xfrm>
          <a:prstGeom prst="rect">
            <a:avLst/>
          </a:prstGeom>
          <a:noFill/>
        </p:spPr>
        <p:txBody>
          <a:bodyPr wrap="square" rtlCol="0">
            <a:spAutoFit/>
          </a:bodyPr>
          <a:lstStyle/>
          <a:p>
            <a:r>
              <a:rPr lang="pt-PT" altLang="en-US" b="1">
                <a:solidFill>
                  <a:srgbClr val="3EA4BA"/>
                </a:solidFill>
              </a:rPr>
              <a:t>MALI</a:t>
            </a:r>
          </a:p>
        </p:txBody>
      </p:sp>
      <p:pic>
        <p:nvPicPr>
          <p:cNvPr id="6" name="Imagem 5" descr="ml"/>
          <p:cNvPicPr>
            <a:picLocks noChangeAspect="1"/>
          </p:cNvPicPr>
          <p:nvPr/>
        </p:nvPicPr>
        <p:blipFill>
          <a:blip r:embed="rId4"/>
          <a:stretch>
            <a:fillRect/>
          </a:stretch>
        </p:blipFill>
        <p:spPr>
          <a:xfrm>
            <a:off x="46990" y="133985"/>
            <a:ext cx="333375" cy="219075"/>
          </a:xfrm>
          <a:prstGeom prst="rect">
            <a:avLst/>
          </a:prstGeom>
        </p:spPr>
      </p:pic>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9" name="Imagem 11" descr="logo"/>
          <p:cNvPicPr>
            <a:picLocks noChangeAspect="1"/>
          </p:cNvPicPr>
          <p:nvPr/>
        </p:nvPicPr>
        <p:blipFill>
          <a:blip r:embed="rId5"/>
          <a:stretch>
            <a:fillRect/>
          </a:stretch>
        </p:blipFill>
        <p:spPr>
          <a:xfrm>
            <a:off x="9791481" y="38964"/>
            <a:ext cx="2349938" cy="515796"/>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extLst>
              <p:ext uri="{D42A27DB-BD31-4B8C-83A1-F6EECF244321}">
                <p14:modId xmlns:p14="http://schemas.microsoft.com/office/powerpoint/2010/main" val="1883602282"/>
              </p:ext>
            </p:extLst>
          </p:nvPr>
        </p:nvGraphicFramePr>
        <p:xfrm>
          <a:off x="0" y="866140"/>
          <a:ext cx="12192000" cy="5766435"/>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49</a:t>
            </a:fld>
            <a:endParaRPr lang="fr-FR" altLang="pt-PT" sz="1000" b="1" i="1" u="sng" dirty="0"/>
          </a:p>
        </p:txBody>
      </p:sp>
      <p:sp>
        <p:nvSpPr>
          <p:cNvPr id="7" name="Caixa de Texto 6"/>
          <p:cNvSpPr txBox="1"/>
          <p:nvPr/>
        </p:nvSpPr>
        <p:spPr>
          <a:xfrm>
            <a:off x="402590" y="157480"/>
            <a:ext cx="1143000" cy="368300"/>
          </a:xfrm>
          <a:prstGeom prst="rect">
            <a:avLst/>
          </a:prstGeom>
          <a:noFill/>
        </p:spPr>
        <p:txBody>
          <a:bodyPr wrap="square" rtlCol="0">
            <a:spAutoFit/>
          </a:bodyPr>
          <a:lstStyle/>
          <a:p>
            <a:r>
              <a:rPr lang="pt-PT" altLang="en-US" b="1">
                <a:solidFill>
                  <a:srgbClr val="3EA4BA"/>
                </a:solidFill>
              </a:rPr>
              <a:t>NÍGER</a:t>
            </a:r>
          </a:p>
        </p:txBody>
      </p:sp>
      <p:pic>
        <p:nvPicPr>
          <p:cNvPr id="3" name="Imagem 2" descr="ne"/>
          <p:cNvPicPr>
            <a:picLocks noChangeAspect="1"/>
          </p:cNvPicPr>
          <p:nvPr/>
        </p:nvPicPr>
        <p:blipFill>
          <a:blip r:embed="rId3"/>
          <a:stretch>
            <a:fillRect/>
          </a:stretch>
        </p:blipFill>
        <p:spPr>
          <a:xfrm>
            <a:off x="150495" y="222885"/>
            <a:ext cx="333375" cy="219075"/>
          </a:xfrm>
          <a:prstGeom prst="rect">
            <a:avLst/>
          </a:prstGeom>
        </p:spPr>
      </p:pic>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9" name="Imagem 11" descr="logo"/>
          <p:cNvPicPr>
            <a:picLocks noChangeAspect="1"/>
          </p:cNvPicPr>
          <p:nvPr/>
        </p:nvPicPr>
        <p:blipFill>
          <a:blip r:embed="rId4"/>
          <a:stretch>
            <a:fillRect/>
          </a:stretch>
        </p:blipFill>
        <p:spPr>
          <a:xfrm>
            <a:off x="9791481" y="38964"/>
            <a:ext cx="2349938" cy="51579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ângulo 14"/>
          <p:cNvSpPr/>
          <p:nvPr/>
        </p:nvSpPr>
        <p:spPr>
          <a:xfrm>
            <a:off x="4060190" y="320040"/>
            <a:ext cx="6813550" cy="1132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52" name="Conexão Reta 51"/>
          <p:cNvCxnSpPr/>
          <p:nvPr/>
        </p:nvCxnSpPr>
        <p:spPr>
          <a:xfrm>
            <a:off x="7195820" y="729615"/>
            <a:ext cx="0" cy="1114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Conexão Reta 52"/>
          <p:cNvCxnSpPr/>
          <p:nvPr/>
        </p:nvCxnSpPr>
        <p:spPr>
          <a:xfrm>
            <a:off x="4881880" y="732155"/>
            <a:ext cx="0" cy="1114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exão Reta 53"/>
          <p:cNvCxnSpPr/>
          <p:nvPr/>
        </p:nvCxnSpPr>
        <p:spPr>
          <a:xfrm>
            <a:off x="2597785" y="735330"/>
            <a:ext cx="0" cy="1114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Conexão Reta 54"/>
          <p:cNvCxnSpPr/>
          <p:nvPr/>
        </p:nvCxnSpPr>
        <p:spPr>
          <a:xfrm>
            <a:off x="270086" y="743374"/>
            <a:ext cx="0" cy="1114425"/>
          </a:xfrm>
          <a:prstGeom prst="line">
            <a:avLst/>
          </a:prstGeom>
        </p:spPr>
        <p:style>
          <a:lnRef idx="1">
            <a:schemeClr val="accent1"/>
          </a:lnRef>
          <a:fillRef idx="0">
            <a:schemeClr val="accent1"/>
          </a:fillRef>
          <a:effectRef idx="0">
            <a:schemeClr val="accent1"/>
          </a:effectRef>
          <a:fontRef idx="minor">
            <a:schemeClr val="tx1"/>
          </a:fontRef>
        </p:style>
      </p:cxnSp>
      <p:sp>
        <p:nvSpPr>
          <p:cNvPr id="57" name="Slide Number Placeholder 6"/>
          <p:cNvSpPr txBox="1"/>
          <p:nvPr/>
        </p:nvSpPr>
        <p:spPr bwMode="auto">
          <a:xfrm>
            <a:off x="6233477" y="649160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5</a:t>
            </a:fld>
            <a:endParaRPr lang="fr-FR" altLang="pt-PT" sz="1000" b="1" i="1" u="sng" dirty="0"/>
          </a:p>
        </p:txBody>
      </p:sp>
      <p:pic>
        <p:nvPicPr>
          <p:cNvPr id="58" name="Shape 238" descr="C:\technopolys\technopolys\techno\technoW1\technoW2\images\home_banner_pager 16.png"/>
          <p:cNvPicPr preferRelativeResize="0"/>
          <p:nvPr/>
        </p:nvPicPr>
        <p:blipFill rotWithShape="1">
          <a:blip r:embed="rId3"/>
          <a:srcRect/>
          <a:stretch>
            <a:fillRect/>
          </a:stretch>
        </p:blipFill>
        <p:spPr>
          <a:xfrm>
            <a:off x="-21425" y="598842"/>
            <a:ext cx="559402" cy="559434"/>
          </a:xfrm>
          <a:prstGeom prst="rect">
            <a:avLst/>
          </a:prstGeom>
          <a:noFill/>
          <a:ln>
            <a:noFill/>
          </a:ln>
        </p:spPr>
      </p:pic>
      <p:sp>
        <p:nvSpPr>
          <p:cNvPr id="60" name="Rectângulo 59"/>
          <p:cNvSpPr/>
          <p:nvPr/>
        </p:nvSpPr>
        <p:spPr>
          <a:xfrm>
            <a:off x="9051290" y="1875790"/>
            <a:ext cx="2084070" cy="119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65" name="Caixa de Texto 64"/>
          <p:cNvSpPr txBox="1"/>
          <p:nvPr/>
        </p:nvSpPr>
        <p:spPr>
          <a:xfrm>
            <a:off x="331257" y="710565"/>
            <a:ext cx="2095290" cy="569387"/>
          </a:xfrm>
          <a:prstGeom prst="rect">
            <a:avLst/>
          </a:prstGeom>
          <a:noFill/>
        </p:spPr>
        <p:txBody>
          <a:bodyPr wrap="square" rtlCol="0">
            <a:spAutoFit/>
          </a:bodyPr>
          <a:lstStyle/>
          <a:p>
            <a:r>
              <a:rPr lang="pt-PT" sz="1100" b="1"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Constituição. </a:t>
            </a:r>
            <a:r>
              <a:rPr lang="pt-PT" sz="10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O tratado </a:t>
            </a:r>
            <a:r>
              <a:rPr lang="pt-PT" sz="1000" dirty="0" smtClean="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da constituição </a:t>
            </a:r>
            <a:r>
              <a:rPr lang="pt-PT" sz="10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da </a:t>
            </a:r>
            <a:r>
              <a:rPr lang="pt-PT" sz="1000" i="1"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C EDEAO </a:t>
            </a:r>
            <a:r>
              <a:rPr lang="pt-PT" sz="10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foi aprovado a 28 de Maio de 1975</a:t>
            </a:r>
            <a:r>
              <a:rPr lang="pt-PT" sz="1000" dirty="0">
                <a:latin typeface="Arial Narrow" panose="020B0606020202030204" pitchFamily="34" charset="0"/>
                <a:ea typeface="Verdana" panose="020B0604030504040204" pitchFamily="34" charset="0"/>
                <a:cs typeface="Verdana" panose="020B0604030504040204" pitchFamily="34" charset="0"/>
                <a:sym typeface="+mn-ea"/>
              </a:rPr>
              <a:t>.</a:t>
            </a:r>
            <a:endParaRPr lang="pt-PT" altLang="en-US" sz="1000" dirty="0"/>
          </a:p>
        </p:txBody>
      </p:sp>
      <p:sp>
        <p:nvSpPr>
          <p:cNvPr id="68" name="Caixa de Texto 67"/>
          <p:cNvSpPr txBox="1"/>
          <p:nvPr/>
        </p:nvSpPr>
        <p:spPr>
          <a:xfrm>
            <a:off x="-8890" y="1947545"/>
            <a:ext cx="98298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1975</a:t>
            </a:r>
          </a:p>
        </p:txBody>
      </p:sp>
      <p:sp>
        <p:nvSpPr>
          <p:cNvPr id="74" name="Caixa de Texto 73"/>
          <p:cNvSpPr txBox="1"/>
          <p:nvPr/>
        </p:nvSpPr>
        <p:spPr>
          <a:xfrm>
            <a:off x="2102908" y="1954107"/>
            <a:ext cx="1102360" cy="521970"/>
          </a:xfrm>
          <a:prstGeom prst="rect">
            <a:avLst/>
          </a:prstGeom>
          <a:noFill/>
        </p:spPr>
        <p:txBody>
          <a:bodyPr wrap="square" rtlCol="0">
            <a:spAutoFit/>
          </a:bodyPr>
          <a:lstStyle/>
          <a:p>
            <a:r>
              <a:rPr lang="pt-PT" altLang="en-US" sz="2800" dirty="0">
                <a:gradFill>
                  <a:gsLst>
                    <a:gs pos="0">
                      <a:srgbClr val="14CD68"/>
                    </a:gs>
                    <a:gs pos="100000">
                      <a:srgbClr val="035C7D"/>
                    </a:gs>
                  </a:gsLst>
                  <a:lin scaled="0"/>
                </a:gradFill>
              </a:rPr>
              <a:t>1976</a:t>
            </a:r>
          </a:p>
        </p:txBody>
      </p:sp>
      <p:pic>
        <p:nvPicPr>
          <p:cNvPr id="75" name="Shape 238" descr="C:\technopolys\technopolys\techno\technoW1\technoW2\images\home_banner_pager 16.png"/>
          <p:cNvPicPr preferRelativeResize="0"/>
          <p:nvPr/>
        </p:nvPicPr>
        <p:blipFill rotWithShape="1">
          <a:blip r:embed="rId3"/>
          <a:srcRect/>
          <a:stretch>
            <a:fillRect/>
          </a:stretch>
        </p:blipFill>
        <p:spPr>
          <a:xfrm>
            <a:off x="2306274" y="599053"/>
            <a:ext cx="559402" cy="559434"/>
          </a:xfrm>
          <a:prstGeom prst="rect">
            <a:avLst/>
          </a:prstGeom>
          <a:noFill/>
          <a:ln>
            <a:noFill/>
          </a:ln>
        </p:spPr>
      </p:pic>
      <p:sp>
        <p:nvSpPr>
          <p:cNvPr id="76" name="Caixa de Texto 75"/>
          <p:cNvSpPr txBox="1"/>
          <p:nvPr/>
        </p:nvSpPr>
        <p:spPr>
          <a:xfrm>
            <a:off x="2653030" y="716280"/>
            <a:ext cx="2101850" cy="877163"/>
          </a:xfrm>
          <a:prstGeom prst="rect">
            <a:avLst/>
          </a:prstGeom>
          <a:noFill/>
        </p:spPr>
        <p:txBody>
          <a:bodyPr wrap="square" rtlCol="0">
            <a:spAutoFit/>
          </a:bodyPr>
          <a:lstStyle/>
          <a:p>
            <a:pPr algn="just"/>
            <a:r>
              <a:rPr lang="pt-PT" sz="1100"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Adesão de Cabo Verde.</a:t>
            </a:r>
            <a:r>
              <a:rPr lang="pt-PT" sz="1000" dirty="0">
                <a:latin typeface="Arial Narrow" panose="020B0606020202030204" pitchFamily="34" charset="0"/>
                <a:ea typeface="Verdana" panose="020B0604030504040204" pitchFamily="34" charset="0"/>
                <a:cs typeface="Verdana" panose="020B0604030504040204" pitchFamily="34" charset="0"/>
                <a:sym typeface="+mn-ea"/>
              </a:rPr>
              <a:t> Cabo Verde se tornou membro da CEDEAO em 1976, imediatamente após ter conquistado o estatuto do Estado Independente e Soberano a 5 de Julho de 1975.</a:t>
            </a:r>
            <a:endParaRPr lang="pt-PT" altLang="en-US" sz="1000" dirty="0"/>
          </a:p>
        </p:txBody>
      </p:sp>
      <p:sp>
        <p:nvSpPr>
          <p:cNvPr id="77" name="Caixa de Texto 76"/>
          <p:cNvSpPr txBox="1"/>
          <p:nvPr/>
        </p:nvSpPr>
        <p:spPr>
          <a:xfrm>
            <a:off x="4376420" y="195389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1979</a:t>
            </a:r>
          </a:p>
        </p:txBody>
      </p:sp>
      <p:pic>
        <p:nvPicPr>
          <p:cNvPr id="110" name="Shape 238" descr="C:\technopolys\technopolys\techno\technoW1\technoW2\images\home_banner_pager 16.png"/>
          <p:cNvPicPr preferRelativeResize="0"/>
          <p:nvPr/>
        </p:nvPicPr>
        <p:blipFill rotWithShape="1">
          <a:blip r:embed="rId3"/>
          <a:srcRect/>
          <a:stretch>
            <a:fillRect/>
          </a:stretch>
        </p:blipFill>
        <p:spPr>
          <a:xfrm>
            <a:off x="4579574" y="566033"/>
            <a:ext cx="559402" cy="559434"/>
          </a:xfrm>
          <a:prstGeom prst="rect">
            <a:avLst/>
          </a:prstGeom>
          <a:noFill/>
          <a:ln>
            <a:noFill/>
          </a:ln>
        </p:spPr>
      </p:pic>
      <p:sp>
        <p:nvSpPr>
          <p:cNvPr id="112" name="Caixa de Texto 111"/>
          <p:cNvSpPr txBox="1"/>
          <p:nvPr/>
        </p:nvSpPr>
        <p:spPr>
          <a:xfrm>
            <a:off x="4918075" y="713740"/>
            <a:ext cx="1993900" cy="1200329"/>
          </a:xfrm>
          <a:prstGeom prst="rect">
            <a:avLst/>
          </a:prstGeom>
          <a:noFill/>
        </p:spPr>
        <p:txBody>
          <a:bodyPr wrap="square" rtlCol="0">
            <a:spAutoFit/>
          </a:bodyPr>
          <a:lstStyle/>
          <a:p>
            <a:pPr algn="just" defTabSz="1111250">
              <a:lnSpc>
                <a:spcPct val="100000"/>
              </a:lnSpc>
              <a:spcBef>
                <a:spcPts val="0"/>
              </a:spcBef>
              <a:spcAft>
                <a:spcPts val="35"/>
              </a:spcAft>
              <a:defRPr/>
            </a:pPr>
            <a:r>
              <a:rPr lang="pt-PT" sz="1100" b="1"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Liberalização do Comércio </a:t>
            </a:r>
            <a:r>
              <a:rPr lang="pt-PT" sz="1100" b="1" dirty="0"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Externo.</a:t>
            </a:r>
            <a:r>
              <a:rPr lang="pt-PT" sz="1100" b="1"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000" dirty="0" smtClean="0">
                <a:solidFill>
                  <a:prstClr val="black"/>
                </a:solidFill>
                <a:latin typeface="Arial Narrow" panose="020B0606020202030204" pitchFamily="34" charset="0"/>
                <a:ea typeface="Verdana" panose="020B0604030504040204" pitchFamily="34" charset="0"/>
                <a:cs typeface="Arial Narrow" panose="020B0606020202030204" pitchFamily="34" charset="0"/>
                <a:sym typeface="+mn-ea"/>
              </a:rPr>
              <a:t>Eliminação </a:t>
            </a:r>
            <a:r>
              <a:rPr lang="pt-PT" sz="1000" dirty="0">
                <a:solidFill>
                  <a:prstClr val="black"/>
                </a:solidFill>
                <a:latin typeface="Arial Narrow" panose="020B0606020202030204" pitchFamily="34" charset="0"/>
                <a:ea typeface="Verdana" panose="020B0604030504040204" pitchFamily="34" charset="0"/>
                <a:cs typeface="Arial Narrow" panose="020B0606020202030204" pitchFamily="34" charset="0"/>
                <a:sym typeface="+mn-ea"/>
              </a:rPr>
              <a:t>dos direitos aduaneiros sobre as importações e exportações e a abolição de barreiras não-tarifárias entre Estados-Membros, para p</a:t>
            </a:r>
            <a:r>
              <a:rPr lang="pt-PT" sz="1000" dirty="0">
                <a:latin typeface="Arial Narrow" panose="020B0606020202030204" pitchFamily="34" charset="0"/>
                <a:cs typeface="Arial Narrow" panose="020B0606020202030204" pitchFamily="34" charset="0"/>
                <a:sym typeface="+mn-ea"/>
              </a:rPr>
              <a:t>rodutos agrícolas, artesanato e petróleo bruto.</a:t>
            </a:r>
            <a:endParaRPr lang="pt-PT" altLang="en-US" sz="1000" dirty="0">
              <a:solidFill>
                <a:schemeClr val="tx1"/>
              </a:solidFill>
              <a:latin typeface="Arial Narrow" panose="020B0606020202030204" pitchFamily="34" charset="0"/>
              <a:ea typeface="Verdana" panose="020B0604030504040204" pitchFamily="34" charset="0"/>
              <a:cs typeface="Arial Narrow" panose="020B0606020202030204" pitchFamily="34" charset="0"/>
              <a:sym typeface="+mn-ea"/>
            </a:endParaRPr>
          </a:p>
        </p:txBody>
      </p:sp>
      <p:pic>
        <p:nvPicPr>
          <p:cNvPr id="113" name="Shape 238" descr="C:\technopolys\technopolys\techno\technoW1\technoW2\images\home_banner_pager 16.png"/>
          <p:cNvPicPr preferRelativeResize="0"/>
          <p:nvPr/>
        </p:nvPicPr>
        <p:blipFill rotWithShape="1">
          <a:blip r:embed="rId3"/>
          <a:srcRect/>
          <a:stretch>
            <a:fillRect/>
          </a:stretch>
        </p:blipFill>
        <p:spPr>
          <a:xfrm>
            <a:off x="6915104" y="574288"/>
            <a:ext cx="559402" cy="559434"/>
          </a:xfrm>
          <a:prstGeom prst="rect">
            <a:avLst/>
          </a:prstGeom>
          <a:noFill/>
          <a:ln>
            <a:noFill/>
          </a:ln>
        </p:spPr>
      </p:pic>
      <p:cxnSp>
        <p:nvCxnSpPr>
          <p:cNvPr id="117" name="Conexão Reta 116"/>
          <p:cNvCxnSpPr/>
          <p:nvPr/>
        </p:nvCxnSpPr>
        <p:spPr>
          <a:xfrm>
            <a:off x="6310636" y="2845435"/>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18" name="Shape 238" descr="C:\technopolys\technopolys\techno\technoW1\technoW2\images\home_banner_pager 16.png"/>
          <p:cNvPicPr preferRelativeResize="0"/>
          <p:nvPr/>
        </p:nvPicPr>
        <p:blipFill rotWithShape="1">
          <a:blip r:embed="rId3"/>
          <a:srcRect/>
          <a:stretch>
            <a:fillRect/>
          </a:stretch>
        </p:blipFill>
        <p:spPr>
          <a:xfrm>
            <a:off x="6055348" y="2658993"/>
            <a:ext cx="508547" cy="559434"/>
          </a:xfrm>
          <a:prstGeom prst="rect">
            <a:avLst/>
          </a:prstGeom>
          <a:noFill/>
          <a:ln>
            <a:noFill/>
          </a:ln>
        </p:spPr>
      </p:pic>
      <p:sp>
        <p:nvSpPr>
          <p:cNvPr id="119" name="Caixa de Texto 118"/>
          <p:cNvSpPr txBox="1"/>
          <p:nvPr/>
        </p:nvSpPr>
        <p:spPr>
          <a:xfrm>
            <a:off x="6474767" y="2780665"/>
            <a:ext cx="1619250" cy="877163"/>
          </a:xfrm>
          <a:prstGeom prst="rect">
            <a:avLst/>
          </a:prstGeom>
          <a:noFill/>
        </p:spPr>
        <p:txBody>
          <a:bodyPr wrap="square" rtlCol="0">
            <a:spAutoFit/>
          </a:bodyPr>
          <a:lstStyle/>
          <a:p>
            <a:pPr algn="just" defTabSz="1111250">
              <a:lnSpc>
                <a:spcPct val="100000"/>
              </a:lnSpc>
              <a:spcBef>
                <a:spcPts val="0"/>
              </a:spcBef>
              <a:spcAft>
                <a:spcPts val="35"/>
              </a:spcAft>
              <a:defRPr/>
            </a:pPr>
            <a:r>
              <a:rPr lang="pt-PT" sz="1100" b="1"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Acordo da </a:t>
            </a:r>
            <a:r>
              <a:rPr lang="pt-PT" sz="1100" b="1" i="1"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ZMAO</a:t>
            </a:r>
            <a:r>
              <a:rPr lang="pt-PT" sz="1100"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a:t>
            </a:r>
            <a:r>
              <a:rPr lang="pt-PT" sz="1000" dirty="0">
                <a:latin typeface="Arial Narrow" panose="020B0606020202030204" pitchFamily="34" charset="0"/>
                <a:ea typeface="Verdana" panose="020B0604030504040204" pitchFamily="34" charset="0"/>
                <a:cs typeface="Verdana" panose="020B0604030504040204" pitchFamily="34" charset="0"/>
                <a:sym typeface="+mn-ea"/>
              </a:rPr>
              <a:t> A 15 de Dezembro de 2000, em Bamako,  5 Chefes de Estados e de Governos assinam Acordo de ZMAO.</a:t>
            </a:r>
          </a:p>
        </p:txBody>
      </p:sp>
      <p:sp>
        <p:nvSpPr>
          <p:cNvPr id="120" name="Caixa de Texto 119"/>
          <p:cNvSpPr txBox="1"/>
          <p:nvPr/>
        </p:nvSpPr>
        <p:spPr>
          <a:xfrm>
            <a:off x="10418394" y="4055110"/>
            <a:ext cx="1002145"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2001</a:t>
            </a:r>
          </a:p>
        </p:txBody>
      </p:sp>
      <p:sp>
        <p:nvSpPr>
          <p:cNvPr id="121" name="Caixa de Texto 120"/>
          <p:cNvSpPr txBox="1"/>
          <p:nvPr/>
        </p:nvSpPr>
        <p:spPr>
          <a:xfrm>
            <a:off x="7623743" y="4041775"/>
            <a:ext cx="1002145"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2000</a:t>
            </a:r>
          </a:p>
        </p:txBody>
      </p:sp>
      <p:cxnSp>
        <p:nvCxnSpPr>
          <p:cNvPr id="122" name="Conexão Reta 121"/>
          <p:cNvCxnSpPr/>
          <p:nvPr/>
        </p:nvCxnSpPr>
        <p:spPr>
          <a:xfrm>
            <a:off x="8227685" y="2853690"/>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23" name="Shape 238" descr="C:\technopolys\technopolys\techno\technoW1\technoW2\images\home_banner_pager 16.png"/>
          <p:cNvPicPr preferRelativeResize="0"/>
          <p:nvPr/>
        </p:nvPicPr>
        <p:blipFill rotWithShape="1">
          <a:blip r:embed="rId3"/>
          <a:srcRect/>
          <a:stretch>
            <a:fillRect/>
          </a:stretch>
        </p:blipFill>
        <p:spPr>
          <a:xfrm>
            <a:off x="7961602" y="2657088"/>
            <a:ext cx="508547" cy="559434"/>
          </a:xfrm>
          <a:prstGeom prst="rect">
            <a:avLst/>
          </a:prstGeom>
          <a:noFill/>
          <a:ln>
            <a:noFill/>
          </a:ln>
        </p:spPr>
      </p:pic>
      <p:sp>
        <p:nvSpPr>
          <p:cNvPr id="124" name="Caixa de Texto 123"/>
          <p:cNvSpPr txBox="1"/>
          <p:nvPr/>
        </p:nvSpPr>
        <p:spPr>
          <a:xfrm>
            <a:off x="7371289" y="760342"/>
            <a:ext cx="1858645" cy="796290"/>
          </a:xfrm>
          <a:prstGeom prst="rect">
            <a:avLst/>
          </a:prstGeom>
          <a:noFill/>
        </p:spPr>
        <p:txBody>
          <a:bodyPr wrap="square" rtlCol="0">
            <a:spAutoFit/>
          </a:bodyPr>
          <a:lstStyle/>
          <a:p>
            <a:pPr algn="just" defTabSz="1111250">
              <a:lnSpc>
                <a:spcPts val="1100"/>
              </a:lnSpc>
              <a:defRPr/>
            </a:pPr>
            <a:r>
              <a:rPr lang="pt-PT" sz="1100" b="1"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Moeda Única.</a:t>
            </a:r>
            <a:r>
              <a:rPr lang="pt-PT" sz="1000" b="1" dirty="0">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0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Ideia da criação da moeda única da CEDEAO lançada pela Conferência dos Chefes de Estados e de Governos. Decisão A/Dec6/12/85</a:t>
            </a:r>
            <a:r>
              <a:rPr lang="en-GB" sz="1000" dirty="0" smtClean="0">
                <a:latin typeface="Arial Narrow" panose="020B0606020202030204" pitchFamily="34" charset="0"/>
                <a:ea typeface="Verdana" panose="020B0604030504040204" pitchFamily="34" charset="0"/>
                <a:cs typeface="Verdana" panose="020B0604030504040204" pitchFamily="34" charset="0"/>
                <a:sym typeface="+mn-ea"/>
              </a:rPr>
              <a:t>.</a:t>
            </a:r>
            <a:endParaRPr lang="en-GB" altLang="en-US" sz="1000" dirty="0" smtClean="0">
              <a:solidFill>
                <a:schemeClr val="tx1"/>
              </a:solidFill>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25" name="Caixa de Texto 124"/>
          <p:cNvSpPr txBox="1"/>
          <p:nvPr/>
        </p:nvSpPr>
        <p:spPr>
          <a:xfrm>
            <a:off x="5631129" y="4050030"/>
            <a:ext cx="1002145"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2000</a:t>
            </a:r>
          </a:p>
        </p:txBody>
      </p:sp>
      <p:cxnSp>
        <p:nvCxnSpPr>
          <p:cNvPr id="126" name="Conexão Reta 125"/>
          <p:cNvCxnSpPr/>
          <p:nvPr/>
        </p:nvCxnSpPr>
        <p:spPr>
          <a:xfrm>
            <a:off x="4022096" y="2832100"/>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27" name="Shape 238" descr="C:\technopolys\technopolys\techno\technoW1\technoW2\images\home_banner_pager 16.png"/>
          <p:cNvPicPr preferRelativeResize="0"/>
          <p:nvPr/>
        </p:nvPicPr>
        <p:blipFill rotWithShape="1">
          <a:blip r:embed="rId3"/>
          <a:srcRect/>
          <a:stretch>
            <a:fillRect/>
          </a:stretch>
        </p:blipFill>
        <p:spPr>
          <a:xfrm>
            <a:off x="3766808" y="2676773"/>
            <a:ext cx="508547" cy="559434"/>
          </a:xfrm>
          <a:prstGeom prst="rect">
            <a:avLst/>
          </a:prstGeom>
          <a:noFill/>
          <a:ln>
            <a:noFill/>
          </a:ln>
        </p:spPr>
      </p:pic>
      <p:cxnSp>
        <p:nvCxnSpPr>
          <p:cNvPr id="132" name="Conexão Reta 131"/>
          <p:cNvCxnSpPr/>
          <p:nvPr/>
        </p:nvCxnSpPr>
        <p:spPr>
          <a:xfrm>
            <a:off x="2118594" y="2829560"/>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33" name="Shape 238" descr="C:\technopolys\technopolys\techno\technoW1\technoW2\images\home_banner_pager 16.png"/>
          <p:cNvPicPr preferRelativeResize="0"/>
          <p:nvPr/>
        </p:nvPicPr>
        <p:blipFill rotWithShape="1">
          <a:blip r:embed="rId3"/>
          <a:srcRect/>
          <a:stretch>
            <a:fillRect/>
          </a:stretch>
        </p:blipFill>
        <p:spPr>
          <a:xfrm>
            <a:off x="1837878" y="2663438"/>
            <a:ext cx="559402" cy="559434"/>
          </a:xfrm>
          <a:prstGeom prst="rect">
            <a:avLst/>
          </a:prstGeom>
          <a:noFill/>
          <a:ln>
            <a:noFill/>
          </a:ln>
        </p:spPr>
      </p:pic>
      <p:sp>
        <p:nvSpPr>
          <p:cNvPr id="134" name="Caixa de Texto 133"/>
          <p:cNvSpPr txBox="1"/>
          <p:nvPr/>
        </p:nvSpPr>
        <p:spPr>
          <a:xfrm>
            <a:off x="4115682" y="2809453"/>
            <a:ext cx="2103730" cy="1031051"/>
          </a:xfrm>
          <a:prstGeom prst="rect">
            <a:avLst/>
          </a:prstGeom>
          <a:noFill/>
        </p:spPr>
        <p:txBody>
          <a:bodyPr wrap="square" rtlCol="0">
            <a:spAutoFit/>
          </a:bodyPr>
          <a:lstStyle/>
          <a:p>
            <a:pPr algn="just" defTabSz="1111250">
              <a:lnSpc>
                <a:spcPct val="100000"/>
              </a:lnSpc>
              <a:spcBef>
                <a:spcPts val="0"/>
              </a:spcBef>
              <a:spcAft>
                <a:spcPts val="35"/>
              </a:spcAft>
              <a:defRPr/>
            </a:pPr>
            <a:r>
              <a:rPr lang="pt-PT" sz="1100"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Declaração de Accra.</a:t>
            </a:r>
            <a:r>
              <a:rPr lang="pt-PT" sz="1000" dirty="0">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0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A 30 de Abril Chefes de Estados e de Governos de 6 países Declaram a institucionalização </a:t>
            </a:r>
            <a:r>
              <a:rPr lang="pt-PT" sz="1000" dirty="0" smtClean="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da </a:t>
            </a:r>
            <a:r>
              <a:rPr lang="pt-PT" sz="10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Zona Monetária da África de Oeste </a:t>
            </a:r>
            <a:r>
              <a:rPr lang="pt-PT" sz="1000" i="1"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(ZMAO)</a:t>
            </a:r>
            <a:r>
              <a:rPr lang="pt-PT" sz="10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 no quadro do objectivo da zona monetária únicada d</a:t>
            </a:r>
            <a:r>
              <a:rPr lang="pt-PT" sz="1000" dirty="0">
                <a:latin typeface="Arial Narrow" panose="020B0606020202030204" pitchFamily="34" charset="0"/>
                <a:ea typeface="Verdana" panose="020B0604030504040204" pitchFamily="34" charset="0"/>
                <a:cs typeface="Verdana" panose="020B0604030504040204" pitchFamily="34" charset="0"/>
                <a:sym typeface="+mn-ea"/>
              </a:rPr>
              <a:t>a </a:t>
            </a:r>
            <a:r>
              <a:rPr lang="pt-PT" sz="1000" i="1" dirty="0">
                <a:latin typeface="Arial Narrow" panose="020B0606020202030204" pitchFamily="34" charset="0"/>
                <a:ea typeface="Verdana" panose="020B0604030504040204" pitchFamily="34" charset="0"/>
                <a:cs typeface="Verdana" panose="020B0604030504040204" pitchFamily="34" charset="0"/>
                <a:sym typeface="+mn-ea"/>
              </a:rPr>
              <a:t>CEDEAO.</a:t>
            </a:r>
            <a:endParaRPr lang="en-GB" altLang="en-US" sz="1000" dirty="0" smtClean="0">
              <a:solidFill>
                <a:schemeClr val="tx1"/>
              </a:solidFill>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35" name="Caixa de Texto 134"/>
          <p:cNvSpPr txBox="1"/>
          <p:nvPr/>
        </p:nvSpPr>
        <p:spPr>
          <a:xfrm>
            <a:off x="574040" y="616902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2003</a:t>
            </a:r>
          </a:p>
        </p:txBody>
      </p:sp>
      <p:cxnSp>
        <p:nvCxnSpPr>
          <p:cNvPr id="137" name="Conexão Reta 136"/>
          <p:cNvCxnSpPr/>
          <p:nvPr/>
        </p:nvCxnSpPr>
        <p:spPr>
          <a:xfrm>
            <a:off x="1120775" y="4953635"/>
            <a:ext cx="0" cy="1114425"/>
          </a:xfrm>
          <a:prstGeom prst="line">
            <a:avLst/>
          </a:prstGeom>
        </p:spPr>
        <p:style>
          <a:lnRef idx="1">
            <a:schemeClr val="accent1"/>
          </a:lnRef>
          <a:fillRef idx="0">
            <a:schemeClr val="accent1"/>
          </a:fillRef>
          <a:effectRef idx="0">
            <a:schemeClr val="accent1"/>
          </a:effectRef>
          <a:fontRef idx="minor">
            <a:schemeClr val="tx1"/>
          </a:fontRef>
        </p:style>
      </p:cxnSp>
      <p:sp>
        <p:nvSpPr>
          <p:cNvPr id="138" name="Lágrima 137"/>
          <p:cNvSpPr/>
          <p:nvPr/>
        </p:nvSpPr>
        <p:spPr>
          <a:xfrm rot="16200000" flipH="1">
            <a:off x="9896475" y="1940560"/>
            <a:ext cx="2120900" cy="2098040"/>
          </a:xfrm>
          <a:prstGeom prst="teardrop">
            <a:avLst/>
          </a:prstGeom>
          <a:noFill/>
          <a:ln w="114300">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39" name="Lágrima 138"/>
          <p:cNvSpPr/>
          <p:nvPr/>
        </p:nvSpPr>
        <p:spPr>
          <a:xfrm rot="5400000">
            <a:off x="66040" y="4102100"/>
            <a:ext cx="2128520" cy="1998980"/>
          </a:xfrm>
          <a:prstGeom prst="teardrop">
            <a:avLst>
              <a:gd name="adj" fmla="val 93765"/>
            </a:avLst>
          </a:prstGeom>
          <a:noFill/>
          <a:ln w="114300">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40" name="Conexão Reta 139"/>
          <p:cNvCxnSpPr/>
          <p:nvPr/>
        </p:nvCxnSpPr>
        <p:spPr>
          <a:xfrm>
            <a:off x="8278623" y="4053840"/>
            <a:ext cx="2614468" cy="4445"/>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2" name="Rectângulo 141"/>
          <p:cNvSpPr/>
          <p:nvPr/>
        </p:nvSpPr>
        <p:spPr>
          <a:xfrm>
            <a:off x="5821045" y="1884045"/>
            <a:ext cx="2084070" cy="1085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43" name="Rectângulo 142"/>
          <p:cNvSpPr/>
          <p:nvPr/>
        </p:nvSpPr>
        <p:spPr>
          <a:xfrm>
            <a:off x="12065" y="1875790"/>
            <a:ext cx="3475355" cy="119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45" name="Shape 257" descr="C:\technopolys\technopolys\techno\technoW1\technoW2\images\home_banner_pager.png"/>
          <p:cNvPicPr preferRelativeResize="0"/>
          <p:nvPr/>
        </p:nvPicPr>
        <p:blipFill rotWithShape="1">
          <a:blip r:embed="rId4"/>
          <a:srcRect/>
          <a:stretch>
            <a:fillRect/>
          </a:stretch>
        </p:blipFill>
        <p:spPr>
          <a:xfrm>
            <a:off x="158750" y="1809115"/>
            <a:ext cx="250825" cy="250825"/>
          </a:xfrm>
          <a:prstGeom prst="rect">
            <a:avLst/>
          </a:prstGeom>
          <a:noFill/>
          <a:ln>
            <a:noFill/>
          </a:ln>
        </p:spPr>
      </p:pic>
      <p:sp>
        <p:nvSpPr>
          <p:cNvPr id="146" name="Rectângulo 145"/>
          <p:cNvSpPr/>
          <p:nvPr/>
        </p:nvSpPr>
        <p:spPr>
          <a:xfrm>
            <a:off x="3423285" y="1875790"/>
            <a:ext cx="2438400" cy="119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47" name="Shape 257" descr="C:\technopolys\technopolys\techno\technoW1\technoW2\images\home_banner_pager.png"/>
          <p:cNvPicPr preferRelativeResize="0"/>
          <p:nvPr/>
        </p:nvPicPr>
        <p:blipFill rotWithShape="1">
          <a:blip r:embed="rId4"/>
          <a:srcRect/>
          <a:stretch>
            <a:fillRect/>
          </a:stretch>
        </p:blipFill>
        <p:spPr>
          <a:xfrm>
            <a:off x="4754880" y="1825625"/>
            <a:ext cx="250825" cy="250825"/>
          </a:xfrm>
          <a:prstGeom prst="rect">
            <a:avLst/>
          </a:prstGeom>
          <a:noFill/>
          <a:ln>
            <a:noFill/>
          </a:ln>
        </p:spPr>
      </p:pic>
      <p:sp>
        <p:nvSpPr>
          <p:cNvPr id="148" name="Rectângulo 147"/>
          <p:cNvSpPr/>
          <p:nvPr/>
        </p:nvSpPr>
        <p:spPr>
          <a:xfrm>
            <a:off x="7891145" y="1881505"/>
            <a:ext cx="2084070" cy="1136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49" name="Shape 257" descr="C:\technopolys\technopolys\techno\technoW1\technoW2\images\home_banner_pager.png"/>
          <p:cNvPicPr preferRelativeResize="0"/>
          <p:nvPr/>
        </p:nvPicPr>
        <p:blipFill rotWithShape="1">
          <a:blip r:embed="rId4"/>
          <a:srcRect/>
          <a:stretch>
            <a:fillRect/>
          </a:stretch>
        </p:blipFill>
        <p:spPr>
          <a:xfrm>
            <a:off x="7066915" y="1812290"/>
            <a:ext cx="250825" cy="250825"/>
          </a:xfrm>
          <a:prstGeom prst="rect">
            <a:avLst/>
          </a:prstGeom>
          <a:noFill/>
          <a:ln>
            <a:noFill/>
          </a:ln>
        </p:spPr>
      </p:pic>
      <p:cxnSp>
        <p:nvCxnSpPr>
          <p:cNvPr id="150" name="Conexão Reta 149"/>
          <p:cNvCxnSpPr/>
          <p:nvPr/>
        </p:nvCxnSpPr>
        <p:spPr>
          <a:xfrm>
            <a:off x="5782935" y="4047913"/>
            <a:ext cx="2454275" cy="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1" name="Conexão Reta 150"/>
          <p:cNvCxnSpPr/>
          <p:nvPr/>
        </p:nvCxnSpPr>
        <p:spPr>
          <a:xfrm>
            <a:off x="3579711" y="4043045"/>
            <a:ext cx="2231159" cy="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2" name="Conexão Reta 151"/>
          <p:cNvCxnSpPr/>
          <p:nvPr/>
        </p:nvCxnSpPr>
        <p:spPr>
          <a:xfrm>
            <a:off x="1149350" y="4043045"/>
            <a:ext cx="2454275" cy="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3" name="Conexão Reta 152"/>
          <p:cNvCxnSpPr/>
          <p:nvPr/>
        </p:nvCxnSpPr>
        <p:spPr>
          <a:xfrm>
            <a:off x="981075" y="6165215"/>
            <a:ext cx="2454275" cy="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4" name="Conexão Reta 153"/>
          <p:cNvCxnSpPr/>
          <p:nvPr/>
        </p:nvCxnSpPr>
        <p:spPr>
          <a:xfrm>
            <a:off x="3387725" y="6165215"/>
            <a:ext cx="2454275" cy="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5" name="Conexão Reta 154"/>
          <p:cNvCxnSpPr/>
          <p:nvPr/>
        </p:nvCxnSpPr>
        <p:spPr>
          <a:xfrm flipV="1">
            <a:off x="5840095" y="6184265"/>
            <a:ext cx="2555240" cy="1905"/>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56" name="Shape 257" descr="C:\technopolys\technopolys\techno\technoW1\technoW2\images\home_banner_pager.png"/>
          <p:cNvPicPr preferRelativeResize="0"/>
          <p:nvPr/>
        </p:nvPicPr>
        <p:blipFill rotWithShape="1">
          <a:blip r:embed="rId4"/>
          <a:srcRect/>
          <a:stretch>
            <a:fillRect/>
          </a:stretch>
        </p:blipFill>
        <p:spPr>
          <a:xfrm>
            <a:off x="7908290" y="6052185"/>
            <a:ext cx="250825" cy="250825"/>
          </a:xfrm>
          <a:prstGeom prst="rect">
            <a:avLst/>
          </a:prstGeom>
          <a:noFill/>
          <a:ln>
            <a:noFill/>
          </a:ln>
        </p:spPr>
      </p:pic>
      <p:cxnSp>
        <p:nvCxnSpPr>
          <p:cNvPr id="157" name="Conexão Reta 156"/>
          <p:cNvCxnSpPr/>
          <p:nvPr/>
        </p:nvCxnSpPr>
        <p:spPr>
          <a:xfrm>
            <a:off x="8345805" y="6181725"/>
            <a:ext cx="2722245" cy="889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59" name="Shape 257" descr="C:\technopolys\technopolys\techno\technoW1\technoW2\images\home_banner_pager.png"/>
          <p:cNvPicPr preferRelativeResize="0"/>
          <p:nvPr/>
        </p:nvPicPr>
        <p:blipFill rotWithShape="1">
          <a:blip r:embed="rId4"/>
          <a:srcRect/>
          <a:stretch>
            <a:fillRect/>
          </a:stretch>
        </p:blipFill>
        <p:spPr>
          <a:xfrm>
            <a:off x="2472055" y="1807210"/>
            <a:ext cx="250825" cy="250825"/>
          </a:xfrm>
          <a:prstGeom prst="rect">
            <a:avLst/>
          </a:prstGeom>
          <a:noFill/>
          <a:ln>
            <a:noFill/>
          </a:ln>
        </p:spPr>
      </p:pic>
      <p:pic>
        <p:nvPicPr>
          <p:cNvPr id="161" name="Shape 257" descr="C:\technopolys\technopolys\techno\technoW1\technoW2\images\home_banner_pager.png"/>
          <p:cNvPicPr preferRelativeResize="0"/>
          <p:nvPr/>
        </p:nvPicPr>
        <p:blipFill rotWithShape="1">
          <a:blip r:embed="rId4"/>
          <a:srcRect/>
          <a:stretch>
            <a:fillRect/>
          </a:stretch>
        </p:blipFill>
        <p:spPr>
          <a:xfrm>
            <a:off x="8115261" y="3928110"/>
            <a:ext cx="228023" cy="250825"/>
          </a:xfrm>
          <a:prstGeom prst="rect">
            <a:avLst/>
          </a:prstGeom>
          <a:noFill/>
          <a:ln>
            <a:noFill/>
          </a:ln>
        </p:spPr>
      </p:pic>
      <p:pic>
        <p:nvPicPr>
          <p:cNvPr id="162" name="Shape 257" descr="C:\technopolys\technopolys\techno\technoW1\technoW2\images\home_banner_pager.png"/>
          <p:cNvPicPr preferRelativeResize="0"/>
          <p:nvPr/>
        </p:nvPicPr>
        <p:blipFill rotWithShape="1">
          <a:blip r:embed="rId4"/>
          <a:srcRect/>
          <a:stretch>
            <a:fillRect/>
          </a:stretch>
        </p:blipFill>
        <p:spPr>
          <a:xfrm>
            <a:off x="6213452" y="3925570"/>
            <a:ext cx="228023" cy="250825"/>
          </a:xfrm>
          <a:prstGeom prst="rect">
            <a:avLst/>
          </a:prstGeom>
          <a:noFill/>
          <a:ln>
            <a:noFill/>
          </a:ln>
        </p:spPr>
      </p:pic>
      <p:pic>
        <p:nvPicPr>
          <p:cNvPr id="163" name="Shape 257" descr="C:\technopolys\technopolys\techno\technoW1\technoW2\images\home_banner_pager.png"/>
          <p:cNvPicPr preferRelativeResize="0"/>
          <p:nvPr/>
        </p:nvPicPr>
        <p:blipFill rotWithShape="1">
          <a:blip r:embed="rId4"/>
          <a:srcRect/>
          <a:stretch>
            <a:fillRect/>
          </a:stretch>
        </p:blipFill>
        <p:spPr>
          <a:xfrm>
            <a:off x="3904592" y="3912235"/>
            <a:ext cx="228023" cy="250825"/>
          </a:xfrm>
          <a:prstGeom prst="rect">
            <a:avLst/>
          </a:prstGeom>
          <a:noFill/>
          <a:ln>
            <a:noFill/>
          </a:ln>
        </p:spPr>
      </p:pic>
      <p:pic>
        <p:nvPicPr>
          <p:cNvPr id="165" name="Shape 257" descr="C:\technopolys\technopolys\techno\technoW1\technoW2\images\home_banner_pager.png"/>
          <p:cNvPicPr preferRelativeResize="0"/>
          <p:nvPr/>
        </p:nvPicPr>
        <p:blipFill rotWithShape="1">
          <a:blip r:embed="rId4"/>
          <a:srcRect/>
          <a:stretch>
            <a:fillRect/>
          </a:stretch>
        </p:blipFill>
        <p:spPr>
          <a:xfrm>
            <a:off x="1002665" y="6044565"/>
            <a:ext cx="250825" cy="250825"/>
          </a:xfrm>
          <a:prstGeom prst="rect">
            <a:avLst/>
          </a:prstGeom>
          <a:noFill/>
          <a:ln>
            <a:noFill/>
          </a:ln>
        </p:spPr>
      </p:pic>
      <p:sp>
        <p:nvSpPr>
          <p:cNvPr id="167" name="Rectângulo 166"/>
          <p:cNvSpPr/>
          <p:nvPr/>
        </p:nvSpPr>
        <p:spPr>
          <a:xfrm>
            <a:off x="1253490" y="4091305"/>
            <a:ext cx="1964055" cy="200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68" name="Shape 238" descr="C:\technopolys\technopolys\techno\technoW1\technoW2\images\home_banner_pager 16.png"/>
          <p:cNvPicPr preferRelativeResize="0"/>
          <p:nvPr/>
        </p:nvPicPr>
        <p:blipFill rotWithShape="1">
          <a:blip r:embed="rId3"/>
          <a:srcRect/>
          <a:stretch>
            <a:fillRect/>
          </a:stretch>
        </p:blipFill>
        <p:spPr>
          <a:xfrm>
            <a:off x="840059" y="4788148"/>
            <a:ext cx="559402" cy="559434"/>
          </a:xfrm>
          <a:prstGeom prst="rect">
            <a:avLst/>
          </a:prstGeom>
          <a:noFill/>
          <a:ln>
            <a:noFill/>
          </a:ln>
        </p:spPr>
      </p:pic>
      <p:sp>
        <p:nvSpPr>
          <p:cNvPr id="169" name="Caixa de Texto 168"/>
          <p:cNvSpPr txBox="1"/>
          <p:nvPr/>
        </p:nvSpPr>
        <p:spPr>
          <a:xfrm>
            <a:off x="1639807" y="4025900"/>
            <a:ext cx="1102360" cy="521970"/>
          </a:xfrm>
          <a:prstGeom prst="rect">
            <a:avLst/>
          </a:prstGeom>
          <a:noFill/>
        </p:spPr>
        <p:txBody>
          <a:bodyPr wrap="square" rtlCol="0">
            <a:spAutoFit/>
          </a:bodyPr>
          <a:lstStyle/>
          <a:p>
            <a:r>
              <a:rPr lang="pt-PT" altLang="en-US" sz="2800" dirty="0" smtClean="0">
                <a:gradFill>
                  <a:gsLst>
                    <a:gs pos="0">
                      <a:srgbClr val="14CD68"/>
                    </a:gs>
                    <a:gs pos="100000">
                      <a:srgbClr val="035C7D"/>
                    </a:gs>
                  </a:gsLst>
                  <a:lin scaled="0"/>
                </a:gradFill>
              </a:rPr>
              <a:t>1990</a:t>
            </a:r>
            <a:endParaRPr lang="pt-PT" altLang="en-US" sz="2800" dirty="0">
              <a:gradFill>
                <a:gsLst>
                  <a:gs pos="0">
                    <a:srgbClr val="14CD68"/>
                  </a:gs>
                  <a:gs pos="100000">
                    <a:srgbClr val="035C7D"/>
                  </a:gs>
                </a:gsLst>
                <a:lin scaled="0"/>
              </a:gradFill>
            </a:endParaRPr>
          </a:p>
        </p:txBody>
      </p:sp>
      <p:sp>
        <p:nvSpPr>
          <p:cNvPr id="170" name="Caixa de Texto 169"/>
          <p:cNvSpPr txBox="1"/>
          <p:nvPr/>
        </p:nvSpPr>
        <p:spPr>
          <a:xfrm>
            <a:off x="3532255" y="4036695"/>
            <a:ext cx="1002145" cy="521970"/>
          </a:xfrm>
          <a:prstGeom prst="rect">
            <a:avLst/>
          </a:prstGeom>
          <a:noFill/>
        </p:spPr>
        <p:txBody>
          <a:bodyPr wrap="square" rtlCol="0">
            <a:spAutoFit/>
          </a:bodyPr>
          <a:lstStyle/>
          <a:p>
            <a:r>
              <a:rPr lang="pt-PT" altLang="en-US" sz="2800" dirty="0">
                <a:gradFill>
                  <a:gsLst>
                    <a:gs pos="0">
                      <a:srgbClr val="14CD68"/>
                    </a:gs>
                    <a:gs pos="100000">
                      <a:srgbClr val="035C7D"/>
                    </a:gs>
                  </a:gsLst>
                  <a:lin scaled="0"/>
                </a:gradFill>
              </a:rPr>
              <a:t>1999</a:t>
            </a:r>
          </a:p>
        </p:txBody>
      </p:sp>
      <p:sp>
        <p:nvSpPr>
          <p:cNvPr id="171" name="Rectângulo 170"/>
          <p:cNvSpPr/>
          <p:nvPr/>
        </p:nvSpPr>
        <p:spPr>
          <a:xfrm>
            <a:off x="8883015" y="1984375"/>
            <a:ext cx="2128520" cy="1990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72" name="Caixa de Texto 171"/>
          <p:cNvSpPr txBox="1"/>
          <p:nvPr/>
        </p:nvSpPr>
        <p:spPr>
          <a:xfrm>
            <a:off x="9024620" y="1941195"/>
            <a:ext cx="1102360" cy="521970"/>
          </a:xfrm>
          <a:prstGeom prst="rect">
            <a:avLst/>
          </a:prstGeom>
          <a:noFill/>
        </p:spPr>
        <p:txBody>
          <a:bodyPr wrap="square" rtlCol="0">
            <a:spAutoFit/>
          </a:bodyPr>
          <a:lstStyle/>
          <a:p>
            <a:r>
              <a:rPr lang="pt-PT" altLang="en-US" sz="2800" dirty="0" smtClean="0">
                <a:gradFill>
                  <a:gsLst>
                    <a:gs pos="0">
                      <a:srgbClr val="14CD68"/>
                    </a:gs>
                    <a:gs pos="100000">
                      <a:srgbClr val="035C7D"/>
                    </a:gs>
                  </a:gsLst>
                  <a:lin scaled="0"/>
                </a:gradFill>
              </a:rPr>
              <a:t>1987</a:t>
            </a:r>
            <a:endParaRPr lang="pt-PT" altLang="en-US" sz="2800" dirty="0">
              <a:gradFill>
                <a:gsLst>
                  <a:gs pos="0">
                    <a:srgbClr val="14CD68"/>
                  </a:gs>
                  <a:gs pos="100000">
                    <a:srgbClr val="035C7D"/>
                  </a:gs>
                </a:gsLst>
                <a:lin scaled="0"/>
              </a:gradFill>
            </a:endParaRPr>
          </a:p>
        </p:txBody>
      </p:sp>
      <p:cxnSp>
        <p:nvCxnSpPr>
          <p:cNvPr id="174" name="Conexão Reta 173"/>
          <p:cNvCxnSpPr/>
          <p:nvPr/>
        </p:nvCxnSpPr>
        <p:spPr>
          <a:xfrm>
            <a:off x="10923911" y="2832735"/>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75" name="Shape 238" descr="C:\technopolys\technopolys\techno\technoW1\technoW2\images\home_banner_pager 16.png"/>
          <p:cNvPicPr preferRelativeResize="0"/>
          <p:nvPr/>
        </p:nvPicPr>
        <p:blipFill rotWithShape="1">
          <a:blip r:embed="rId3"/>
          <a:srcRect/>
          <a:stretch>
            <a:fillRect/>
          </a:stretch>
        </p:blipFill>
        <p:spPr>
          <a:xfrm>
            <a:off x="10657828" y="2688203"/>
            <a:ext cx="508547" cy="559434"/>
          </a:xfrm>
          <a:prstGeom prst="rect">
            <a:avLst/>
          </a:prstGeom>
          <a:noFill/>
          <a:ln>
            <a:noFill/>
          </a:ln>
        </p:spPr>
      </p:pic>
      <p:sp>
        <p:nvSpPr>
          <p:cNvPr id="176" name="CaixaDeTexto 6"/>
          <p:cNvSpPr txBox="1">
            <a:spLocks noChangeArrowheads="1"/>
          </p:cNvSpPr>
          <p:nvPr/>
        </p:nvSpPr>
        <p:spPr bwMode="auto">
          <a:xfrm>
            <a:off x="3699510" y="304165"/>
            <a:ext cx="4589780" cy="337185"/>
          </a:xfrm>
          <a:prstGeom prst="rect">
            <a:avLst/>
          </a:prstGeom>
          <a:noFill/>
          <a:ln w="9525">
            <a:noFill/>
            <a:miter lim="800000"/>
          </a:ln>
        </p:spPr>
        <p:txBody>
          <a:bodyPr wrap="square">
            <a:spAutoFit/>
          </a:bodyPr>
          <a:lstStyle/>
          <a:p>
            <a:pPr algn="ctr" eaLnBrk="1" hangingPunct="1">
              <a:defRPr/>
            </a:pPr>
            <a:r>
              <a:rPr lang="pt-PT" sz="1600" b="1" i="1">
                <a:gradFill>
                  <a:gsLst>
                    <a:gs pos="0">
                      <a:srgbClr val="14CD68"/>
                    </a:gs>
                    <a:gs pos="100000">
                      <a:srgbClr val="035C7D"/>
                    </a:gs>
                  </a:gsLst>
                  <a:lin scaled="0"/>
                </a:gradFill>
                <a:latin typeface="Arial Narrow" panose="020B0606020202030204" pitchFamily="34" charset="0"/>
                <a:cs typeface="Arial" panose="020B0604020202020204" pitchFamily="34" charset="0"/>
              </a:rPr>
              <a:t>ALGUMAS DAS ETAPAS DE INTEGRAÇÃO REGIONAL</a:t>
            </a:r>
          </a:p>
        </p:txBody>
      </p:sp>
      <p:cxnSp>
        <p:nvCxnSpPr>
          <p:cNvPr id="177" name="Conexão Reta 176"/>
          <p:cNvCxnSpPr/>
          <p:nvPr/>
        </p:nvCxnSpPr>
        <p:spPr>
          <a:xfrm>
            <a:off x="3443605" y="4947285"/>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78" name="Shape 238" descr="C:\technopolys\technopolys\techno\technoW1\technoW2\images\home_banner_pager 16.png"/>
          <p:cNvPicPr preferRelativeResize="0"/>
          <p:nvPr/>
        </p:nvPicPr>
        <p:blipFill rotWithShape="1">
          <a:blip r:embed="rId3"/>
          <a:srcRect/>
          <a:stretch>
            <a:fillRect/>
          </a:stretch>
        </p:blipFill>
        <p:spPr>
          <a:xfrm>
            <a:off x="3162889" y="4810373"/>
            <a:ext cx="559402" cy="559434"/>
          </a:xfrm>
          <a:prstGeom prst="rect">
            <a:avLst/>
          </a:prstGeom>
          <a:noFill/>
          <a:ln>
            <a:noFill/>
          </a:ln>
        </p:spPr>
      </p:pic>
      <p:cxnSp>
        <p:nvCxnSpPr>
          <p:cNvPr id="179" name="Conexão Reta 178"/>
          <p:cNvCxnSpPr/>
          <p:nvPr/>
        </p:nvCxnSpPr>
        <p:spPr>
          <a:xfrm>
            <a:off x="5742940" y="4979035"/>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80" name="Shape 238" descr="C:\technopolys\technopolys\techno\technoW1\technoW2\images\home_banner_pager 16.png"/>
          <p:cNvPicPr preferRelativeResize="0"/>
          <p:nvPr/>
        </p:nvPicPr>
        <p:blipFill rotWithShape="1">
          <a:blip r:embed="rId3"/>
          <a:srcRect/>
          <a:stretch>
            <a:fillRect/>
          </a:stretch>
        </p:blipFill>
        <p:spPr>
          <a:xfrm>
            <a:off x="5462224" y="4802118"/>
            <a:ext cx="559402" cy="559434"/>
          </a:xfrm>
          <a:prstGeom prst="rect">
            <a:avLst/>
          </a:prstGeom>
          <a:noFill/>
          <a:ln>
            <a:noFill/>
          </a:ln>
        </p:spPr>
      </p:pic>
      <p:cxnSp>
        <p:nvCxnSpPr>
          <p:cNvPr id="181" name="Conexão Reta 180"/>
          <p:cNvCxnSpPr/>
          <p:nvPr/>
        </p:nvCxnSpPr>
        <p:spPr>
          <a:xfrm>
            <a:off x="8033385" y="4972685"/>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82" name="Shape 238" descr="C:\technopolys\technopolys\techno\technoW1\technoW2\images\home_banner_pager 16.png"/>
          <p:cNvPicPr preferRelativeResize="0"/>
          <p:nvPr/>
        </p:nvPicPr>
        <p:blipFill rotWithShape="1">
          <a:blip r:embed="rId3"/>
          <a:srcRect/>
          <a:stretch>
            <a:fillRect/>
          </a:stretch>
        </p:blipFill>
        <p:spPr>
          <a:xfrm>
            <a:off x="7752669" y="4817358"/>
            <a:ext cx="559402" cy="559434"/>
          </a:xfrm>
          <a:prstGeom prst="rect">
            <a:avLst/>
          </a:prstGeom>
          <a:noFill/>
          <a:ln>
            <a:noFill/>
          </a:ln>
        </p:spPr>
      </p:pic>
      <p:sp>
        <p:nvSpPr>
          <p:cNvPr id="183" name="Caixa de Texto 182"/>
          <p:cNvSpPr txBox="1"/>
          <p:nvPr/>
        </p:nvSpPr>
        <p:spPr>
          <a:xfrm>
            <a:off x="10220325" y="618172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2013</a:t>
            </a:r>
          </a:p>
        </p:txBody>
      </p:sp>
      <p:sp>
        <p:nvSpPr>
          <p:cNvPr id="184" name="Caixa de Texto 183"/>
          <p:cNvSpPr txBox="1"/>
          <p:nvPr/>
        </p:nvSpPr>
        <p:spPr>
          <a:xfrm>
            <a:off x="1196340" y="4911725"/>
            <a:ext cx="1587500" cy="797654"/>
          </a:xfrm>
          <a:prstGeom prst="rect">
            <a:avLst/>
          </a:prstGeom>
          <a:noFill/>
        </p:spPr>
        <p:txBody>
          <a:bodyPr wrap="square" rtlCol="0">
            <a:spAutoFit/>
          </a:bodyPr>
          <a:lstStyle/>
          <a:p>
            <a:pPr algn="just" defTabSz="1111250">
              <a:lnSpc>
                <a:spcPts val="1100"/>
              </a:lnSpc>
              <a:defRPr/>
            </a:pPr>
            <a:r>
              <a:rPr lang="pt-PT" sz="1100" b="1"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Livre circulação de pessoas.</a:t>
            </a:r>
            <a:r>
              <a:rPr lang="pt-PT" sz="1000" b="1" dirty="0">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000" dirty="0">
                <a:latin typeface="Arial Narrow" panose="020B0606020202030204" pitchFamily="34" charset="0"/>
                <a:ea typeface="Verdana" panose="020B0604030504040204" pitchFamily="34" charset="0"/>
                <a:cs typeface="Verdana" panose="020B0604030504040204" pitchFamily="34" charset="0"/>
                <a:sym typeface="+mn-ea"/>
              </a:rPr>
              <a:t>Reconhecimento do direito de livre circulação de pessoas e do trabalho na </a:t>
            </a:r>
            <a:r>
              <a:rPr lang="pt-PT" sz="1000" i="1" dirty="0">
                <a:latin typeface="Arial Narrow" panose="020B0606020202030204" pitchFamily="34" charset="0"/>
                <a:ea typeface="Verdana" panose="020B0604030504040204" pitchFamily="34" charset="0"/>
                <a:cs typeface="Verdana" panose="020B0604030504040204" pitchFamily="34" charset="0"/>
                <a:sym typeface="+mn-ea"/>
              </a:rPr>
              <a:t>CEDEAO</a:t>
            </a:r>
            <a:r>
              <a:rPr lang="pt-PT" sz="1000" dirty="0">
                <a:latin typeface="Arial Narrow" panose="020B0606020202030204" pitchFamily="34" charset="0"/>
                <a:ea typeface="Verdana" panose="020B0604030504040204" pitchFamily="34" charset="0"/>
                <a:cs typeface="Verdana" panose="020B0604030504040204" pitchFamily="34" charset="0"/>
                <a:sym typeface="+mn-ea"/>
              </a:rPr>
              <a:t>.</a:t>
            </a:r>
            <a:endParaRPr lang="en-GB" altLang="en-US" sz="1000" dirty="0" smtClean="0">
              <a:solidFill>
                <a:schemeClr val="tx1"/>
              </a:solidFill>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85" name="Caixa de Texto 184"/>
          <p:cNvSpPr txBox="1"/>
          <p:nvPr/>
        </p:nvSpPr>
        <p:spPr>
          <a:xfrm>
            <a:off x="3531447" y="4909820"/>
            <a:ext cx="1719368" cy="796290"/>
          </a:xfrm>
          <a:prstGeom prst="rect">
            <a:avLst/>
          </a:prstGeom>
          <a:noFill/>
        </p:spPr>
        <p:txBody>
          <a:bodyPr wrap="square" rtlCol="0">
            <a:spAutoFit/>
          </a:bodyPr>
          <a:lstStyle/>
          <a:p>
            <a:pPr algn="just" defTabSz="1111250">
              <a:lnSpc>
                <a:spcPts val="1100"/>
              </a:lnSpc>
              <a:defRPr/>
            </a:pPr>
            <a:r>
              <a:rPr lang="pt-PT" sz="1100" b="1"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Livre circulação Efectiva.</a:t>
            </a:r>
            <a:r>
              <a:rPr lang="pt-PT" sz="1000" b="1" dirty="0">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 </a:t>
            </a:r>
            <a:r>
              <a:rPr lang="en-GB" sz="1000" dirty="0" smtClean="0">
                <a:latin typeface="Arial Narrow" panose="020B0606020202030204" pitchFamily="34" charset="0"/>
                <a:ea typeface="Verdana" panose="020B0604030504040204" pitchFamily="34" charset="0"/>
                <a:cs typeface="Verdana" panose="020B0604030504040204" pitchFamily="34" charset="0"/>
                <a:sym typeface="+mn-ea"/>
              </a:rPr>
              <a:t>Livre </a:t>
            </a:r>
            <a:r>
              <a:rPr lang="en-GB" sz="1000" dirty="0" err="1" smtClean="0">
                <a:latin typeface="Arial Narrow" panose="020B0606020202030204" pitchFamily="34" charset="0"/>
                <a:ea typeface="Verdana" panose="020B0604030504040204" pitchFamily="34" charset="0"/>
                <a:cs typeface="Verdana" panose="020B0604030504040204" pitchFamily="34" charset="0"/>
                <a:sym typeface="+mn-ea"/>
              </a:rPr>
              <a:t>circulação</a:t>
            </a:r>
            <a:r>
              <a:rPr lang="en-GB" sz="1000" dirty="0" smtClean="0">
                <a:latin typeface="Arial Narrow" panose="020B0606020202030204" pitchFamily="34" charset="0"/>
                <a:ea typeface="Verdana" panose="020B0604030504040204" pitchFamily="34" charset="0"/>
                <a:cs typeface="Verdana" panose="020B0604030504040204" pitchFamily="34" charset="0"/>
                <a:sym typeface="+mn-ea"/>
              </a:rPr>
              <a:t> </a:t>
            </a:r>
            <a:r>
              <a:rPr lang="en-GB" sz="1000" dirty="0" err="1" smtClean="0">
                <a:latin typeface="Arial Narrow" panose="020B0606020202030204" pitchFamily="34" charset="0"/>
                <a:ea typeface="Verdana" panose="020B0604030504040204" pitchFamily="34" charset="0"/>
                <a:cs typeface="Verdana" panose="020B0604030504040204" pitchFamily="34" charset="0"/>
                <a:sym typeface="+mn-ea"/>
              </a:rPr>
              <a:t>efectiva</a:t>
            </a:r>
            <a:r>
              <a:rPr lang="en-GB" sz="1000" dirty="0" smtClean="0">
                <a:latin typeface="Arial Narrow" panose="020B0606020202030204" pitchFamily="34" charset="0"/>
                <a:ea typeface="Verdana" panose="020B0604030504040204" pitchFamily="34" charset="0"/>
                <a:cs typeface="Verdana" panose="020B0604030504040204" pitchFamily="34" charset="0"/>
                <a:sym typeface="+mn-ea"/>
              </a:rPr>
              <a:t> </a:t>
            </a:r>
            <a:r>
              <a:rPr lang="en-GB" sz="1000" dirty="0" err="1" smtClean="0">
                <a:latin typeface="Arial Narrow" panose="020B0606020202030204" pitchFamily="34" charset="0"/>
                <a:ea typeface="Verdana" panose="020B0604030504040204" pitchFamily="34" charset="0"/>
                <a:cs typeface="Verdana" panose="020B0604030504040204" pitchFamily="34" charset="0"/>
                <a:sym typeface="+mn-ea"/>
              </a:rPr>
              <a:t>sem</a:t>
            </a:r>
            <a:r>
              <a:rPr lang="en-GB" sz="1000" dirty="0" smtClean="0">
                <a:latin typeface="Arial Narrow" panose="020B0606020202030204" pitchFamily="34" charset="0"/>
                <a:ea typeface="Verdana" panose="020B0604030504040204" pitchFamily="34" charset="0"/>
                <a:cs typeface="Verdana" panose="020B0604030504040204" pitchFamily="34" charset="0"/>
                <a:sym typeface="+mn-ea"/>
              </a:rPr>
              <a:t> </a:t>
            </a:r>
            <a:r>
              <a:rPr lang="en-GB" sz="1000" dirty="0" err="1" smtClean="0">
                <a:latin typeface="Arial Narrow" panose="020B0606020202030204" pitchFamily="34" charset="0"/>
                <a:ea typeface="Verdana" panose="020B0604030504040204" pitchFamily="34" charset="0"/>
                <a:cs typeface="Verdana" panose="020B0604030504040204" pitchFamily="34" charset="0"/>
                <a:sym typeface="+mn-ea"/>
              </a:rPr>
              <a:t>visto</a:t>
            </a:r>
            <a:r>
              <a:rPr lang="en-GB" sz="1000" dirty="0" smtClean="0">
                <a:latin typeface="Arial Narrow" panose="020B0606020202030204" pitchFamily="34" charset="0"/>
                <a:ea typeface="Verdana" panose="020B0604030504040204" pitchFamily="34" charset="0"/>
                <a:cs typeface="Verdana" panose="020B0604030504040204" pitchFamily="34" charset="0"/>
                <a:sym typeface="+mn-ea"/>
              </a:rPr>
              <a:t> </a:t>
            </a:r>
            <a:r>
              <a:rPr lang="en-GB" sz="1000" dirty="0" err="1" smtClean="0">
                <a:latin typeface="Arial Narrow" panose="020B0606020202030204" pitchFamily="34" charset="0"/>
                <a:ea typeface="Verdana" panose="020B0604030504040204" pitchFamily="34" charset="0"/>
                <a:cs typeface="Verdana" panose="020B0604030504040204" pitchFamily="34" charset="0"/>
                <a:sym typeface="+mn-ea"/>
              </a:rPr>
              <a:t>dentro</a:t>
            </a:r>
            <a:r>
              <a:rPr lang="en-GB" sz="1000" dirty="0" smtClean="0">
                <a:latin typeface="Arial Narrow" panose="020B0606020202030204" pitchFamily="34" charset="0"/>
                <a:ea typeface="Verdana" panose="020B0604030504040204" pitchFamily="34" charset="0"/>
                <a:cs typeface="Verdana" panose="020B0604030504040204" pitchFamily="34" charset="0"/>
                <a:sym typeface="+mn-ea"/>
              </a:rPr>
              <a:t> da </a:t>
            </a:r>
            <a:r>
              <a:rPr lang="en-GB" sz="1000" dirty="0" err="1" smtClean="0">
                <a:latin typeface="Arial Narrow" panose="020B0606020202030204" pitchFamily="34" charset="0"/>
                <a:ea typeface="Verdana" panose="020B0604030504040204" pitchFamily="34" charset="0"/>
                <a:cs typeface="Verdana" panose="020B0604030504040204" pitchFamily="34" charset="0"/>
                <a:sym typeface="+mn-ea"/>
              </a:rPr>
              <a:t>região</a:t>
            </a:r>
            <a:r>
              <a:rPr lang="en-GB" sz="1000" dirty="0" smtClean="0">
                <a:latin typeface="Arial Narrow" panose="020B0606020202030204" pitchFamily="34" charset="0"/>
                <a:ea typeface="Verdana" panose="020B0604030504040204" pitchFamily="34" charset="0"/>
                <a:cs typeface="Verdana" panose="020B0604030504040204" pitchFamily="34" charset="0"/>
                <a:sym typeface="+mn-ea"/>
              </a:rPr>
              <a:t>, para </a:t>
            </a:r>
            <a:r>
              <a:rPr lang="en-GB" sz="1000" dirty="0" err="1" smtClean="0">
                <a:latin typeface="Arial Narrow" panose="020B0606020202030204" pitchFamily="34" charset="0"/>
                <a:ea typeface="Verdana" panose="020B0604030504040204" pitchFamily="34" charset="0"/>
                <a:cs typeface="Verdana" panose="020B0604030504040204" pitchFamily="34" charset="0"/>
                <a:sym typeface="+mn-ea"/>
              </a:rPr>
              <a:t>os</a:t>
            </a:r>
            <a:r>
              <a:rPr lang="en-GB" sz="1000" dirty="0" smtClean="0">
                <a:latin typeface="Arial Narrow" panose="020B0606020202030204" pitchFamily="34" charset="0"/>
                <a:ea typeface="Verdana" panose="020B0604030504040204" pitchFamily="34" charset="0"/>
                <a:cs typeface="Verdana" panose="020B0604030504040204" pitchFamily="34" charset="0"/>
                <a:sym typeface="+mn-ea"/>
              </a:rPr>
              <a:t> </a:t>
            </a:r>
            <a:r>
              <a:rPr lang="en-GB" sz="1000" dirty="0" err="1" smtClean="0">
                <a:latin typeface="Arial Narrow" panose="020B0606020202030204" pitchFamily="34" charset="0"/>
                <a:ea typeface="Verdana" panose="020B0604030504040204" pitchFamily="34" charset="0"/>
                <a:cs typeface="Verdana" panose="020B0604030504040204" pitchFamily="34" charset="0"/>
                <a:sym typeface="+mn-ea"/>
              </a:rPr>
              <a:t>cidadãos</a:t>
            </a:r>
            <a:r>
              <a:rPr lang="en-GB" sz="1000" dirty="0" smtClean="0">
                <a:latin typeface="Arial Narrow" panose="020B0606020202030204" pitchFamily="34" charset="0"/>
                <a:ea typeface="Verdana" panose="020B0604030504040204" pitchFamily="34" charset="0"/>
                <a:cs typeface="Verdana" panose="020B0604030504040204" pitchFamily="34" charset="0"/>
                <a:sym typeface="+mn-ea"/>
              </a:rPr>
              <a:t> da </a:t>
            </a:r>
            <a:r>
              <a:rPr lang="en-GB" sz="1000" i="1" dirty="0" smtClean="0">
                <a:latin typeface="Arial Narrow" panose="020B0606020202030204" pitchFamily="34" charset="0"/>
                <a:ea typeface="Verdana" panose="020B0604030504040204" pitchFamily="34" charset="0"/>
                <a:cs typeface="Verdana" panose="020B0604030504040204" pitchFamily="34" charset="0"/>
                <a:sym typeface="+mn-ea"/>
              </a:rPr>
              <a:t>CEDEAO</a:t>
            </a:r>
            <a:r>
              <a:rPr lang="en-GB" sz="1000" dirty="0" smtClean="0">
                <a:latin typeface="Arial Narrow" panose="020B0606020202030204" pitchFamily="34" charset="0"/>
                <a:ea typeface="Verdana" panose="020B0604030504040204" pitchFamily="34" charset="0"/>
                <a:cs typeface="Verdana" panose="020B0604030504040204" pitchFamily="34" charset="0"/>
                <a:sym typeface="+mn-ea"/>
              </a:rPr>
              <a:t> </a:t>
            </a:r>
            <a:r>
              <a:rPr lang="en-GB" sz="1000" dirty="0" err="1" smtClean="0">
                <a:latin typeface="Arial Narrow" panose="020B0606020202030204" pitchFamily="34" charset="0"/>
                <a:ea typeface="Verdana" panose="020B0604030504040204" pitchFamily="34" charset="0"/>
                <a:cs typeface="Verdana" panose="020B0604030504040204" pitchFamily="34" charset="0"/>
                <a:sym typeface="+mn-ea"/>
              </a:rPr>
              <a:t>limitado</a:t>
            </a:r>
            <a:r>
              <a:rPr lang="en-GB" sz="1000" dirty="0" smtClean="0">
                <a:latin typeface="Arial Narrow" panose="020B0606020202030204" pitchFamily="34" charset="0"/>
                <a:ea typeface="Verdana" panose="020B0604030504040204" pitchFamily="34" charset="0"/>
                <a:cs typeface="Verdana" panose="020B0604030504040204" pitchFamily="34" charset="0"/>
                <a:sym typeface="+mn-ea"/>
              </a:rPr>
              <a:t> a 90 </a:t>
            </a:r>
            <a:r>
              <a:rPr lang="en-GB" sz="1000" dirty="0" err="1" smtClean="0">
                <a:latin typeface="Arial Narrow" panose="020B0606020202030204" pitchFamily="34" charset="0"/>
                <a:ea typeface="Verdana" panose="020B0604030504040204" pitchFamily="34" charset="0"/>
                <a:cs typeface="Verdana" panose="020B0604030504040204" pitchFamily="34" charset="0"/>
                <a:sym typeface="+mn-ea"/>
              </a:rPr>
              <a:t>dias</a:t>
            </a:r>
            <a:r>
              <a:rPr lang="en-GB" sz="1000" dirty="0" smtClean="0">
                <a:latin typeface="Arial Narrow" panose="020B0606020202030204" pitchFamily="34" charset="0"/>
                <a:ea typeface="Verdana" panose="020B0604030504040204" pitchFamily="34" charset="0"/>
                <a:cs typeface="Verdana" panose="020B0604030504040204" pitchFamily="34" charset="0"/>
                <a:sym typeface="+mn-ea"/>
              </a:rPr>
              <a:t>.</a:t>
            </a:r>
            <a:endParaRPr lang="en-GB" altLang="en-US" sz="1000" dirty="0" smtClean="0">
              <a:solidFill>
                <a:schemeClr val="tx1"/>
              </a:solidFill>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86" name="Caixa de Texto 185"/>
          <p:cNvSpPr txBox="1"/>
          <p:nvPr/>
        </p:nvSpPr>
        <p:spPr>
          <a:xfrm>
            <a:off x="2939415" y="618172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2006</a:t>
            </a:r>
          </a:p>
        </p:txBody>
      </p:sp>
      <p:pic>
        <p:nvPicPr>
          <p:cNvPr id="187" name="Shape 257" descr="C:\technopolys\technopolys\techno\technoW1\technoW2\images\home_banner_pager.png"/>
          <p:cNvPicPr preferRelativeResize="0"/>
          <p:nvPr/>
        </p:nvPicPr>
        <p:blipFill rotWithShape="1">
          <a:blip r:embed="rId4"/>
          <a:srcRect/>
          <a:stretch>
            <a:fillRect/>
          </a:stretch>
        </p:blipFill>
        <p:spPr>
          <a:xfrm>
            <a:off x="3325495" y="6042025"/>
            <a:ext cx="250825" cy="250825"/>
          </a:xfrm>
          <a:prstGeom prst="rect">
            <a:avLst/>
          </a:prstGeom>
          <a:noFill/>
          <a:ln>
            <a:noFill/>
          </a:ln>
        </p:spPr>
      </p:pic>
      <p:pic>
        <p:nvPicPr>
          <p:cNvPr id="188" name="Shape 257" descr="C:\technopolys\technopolys\techno\technoW1\technoW2\images\home_banner_pager.png"/>
          <p:cNvPicPr preferRelativeResize="0"/>
          <p:nvPr/>
        </p:nvPicPr>
        <p:blipFill rotWithShape="1">
          <a:blip r:embed="rId4"/>
          <a:srcRect/>
          <a:stretch>
            <a:fillRect/>
          </a:stretch>
        </p:blipFill>
        <p:spPr>
          <a:xfrm>
            <a:off x="5619750" y="6060440"/>
            <a:ext cx="250825" cy="250825"/>
          </a:xfrm>
          <a:prstGeom prst="rect">
            <a:avLst/>
          </a:prstGeom>
          <a:noFill/>
          <a:ln>
            <a:noFill/>
          </a:ln>
        </p:spPr>
      </p:pic>
      <p:sp>
        <p:nvSpPr>
          <p:cNvPr id="189" name="Caixa de Texto 188"/>
          <p:cNvSpPr txBox="1"/>
          <p:nvPr/>
        </p:nvSpPr>
        <p:spPr>
          <a:xfrm>
            <a:off x="9586592" y="726474"/>
            <a:ext cx="1459230" cy="655320"/>
          </a:xfrm>
          <a:prstGeom prst="rect">
            <a:avLst/>
          </a:prstGeom>
          <a:noFill/>
        </p:spPr>
        <p:txBody>
          <a:bodyPr wrap="square" rtlCol="0">
            <a:spAutoFit/>
          </a:bodyPr>
          <a:lstStyle/>
          <a:p>
            <a:pPr algn="just" defTabSz="1111250">
              <a:lnSpc>
                <a:spcPts val="1100"/>
              </a:lnSpc>
              <a:defRPr/>
            </a:pPr>
            <a:r>
              <a:rPr lang="pt-PT" sz="1100" b="1"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Cooperação monetária</a:t>
            </a:r>
            <a:r>
              <a:rPr lang="pt-PT" sz="1000" b="1" dirty="0">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0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Adopção de um Programa de Cooperação Monetária da </a:t>
            </a:r>
            <a:r>
              <a:rPr lang="pt-PT" sz="1000" i="1"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CEDEAO</a:t>
            </a:r>
            <a:r>
              <a:rPr lang="pt-PT" sz="10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000" i="1"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PCMC</a:t>
            </a:r>
            <a:r>
              <a:rPr lang="pt-PT" sz="10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a:t>
            </a:r>
            <a:r>
              <a:rPr lang="en-GB" sz="1000" dirty="0" smtClean="0">
                <a:latin typeface="Arial Narrow" panose="020B0606020202030204" pitchFamily="34" charset="0"/>
                <a:ea typeface="Verdana" panose="020B0604030504040204" pitchFamily="34" charset="0"/>
                <a:cs typeface="Verdana" panose="020B0604030504040204" pitchFamily="34" charset="0"/>
                <a:sym typeface="+mn-ea"/>
              </a:rPr>
              <a:t>.</a:t>
            </a:r>
            <a:endParaRPr lang="en-GB" altLang="en-US" sz="1000" dirty="0" smtClean="0">
              <a:solidFill>
                <a:schemeClr val="tx1"/>
              </a:solidFill>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90" name="Caixa de Texto 189"/>
          <p:cNvSpPr txBox="1"/>
          <p:nvPr/>
        </p:nvSpPr>
        <p:spPr>
          <a:xfrm>
            <a:off x="8482753" y="2817920"/>
            <a:ext cx="2321075" cy="1184940"/>
          </a:xfrm>
          <a:prstGeom prst="rect">
            <a:avLst/>
          </a:prstGeom>
          <a:noFill/>
        </p:spPr>
        <p:txBody>
          <a:bodyPr wrap="square" rtlCol="0">
            <a:spAutoFit/>
          </a:bodyPr>
          <a:lstStyle/>
          <a:p>
            <a:pPr algn="just" defTabSz="1111250">
              <a:lnSpc>
                <a:spcPct val="100000"/>
              </a:lnSpc>
              <a:spcBef>
                <a:spcPts val="0"/>
              </a:spcBef>
              <a:spcAft>
                <a:spcPts val="35"/>
              </a:spcAft>
              <a:defRPr/>
            </a:pPr>
            <a:r>
              <a:rPr lang="pt-PT" sz="1100" b="1"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Macanismo de </a:t>
            </a:r>
            <a:r>
              <a:rPr lang="pt-PT" sz="1100" b="1" dirty="0"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supervisão.</a:t>
            </a:r>
            <a:r>
              <a:rPr lang="pt-PT" sz="1100" b="1" dirty="0">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000" dirty="0" smtClean="0">
                <a:latin typeface="Arial Narrow" panose="020B0606020202030204" pitchFamily="34" charset="0"/>
                <a:cs typeface="Arial" panose="020B0604020202020204" pitchFamily="34" charset="0"/>
                <a:sym typeface="+mn-ea"/>
              </a:rPr>
              <a:t>Adopção </a:t>
            </a:r>
            <a:r>
              <a:rPr lang="pt-PT" sz="1000" dirty="0">
                <a:latin typeface="Arial Narrow" panose="020B0606020202030204" pitchFamily="34" charset="0"/>
                <a:cs typeface="Arial" panose="020B0604020202020204" pitchFamily="34" charset="0"/>
                <a:sym typeface="+mn-ea"/>
              </a:rPr>
              <a:t>de um mecanismo de Supervisão Multilaral  no contexto da coordenação de políticas económicas e financeiras dos Estados membros como condição prévia à criação da União Económica e Monetária (Decisão A (Déc/7/12/01)).</a:t>
            </a:r>
            <a:endParaRPr lang="pt-PT" altLang="en-US" sz="10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92" name="Caixa de Texto 191"/>
          <p:cNvSpPr txBox="1"/>
          <p:nvPr/>
        </p:nvSpPr>
        <p:spPr>
          <a:xfrm>
            <a:off x="2302112" y="2809046"/>
            <a:ext cx="1693790" cy="723275"/>
          </a:xfrm>
          <a:prstGeom prst="rect">
            <a:avLst/>
          </a:prstGeom>
          <a:noFill/>
        </p:spPr>
        <p:txBody>
          <a:bodyPr wrap="square" rtlCol="0">
            <a:spAutoFit/>
          </a:bodyPr>
          <a:lstStyle/>
          <a:p>
            <a:pPr algn="just" defTabSz="1111250">
              <a:lnSpc>
                <a:spcPct val="100000"/>
              </a:lnSpc>
              <a:spcBef>
                <a:spcPts val="0"/>
              </a:spcBef>
              <a:spcAft>
                <a:spcPts val="35"/>
              </a:spcAft>
              <a:defRPr/>
            </a:pPr>
            <a:r>
              <a:rPr lang="pt-PT" sz="1100" b="1"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Critérios de Convergência</a:t>
            </a:r>
            <a:r>
              <a:rPr lang="pt-PT" sz="1000" dirty="0">
                <a:latin typeface="Arial Narrow" panose="020B0606020202030204" pitchFamily="34" charset="0"/>
                <a:ea typeface="Verdana" panose="020B0604030504040204" pitchFamily="34" charset="0"/>
                <a:cs typeface="Verdana" panose="020B0604030504040204" pitchFamily="34" charset="0"/>
                <a:sym typeface="+mn-ea"/>
              </a:rPr>
              <a:t>. Adopção de critérios de  Convergência Macroeconómica da </a:t>
            </a:r>
            <a:r>
              <a:rPr lang="pt-PT" sz="1000" i="1" dirty="0">
                <a:latin typeface="Arial Narrow" panose="020B0606020202030204" pitchFamily="34" charset="0"/>
                <a:ea typeface="Verdana" panose="020B0604030504040204" pitchFamily="34" charset="0"/>
                <a:cs typeface="Verdana" panose="020B0604030504040204" pitchFamily="34" charset="0"/>
                <a:sym typeface="+mn-ea"/>
              </a:rPr>
              <a:t>CEDEAO</a:t>
            </a:r>
            <a:r>
              <a:rPr lang="pt-PT" sz="1000" dirty="0">
                <a:latin typeface="Arial Narrow" panose="020B0606020202030204" pitchFamily="34" charset="0"/>
                <a:ea typeface="Verdana" panose="020B0604030504040204" pitchFamily="34" charset="0"/>
                <a:cs typeface="Verdana" panose="020B0604030504040204" pitchFamily="34" charset="0"/>
                <a:sym typeface="+mn-ea"/>
              </a:rPr>
              <a:t>.</a:t>
            </a:r>
          </a:p>
        </p:txBody>
      </p:sp>
      <p:cxnSp>
        <p:nvCxnSpPr>
          <p:cNvPr id="193" name="Conexão Reta 192"/>
          <p:cNvCxnSpPr/>
          <p:nvPr/>
        </p:nvCxnSpPr>
        <p:spPr>
          <a:xfrm>
            <a:off x="10337165" y="5003800"/>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94" name="Shape 238" descr="C:\technopolys\technopolys\techno\technoW1\technoW2\images\home_banner_pager 16.png"/>
          <p:cNvPicPr preferRelativeResize="0"/>
          <p:nvPr/>
        </p:nvPicPr>
        <p:blipFill rotWithShape="1">
          <a:blip r:embed="rId3"/>
          <a:srcRect/>
          <a:stretch>
            <a:fillRect/>
          </a:stretch>
        </p:blipFill>
        <p:spPr>
          <a:xfrm>
            <a:off x="10056449" y="4797673"/>
            <a:ext cx="559402" cy="559434"/>
          </a:xfrm>
          <a:prstGeom prst="rect">
            <a:avLst/>
          </a:prstGeom>
          <a:noFill/>
          <a:ln>
            <a:noFill/>
          </a:ln>
        </p:spPr>
      </p:pic>
      <p:sp>
        <p:nvSpPr>
          <p:cNvPr id="196" name="Caixa de Texto 195"/>
          <p:cNvSpPr txBox="1"/>
          <p:nvPr/>
        </p:nvSpPr>
        <p:spPr>
          <a:xfrm>
            <a:off x="10404475" y="4915535"/>
            <a:ext cx="1510030" cy="1078865"/>
          </a:xfrm>
          <a:prstGeom prst="rect">
            <a:avLst/>
          </a:prstGeom>
          <a:noFill/>
        </p:spPr>
        <p:txBody>
          <a:bodyPr wrap="square" rtlCol="0">
            <a:spAutoFit/>
          </a:bodyPr>
          <a:lstStyle/>
          <a:p>
            <a:pPr algn="just" defTabSz="1111250">
              <a:lnSpc>
                <a:spcPts val="1100"/>
              </a:lnSpc>
              <a:defRPr/>
            </a:pPr>
            <a:r>
              <a:rPr lang="pt-PT" sz="1100" b="1"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Zona de livre troca.</a:t>
            </a:r>
            <a:r>
              <a:rPr lang="pt-PT" sz="1000" dirty="0">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0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Uma zona de livre troca é criada com adopção da Tarifa Exterior Comum</a:t>
            </a:r>
            <a:r>
              <a:rPr lang="pt-PT" sz="1000" i="1"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 (TEC) da</a:t>
            </a:r>
            <a:r>
              <a:rPr lang="pt-PT" sz="10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 CEDEAO a 25 de Outubro 2013 em Dakar, aplicável a partir de Janeiro de 2015</a:t>
            </a:r>
            <a:r>
              <a:rPr lang="en-GB" sz="1000" dirty="0" smtClean="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a:t>
            </a:r>
            <a:endParaRPr lang="en-GB" altLang="en-US" sz="1000" dirty="0" smtClean="0">
              <a:solidFill>
                <a:schemeClr val="tx1"/>
              </a:solidFill>
              <a:latin typeface="Arial Narrow" panose="020B0606020202030204" pitchFamily="34" charset="0"/>
              <a:ea typeface="Verdana" panose="020B0604030504040204" pitchFamily="34" charset="0"/>
              <a:cs typeface="Verdana" panose="020B0604030504040204" pitchFamily="34" charset="0"/>
              <a:sym typeface="+mn-ea"/>
            </a:endParaRPr>
          </a:p>
        </p:txBody>
      </p:sp>
      <p:cxnSp>
        <p:nvCxnSpPr>
          <p:cNvPr id="198" name="Conexão Reta 197"/>
          <p:cNvCxnSpPr/>
          <p:nvPr/>
        </p:nvCxnSpPr>
        <p:spPr>
          <a:xfrm>
            <a:off x="9486900" y="724535"/>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99" name="Shape 238" descr="C:\technopolys\technopolys\techno\technoW1\technoW2\images\home_banner_pager 16.png"/>
          <p:cNvPicPr preferRelativeResize="0"/>
          <p:nvPr/>
        </p:nvPicPr>
        <p:blipFill rotWithShape="1">
          <a:blip r:embed="rId3"/>
          <a:srcRect/>
          <a:stretch>
            <a:fillRect/>
          </a:stretch>
        </p:blipFill>
        <p:spPr>
          <a:xfrm>
            <a:off x="9206184" y="569208"/>
            <a:ext cx="559402" cy="559434"/>
          </a:xfrm>
          <a:prstGeom prst="rect">
            <a:avLst/>
          </a:prstGeom>
          <a:noFill/>
          <a:ln>
            <a:noFill/>
          </a:ln>
        </p:spPr>
      </p:pic>
      <p:pic>
        <p:nvPicPr>
          <p:cNvPr id="200" name="Shape 257" descr="C:\technopolys\technopolys\techno\technoW1\technoW2\images\home_banner_pager.png"/>
          <p:cNvPicPr preferRelativeResize="0"/>
          <p:nvPr/>
        </p:nvPicPr>
        <p:blipFill rotWithShape="1">
          <a:blip r:embed="rId4"/>
          <a:srcRect/>
          <a:stretch>
            <a:fillRect/>
          </a:stretch>
        </p:blipFill>
        <p:spPr>
          <a:xfrm>
            <a:off x="9357995" y="1807210"/>
            <a:ext cx="250825" cy="250825"/>
          </a:xfrm>
          <a:prstGeom prst="rect">
            <a:avLst/>
          </a:prstGeom>
          <a:noFill/>
          <a:ln>
            <a:noFill/>
          </a:ln>
        </p:spPr>
      </p:pic>
      <p:sp>
        <p:nvSpPr>
          <p:cNvPr id="201" name="Caixa de Texto 200"/>
          <p:cNvSpPr txBox="1"/>
          <p:nvPr/>
        </p:nvSpPr>
        <p:spPr>
          <a:xfrm>
            <a:off x="6691209" y="1946275"/>
            <a:ext cx="1102360" cy="521970"/>
          </a:xfrm>
          <a:prstGeom prst="rect">
            <a:avLst/>
          </a:prstGeom>
          <a:noFill/>
        </p:spPr>
        <p:txBody>
          <a:bodyPr wrap="square" rtlCol="0">
            <a:spAutoFit/>
          </a:bodyPr>
          <a:lstStyle/>
          <a:p>
            <a:r>
              <a:rPr lang="pt-PT" altLang="en-US" sz="2800" dirty="0" smtClean="0">
                <a:gradFill>
                  <a:gsLst>
                    <a:gs pos="0">
                      <a:srgbClr val="14CD68"/>
                    </a:gs>
                    <a:gs pos="100000">
                      <a:srgbClr val="035C7D"/>
                    </a:gs>
                  </a:gsLst>
                  <a:lin scaled="0"/>
                </a:gradFill>
              </a:rPr>
              <a:t>1983</a:t>
            </a:r>
            <a:endParaRPr lang="pt-PT" altLang="en-US" sz="2800" dirty="0">
              <a:gradFill>
                <a:gsLst>
                  <a:gs pos="0">
                    <a:srgbClr val="14CD68"/>
                  </a:gs>
                  <a:gs pos="100000">
                    <a:srgbClr val="035C7D"/>
                  </a:gs>
                </a:gsLst>
                <a:lin scaled="0"/>
              </a:gradFill>
            </a:endParaRPr>
          </a:p>
        </p:txBody>
      </p:sp>
      <p:sp>
        <p:nvSpPr>
          <p:cNvPr id="202" name="Caixa de Texto 201"/>
          <p:cNvSpPr txBox="1"/>
          <p:nvPr/>
        </p:nvSpPr>
        <p:spPr>
          <a:xfrm>
            <a:off x="77588" y="2797588"/>
            <a:ext cx="1993900" cy="1046440"/>
          </a:xfrm>
          <a:prstGeom prst="rect">
            <a:avLst/>
          </a:prstGeom>
          <a:noFill/>
        </p:spPr>
        <p:txBody>
          <a:bodyPr wrap="square" rtlCol="0">
            <a:spAutoFit/>
          </a:bodyPr>
          <a:lstStyle/>
          <a:p>
            <a:pPr algn="just" defTabSz="1111250">
              <a:lnSpc>
                <a:spcPct val="100000"/>
              </a:lnSpc>
              <a:spcBef>
                <a:spcPts val="0"/>
              </a:spcBef>
              <a:spcAft>
                <a:spcPts val="35"/>
              </a:spcAft>
              <a:defRPr/>
            </a:pPr>
            <a:r>
              <a:rPr lang="pt-PT" sz="1100" b="1"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Liberalização do Comércio </a:t>
            </a:r>
            <a:r>
              <a:rPr lang="pt-PT" sz="1100" b="1" dirty="0"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Externo.</a:t>
            </a:r>
            <a:r>
              <a:rPr lang="pt-PT" sz="1100" b="1"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000" dirty="0" smtClean="0">
                <a:solidFill>
                  <a:prstClr val="black"/>
                </a:solidFill>
                <a:latin typeface="Arial Narrow" panose="020B0606020202030204" pitchFamily="34" charset="0"/>
                <a:ea typeface="Verdana" panose="020B0604030504040204" pitchFamily="34" charset="0"/>
                <a:cs typeface="Arial Narrow" panose="020B0606020202030204" pitchFamily="34" charset="0"/>
                <a:sym typeface="+mn-ea"/>
              </a:rPr>
              <a:t>Eliminação </a:t>
            </a:r>
            <a:r>
              <a:rPr lang="pt-PT" sz="1000" dirty="0">
                <a:solidFill>
                  <a:prstClr val="black"/>
                </a:solidFill>
                <a:latin typeface="Arial Narrow" panose="020B0606020202030204" pitchFamily="34" charset="0"/>
                <a:ea typeface="Verdana" panose="020B0604030504040204" pitchFamily="34" charset="0"/>
                <a:cs typeface="Arial Narrow" panose="020B0606020202030204" pitchFamily="34" charset="0"/>
                <a:sym typeface="+mn-ea"/>
              </a:rPr>
              <a:t>dos direitos aduaneiros sobre as importações e exportações e a abolição de barreiras não-tarifárias entre Estados-Membros</a:t>
            </a:r>
            <a:r>
              <a:rPr lang="pt-PT" sz="1000" dirty="0" smtClean="0">
                <a:solidFill>
                  <a:prstClr val="black"/>
                </a:solidFill>
                <a:latin typeface="Arial Narrow" panose="020B0606020202030204" pitchFamily="34" charset="0"/>
                <a:ea typeface="Verdana" panose="020B0604030504040204" pitchFamily="34" charset="0"/>
                <a:cs typeface="Arial Narrow" panose="020B0606020202030204" pitchFamily="34" charset="0"/>
                <a:sym typeface="+mn-ea"/>
              </a:rPr>
              <a:t>, </a:t>
            </a:r>
            <a:r>
              <a:rPr lang="pt-PT" sz="1000" dirty="0" smtClean="0">
                <a:latin typeface="Arial Narrow" panose="020B0606020202030204" pitchFamily="34" charset="0"/>
                <a:cs typeface="Arial Narrow" panose="020B0606020202030204" pitchFamily="34" charset="0"/>
                <a:sym typeface="+mn-ea"/>
              </a:rPr>
              <a:t>produtos </a:t>
            </a:r>
            <a:r>
              <a:rPr lang="pt-PT" sz="1000" dirty="0">
                <a:latin typeface="Arial Narrow" panose="020B0606020202030204" pitchFamily="34" charset="0"/>
                <a:cs typeface="Arial Narrow" panose="020B0606020202030204" pitchFamily="34" charset="0"/>
                <a:sym typeface="+mn-ea"/>
              </a:rPr>
              <a:t>industriais.</a:t>
            </a:r>
            <a:endParaRPr lang="pt-PT" altLang="en-US" sz="1000" dirty="0">
              <a:solidFill>
                <a:schemeClr val="tx1"/>
              </a:solidFill>
              <a:latin typeface="Arial Narrow" panose="020B0606020202030204" pitchFamily="34" charset="0"/>
              <a:ea typeface="Verdana" panose="020B0604030504040204" pitchFamily="34" charset="0"/>
              <a:cs typeface="Arial Narrow" panose="020B0606020202030204" pitchFamily="34" charset="0"/>
              <a:sym typeface="+mn-ea"/>
            </a:endParaRPr>
          </a:p>
        </p:txBody>
      </p:sp>
      <p:sp>
        <p:nvSpPr>
          <p:cNvPr id="203" name="Oval 202"/>
          <p:cNvSpPr/>
          <p:nvPr/>
        </p:nvSpPr>
        <p:spPr>
          <a:xfrm>
            <a:off x="10540365" y="1978025"/>
            <a:ext cx="762000" cy="5930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64" name="Shape 257" descr="C:\technopolys\technopolys\techno\technoW1\technoW2\images\home_banner_pager.png"/>
          <p:cNvPicPr preferRelativeResize="0"/>
          <p:nvPr/>
        </p:nvPicPr>
        <p:blipFill rotWithShape="1">
          <a:blip r:embed="rId4"/>
          <a:srcRect/>
          <a:stretch>
            <a:fillRect/>
          </a:stretch>
        </p:blipFill>
        <p:spPr>
          <a:xfrm>
            <a:off x="2000484" y="3898900"/>
            <a:ext cx="250825" cy="250825"/>
          </a:xfrm>
          <a:prstGeom prst="rect">
            <a:avLst/>
          </a:prstGeom>
          <a:noFill/>
          <a:ln>
            <a:noFill/>
          </a:ln>
        </p:spPr>
      </p:pic>
      <p:pic>
        <p:nvPicPr>
          <p:cNvPr id="166" name="Shape 257" descr="C:\technopolys\technopolys\techno\technoW1\technoW2\images\home_banner_pager.png"/>
          <p:cNvPicPr preferRelativeResize="0"/>
          <p:nvPr/>
        </p:nvPicPr>
        <p:blipFill rotWithShape="1">
          <a:blip r:embed="rId4"/>
          <a:srcRect/>
          <a:stretch>
            <a:fillRect/>
          </a:stretch>
        </p:blipFill>
        <p:spPr>
          <a:xfrm>
            <a:off x="10808312" y="3930650"/>
            <a:ext cx="228023" cy="250825"/>
          </a:xfrm>
          <a:prstGeom prst="rect">
            <a:avLst/>
          </a:prstGeom>
          <a:noFill/>
          <a:ln>
            <a:noFill/>
          </a:ln>
        </p:spPr>
      </p:pic>
      <p:sp>
        <p:nvSpPr>
          <p:cNvPr id="205" name="Caixa de Texto 204"/>
          <p:cNvSpPr txBox="1"/>
          <p:nvPr/>
        </p:nvSpPr>
        <p:spPr>
          <a:xfrm>
            <a:off x="5250815" y="617664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2007</a:t>
            </a:r>
          </a:p>
        </p:txBody>
      </p:sp>
      <p:sp>
        <p:nvSpPr>
          <p:cNvPr id="206" name="Caixa de Texto 205"/>
          <p:cNvSpPr txBox="1"/>
          <p:nvPr/>
        </p:nvSpPr>
        <p:spPr>
          <a:xfrm>
            <a:off x="5796915" y="4909820"/>
            <a:ext cx="1579245" cy="966931"/>
          </a:xfrm>
          <a:prstGeom prst="rect">
            <a:avLst/>
          </a:prstGeom>
          <a:noFill/>
        </p:spPr>
        <p:txBody>
          <a:bodyPr wrap="square" rtlCol="0">
            <a:spAutoFit/>
          </a:bodyPr>
          <a:lstStyle/>
          <a:p>
            <a:pPr algn="just" defTabSz="1111250">
              <a:lnSpc>
                <a:spcPct val="100000"/>
              </a:lnSpc>
              <a:spcBef>
                <a:spcPts val="0"/>
              </a:spcBef>
              <a:spcAft>
                <a:spcPts val="35"/>
              </a:spcAft>
              <a:defRPr/>
            </a:pPr>
            <a:r>
              <a:rPr lang="pt-PT" sz="1100" b="1"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Visão 2020.</a:t>
            </a:r>
            <a:endParaRPr lang="pt-PT" sz="1100" b="1" dirty="0">
              <a:solidFill>
                <a:srgbClr val="00B0F0"/>
              </a:solidFill>
              <a:latin typeface="Arial Narrow" panose="020B0606020202030204" pitchFamily="34" charset="0"/>
              <a:ea typeface="Verdana" panose="020B0604030504040204" pitchFamily="34" charset="0"/>
              <a:cs typeface="Verdana" panose="020B0604030504040204" pitchFamily="34" charset="0"/>
            </a:endParaRPr>
          </a:p>
          <a:p>
            <a:pPr algn="just" defTabSz="1111250">
              <a:lnSpc>
                <a:spcPts val="1100"/>
              </a:lnSpc>
              <a:defRPr/>
            </a:pPr>
            <a:r>
              <a:rPr lang="pt-PT" sz="1000" dirty="0">
                <a:latin typeface="Arial Narrow" panose="020B0606020202030204" pitchFamily="34" charset="0"/>
                <a:cs typeface="Arial" panose="020B0604020202020204" pitchFamily="34" charset="0"/>
                <a:sym typeface="+mn-ea"/>
              </a:rPr>
              <a:t>A adopção dos princípios constitutivos, que consiste na conversão </a:t>
            </a:r>
            <a:r>
              <a:rPr lang="pt-PT" sz="1000" dirty="0" smtClean="0">
                <a:latin typeface="Arial Narrow" panose="020B0606020202030204" pitchFamily="34" charset="0"/>
                <a:cs typeface="Arial" panose="020B0604020202020204" pitchFamily="34" charset="0"/>
                <a:sym typeface="+mn-ea"/>
              </a:rPr>
              <a:t>de uma </a:t>
            </a:r>
            <a:r>
              <a:rPr lang="pt-PT" sz="1000" i="1" dirty="0">
                <a:latin typeface="Arial Narrow" panose="020B0606020202030204" pitchFamily="34" charset="0"/>
                <a:cs typeface="Arial" panose="020B0604020202020204" pitchFamily="34" charset="0"/>
                <a:sym typeface="+mn-ea"/>
              </a:rPr>
              <a:t>CEDEAO</a:t>
            </a:r>
            <a:r>
              <a:rPr lang="pt-PT" sz="1000" dirty="0">
                <a:latin typeface="Arial Narrow" panose="020B0606020202030204" pitchFamily="34" charset="0"/>
                <a:cs typeface="Arial" panose="020B0604020202020204" pitchFamily="34" charset="0"/>
                <a:sym typeface="+mn-ea"/>
              </a:rPr>
              <a:t> de Estados </a:t>
            </a:r>
            <a:r>
              <a:rPr lang="pt-PT" sz="1000" dirty="0" smtClean="0">
                <a:latin typeface="Arial Narrow" panose="020B0606020202030204" pitchFamily="34" charset="0"/>
                <a:cs typeface="Arial" panose="020B0604020202020204" pitchFamily="34" charset="0"/>
                <a:sym typeface="+mn-ea"/>
              </a:rPr>
              <a:t>para uma </a:t>
            </a:r>
            <a:r>
              <a:rPr lang="pt-PT" sz="1000" i="1" dirty="0">
                <a:latin typeface="Arial Narrow" panose="020B0606020202030204" pitchFamily="34" charset="0"/>
                <a:cs typeface="Arial" panose="020B0604020202020204" pitchFamily="34" charset="0"/>
                <a:sym typeface="+mn-ea"/>
              </a:rPr>
              <a:t>CEDEAO</a:t>
            </a:r>
            <a:r>
              <a:rPr lang="pt-PT" sz="1000" dirty="0">
                <a:latin typeface="Arial Narrow" panose="020B0606020202030204" pitchFamily="34" charset="0"/>
                <a:cs typeface="Arial" panose="020B0604020202020204" pitchFamily="34" charset="0"/>
                <a:sym typeface="+mn-ea"/>
              </a:rPr>
              <a:t> dos cidadãos.</a:t>
            </a:r>
            <a:endParaRPr lang="pt-PT" altLang="en-US" sz="10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endParaRPr>
          </a:p>
        </p:txBody>
      </p:sp>
      <p:pic>
        <p:nvPicPr>
          <p:cNvPr id="158" name="Shape 257" descr="C:\technopolys\technopolys\techno\technoW1\technoW2\images\home_banner_pager.png"/>
          <p:cNvPicPr preferRelativeResize="0"/>
          <p:nvPr/>
        </p:nvPicPr>
        <p:blipFill rotWithShape="1">
          <a:blip r:embed="rId4"/>
          <a:srcRect/>
          <a:stretch>
            <a:fillRect/>
          </a:stretch>
        </p:blipFill>
        <p:spPr>
          <a:xfrm>
            <a:off x="10225405" y="6055360"/>
            <a:ext cx="250825" cy="250825"/>
          </a:xfrm>
          <a:prstGeom prst="rect">
            <a:avLst/>
          </a:prstGeom>
          <a:noFill/>
          <a:ln>
            <a:noFill/>
          </a:ln>
        </p:spPr>
      </p:pic>
      <p:sp>
        <p:nvSpPr>
          <p:cNvPr id="207" name="Caixa de Texto 206"/>
          <p:cNvSpPr txBox="1"/>
          <p:nvPr/>
        </p:nvSpPr>
        <p:spPr>
          <a:xfrm>
            <a:off x="7572375" y="618172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2009</a:t>
            </a:r>
          </a:p>
        </p:txBody>
      </p:sp>
      <p:sp>
        <p:nvSpPr>
          <p:cNvPr id="208" name="Caixa de Texto 207"/>
          <p:cNvSpPr txBox="1"/>
          <p:nvPr/>
        </p:nvSpPr>
        <p:spPr>
          <a:xfrm>
            <a:off x="8110855" y="4914265"/>
            <a:ext cx="2109470" cy="1031051"/>
          </a:xfrm>
          <a:prstGeom prst="rect">
            <a:avLst/>
          </a:prstGeom>
          <a:noFill/>
        </p:spPr>
        <p:txBody>
          <a:bodyPr wrap="square" rtlCol="0">
            <a:spAutoFit/>
          </a:bodyPr>
          <a:lstStyle/>
          <a:p>
            <a:pPr algn="just" defTabSz="1111250">
              <a:lnSpc>
                <a:spcPct val="100000"/>
              </a:lnSpc>
              <a:spcBef>
                <a:spcPts val="0"/>
              </a:spcBef>
              <a:spcAft>
                <a:spcPts val="35"/>
              </a:spcAft>
              <a:defRPr/>
            </a:pPr>
            <a:r>
              <a:rPr lang="pt-PT" sz="1100" b="1"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Moéda Única da </a:t>
            </a:r>
            <a:r>
              <a:rPr lang="pt-PT" sz="1100" b="1" i="1"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CEDEAO </a:t>
            </a:r>
            <a:r>
              <a:rPr lang="pt-PT" sz="1100" b="1" i="1" dirty="0">
                <a:solidFill>
                  <a:srgbClr val="00B0F0"/>
                </a:solidFill>
                <a:latin typeface="Arial Narrow" panose="020B0606020202030204" pitchFamily="34" charset="0"/>
                <a:ea typeface="Verdana" panose="020B0604030504040204" pitchFamily="34" charset="0"/>
                <a:cs typeface="Arial Narrow" panose="020B0606020202030204" pitchFamily="34" charset="0"/>
                <a:sym typeface="+mn-ea"/>
              </a:rPr>
              <a:t>[ ECO ]</a:t>
            </a:r>
            <a:r>
              <a:rPr lang="pt-PT" sz="1000" b="1" i="1" dirty="0">
                <a:latin typeface="Arial Narrow" panose="020B0606020202030204" pitchFamily="34" charset="0"/>
                <a:ea typeface="Verdana" panose="020B0604030504040204" pitchFamily="34" charset="0"/>
                <a:cs typeface="Arial Narrow" panose="020B0606020202030204" pitchFamily="34" charset="0"/>
                <a:sym typeface="+mn-ea"/>
              </a:rPr>
              <a:t>.</a:t>
            </a:r>
          </a:p>
          <a:p>
            <a:pPr algn="just" defTabSz="1111250">
              <a:lnSpc>
                <a:spcPct val="100000"/>
              </a:lnSpc>
              <a:spcBef>
                <a:spcPts val="0"/>
              </a:spcBef>
              <a:spcAft>
                <a:spcPts val="35"/>
              </a:spcAft>
              <a:defRPr/>
            </a:pPr>
            <a:r>
              <a:rPr lang="pt-PT" sz="1000" dirty="0">
                <a:latin typeface="Arial Narrow" panose="020B0606020202030204" pitchFamily="34" charset="0"/>
                <a:ea typeface="Verdana" panose="020B0604030504040204" pitchFamily="34" charset="0"/>
                <a:cs typeface="Verdana" panose="020B0604030504040204" pitchFamily="34" charset="0"/>
                <a:sym typeface="+mn-ea"/>
              </a:rPr>
              <a:t>Adopção pelo Conselho de Convergência da </a:t>
            </a:r>
            <a:r>
              <a:rPr lang="pt-PT" sz="1000" i="1" dirty="0">
                <a:latin typeface="Arial Narrow" panose="020B0606020202030204" pitchFamily="34" charset="0"/>
                <a:ea typeface="Verdana" panose="020B0604030504040204" pitchFamily="34" charset="0"/>
                <a:cs typeface="Verdana" panose="020B0604030504040204" pitchFamily="34" charset="0"/>
                <a:sym typeface="+mn-ea"/>
              </a:rPr>
              <a:t>CEDEAO</a:t>
            </a:r>
            <a:r>
              <a:rPr lang="pt-PT" sz="1000" dirty="0">
                <a:latin typeface="Arial Narrow" panose="020B0606020202030204" pitchFamily="34" charset="0"/>
                <a:ea typeface="Verdana" panose="020B0604030504040204" pitchFamily="34" charset="0"/>
                <a:cs typeface="Verdana" panose="020B0604030504040204" pitchFamily="34" charset="0"/>
                <a:sym typeface="+mn-ea"/>
              </a:rPr>
              <a:t>, em 25 de Maio de 2009, de «feuille de route» para o  programa da Moéda Única da </a:t>
            </a:r>
            <a:r>
              <a:rPr lang="pt-PT" sz="1000" i="1" dirty="0">
                <a:latin typeface="Arial Narrow" panose="020B0606020202030204" pitchFamily="34" charset="0"/>
                <a:ea typeface="Verdana" panose="020B0604030504040204" pitchFamily="34" charset="0"/>
                <a:cs typeface="Verdana" panose="020B0604030504040204" pitchFamily="34" charset="0"/>
                <a:sym typeface="+mn-ea"/>
              </a:rPr>
              <a:t>CEDEAO </a:t>
            </a:r>
            <a:r>
              <a:rPr lang="pt-PT" sz="1000" i="1" dirty="0">
                <a:latin typeface="Arial Narrow" panose="020B0606020202030204" pitchFamily="34" charset="0"/>
                <a:ea typeface="Verdana" panose="020B0604030504040204" pitchFamily="34" charset="0"/>
                <a:cs typeface="Arial Narrow" panose="020B0606020202030204" pitchFamily="34" charset="0"/>
                <a:sym typeface="+mn-ea"/>
              </a:rPr>
              <a:t>[ </a:t>
            </a:r>
            <a:r>
              <a:rPr lang="pt-PT" sz="1000" b="1" i="1" dirty="0">
                <a:gradFill>
                  <a:gsLst>
                    <a:gs pos="0">
                      <a:srgbClr val="14CD68"/>
                    </a:gs>
                    <a:gs pos="100000">
                      <a:srgbClr val="035C7D"/>
                    </a:gs>
                  </a:gsLst>
                  <a:lin scaled="0"/>
                </a:gradFill>
                <a:latin typeface="Arial Narrow" panose="020B0606020202030204" pitchFamily="34" charset="0"/>
                <a:ea typeface="Verdana" panose="020B0604030504040204" pitchFamily="34" charset="0"/>
                <a:cs typeface="Arial Narrow" panose="020B0606020202030204" pitchFamily="34" charset="0"/>
                <a:sym typeface="+mn-ea"/>
              </a:rPr>
              <a:t>ECO</a:t>
            </a:r>
            <a:r>
              <a:rPr lang="pt-PT" sz="1000" b="1" i="1" dirty="0">
                <a:solidFill>
                  <a:srgbClr val="008CBA"/>
                </a:solidFill>
                <a:latin typeface="Arial Narrow" panose="020B0606020202030204" pitchFamily="34" charset="0"/>
                <a:ea typeface="Verdana" panose="020B0604030504040204" pitchFamily="34" charset="0"/>
                <a:cs typeface="Arial Narrow" panose="020B0606020202030204" pitchFamily="34" charset="0"/>
                <a:sym typeface="+mn-ea"/>
              </a:rPr>
              <a:t> </a:t>
            </a:r>
            <a:r>
              <a:rPr lang="pt-PT" sz="1000" i="1" dirty="0">
                <a:latin typeface="Arial Narrow" panose="020B0606020202030204" pitchFamily="34" charset="0"/>
                <a:ea typeface="Verdana" panose="020B0604030504040204" pitchFamily="34" charset="0"/>
                <a:cs typeface="Arial Narrow" panose="020B0606020202030204" pitchFamily="34" charset="0"/>
                <a:sym typeface="+mn-ea"/>
              </a:rPr>
              <a:t>] em 2020</a:t>
            </a:r>
            <a:r>
              <a:rPr lang="pt-PT" sz="1000" dirty="0">
                <a:latin typeface="Arial Narrow" panose="020B0606020202030204" pitchFamily="34" charset="0"/>
                <a:ea typeface="Verdana" panose="020B0604030504040204" pitchFamily="34" charset="0"/>
                <a:cs typeface="Verdana" panose="020B0604030504040204" pitchFamily="34" charset="0"/>
                <a:sym typeface="+mn-ea"/>
              </a:rPr>
              <a:t>.</a:t>
            </a:r>
          </a:p>
        </p:txBody>
      </p:sp>
      <p:pic>
        <p:nvPicPr>
          <p:cNvPr id="209" name="Imagem 20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sp>
        <p:nvSpPr>
          <p:cNvPr id="100" name="TextBox 99"/>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01" name="Imagem 11" descr="logo"/>
          <p:cNvPicPr>
            <a:picLocks noChangeAspect="1"/>
          </p:cNvPicPr>
          <p:nvPr/>
        </p:nvPicPr>
        <p:blipFill>
          <a:blip r:embed="rId6"/>
          <a:stretch>
            <a:fillRect/>
          </a:stretch>
        </p:blipFill>
        <p:spPr>
          <a:xfrm>
            <a:off x="75981" y="153264"/>
            <a:ext cx="2349938" cy="515796"/>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50</a:t>
            </a:fld>
            <a:endParaRPr lang="fr-FR" altLang="pt-PT" sz="1000" b="1" i="1" u="sng" dirty="0"/>
          </a:p>
        </p:txBody>
      </p:sp>
      <p:sp>
        <p:nvSpPr>
          <p:cNvPr id="7" name="Caixa de Texto 6"/>
          <p:cNvSpPr txBox="1"/>
          <p:nvPr/>
        </p:nvSpPr>
        <p:spPr>
          <a:xfrm>
            <a:off x="402590" y="157480"/>
            <a:ext cx="1143000" cy="368300"/>
          </a:xfrm>
          <a:prstGeom prst="rect">
            <a:avLst/>
          </a:prstGeom>
          <a:noFill/>
        </p:spPr>
        <p:txBody>
          <a:bodyPr wrap="square" rtlCol="0">
            <a:spAutoFit/>
          </a:bodyPr>
          <a:lstStyle/>
          <a:p>
            <a:r>
              <a:rPr lang="pt-PT" altLang="en-US" b="1">
                <a:solidFill>
                  <a:srgbClr val="3EA4BA"/>
                </a:solidFill>
              </a:rPr>
              <a:t>NÍGER</a:t>
            </a:r>
          </a:p>
        </p:txBody>
      </p:sp>
      <p:pic>
        <p:nvPicPr>
          <p:cNvPr id="3" name="Imagem 2" descr="ne"/>
          <p:cNvPicPr>
            <a:picLocks noChangeAspect="1"/>
          </p:cNvPicPr>
          <p:nvPr/>
        </p:nvPicPr>
        <p:blipFill>
          <a:blip r:embed="rId2"/>
          <a:stretch>
            <a:fillRect/>
          </a:stretch>
        </p:blipFill>
        <p:spPr>
          <a:xfrm>
            <a:off x="150495" y="222885"/>
            <a:ext cx="333375" cy="219075"/>
          </a:xfrm>
          <a:prstGeom prst="rect">
            <a:avLst/>
          </a:prstGeom>
        </p:spPr>
      </p:pic>
      <p:graphicFrame>
        <p:nvGraphicFramePr>
          <p:cNvPr id="8" name="Gráfico 4"/>
          <p:cNvGraphicFramePr>
            <a:graphicFrameLocks/>
          </p:cNvGraphicFramePr>
          <p:nvPr>
            <p:extLst>
              <p:ext uri="{D42A27DB-BD31-4B8C-83A1-F6EECF244321}">
                <p14:modId xmlns:p14="http://schemas.microsoft.com/office/powerpoint/2010/main" val="1376261217"/>
              </p:ext>
            </p:extLst>
          </p:nvPr>
        </p:nvGraphicFramePr>
        <p:xfrm>
          <a:off x="0" y="525780"/>
          <a:ext cx="5991225" cy="60915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5"/>
          <p:cNvGraphicFramePr>
            <a:graphicFrameLocks/>
          </p:cNvGraphicFramePr>
          <p:nvPr>
            <p:extLst>
              <p:ext uri="{D42A27DB-BD31-4B8C-83A1-F6EECF244321}">
                <p14:modId xmlns:p14="http://schemas.microsoft.com/office/powerpoint/2010/main" val="2896994100"/>
              </p:ext>
            </p:extLst>
          </p:nvPr>
        </p:nvGraphicFramePr>
        <p:xfrm>
          <a:off x="6000750" y="629285"/>
          <a:ext cx="6191250" cy="5988049"/>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1" name="Imagem 11" descr="logo"/>
          <p:cNvPicPr>
            <a:picLocks noChangeAspect="1"/>
          </p:cNvPicPr>
          <p:nvPr/>
        </p:nvPicPr>
        <p:blipFill>
          <a:blip r:embed="rId5"/>
          <a:stretch>
            <a:fillRect/>
          </a:stretch>
        </p:blipFill>
        <p:spPr>
          <a:xfrm>
            <a:off x="9791481" y="38964"/>
            <a:ext cx="2349938" cy="515796"/>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nvGraphicFramePr>
        <p:xfrm>
          <a:off x="0" y="3995420"/>
          <a:ext cx="12192635" cy="27844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Gráfico 1"/>
          <p:cNvGraphicFramePr/>
          <p:nvPr/>
        </p:nvGraphicFramePr>
        <p:xfrm>
          <a:off x="0" y="494665"/>
          <a:ext cx="12192635" cy="3524250"/>
        </p:xfrm>
        <a:graphic>
          <a:graphicData uri="http://schemas.openxmlformats.org/drawingml/2006/chart">
            <c:chart xmlns:c="http://schemas.openxmlformats.org/drawingml/2006/chart" xmlns:r="http://schemas.openxmlformats.org/officeDocument/2006/relationships" r:id="rId3"/>
          </a:graphicData>
        </a:graphic>
      </p:graphicFrame>
      <p:sp>
        <p:nvSpPr>
          <p:cNvPr id="50" name="Slide Number Placeholder 6"/>
          <p:cNvSpPr txBox="1"/>
          <p:nvPr/>
        </p:nvSpPr>
        <p:spPr bwMode="auto">
          <a:xfrm>
            <a:off x="5968365" y="658812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008CBA"/>
                </a:solidFill>
              </a:rPr>
              <a:t>Page </a:t>
            </a:r>
            <a:fld id="{6B4155F8-E49E-4B59-B69C-02A46830878C}" type="slidenum">
              <a:rPr lang="fr-FR" altLang="pt-PT" sz="1000" b="1" i="1" u="sng" dirty="0">
                <a:solidFill>
                  <a:srgbClr val="008CBA"/>
                </a:solidFill>
              </a:rPr>
              <a:t>51</a:t>
            </a:fld>
            <a:endParaRPr lang="fr-FR" altLang="pt-PT" sz="1000" b="1" i="1" u="sng" dirty="0">
              <a:solidFill>
                <a:srgbClr val="008CBA"/>
              </a:solidFill>
            </a:endParaRPr>
          </a:p>
        </p:txBody>
      </p:sp>
      <p:sp>
        <p:nvSpPr>
          <p:cNvPr id="7" name="Caixa de Texto 6"/>
          <p:cNvSpPr txBox="1"/>
          <p:nvPr/>
        </p:nvSpPr>
        <p:spPr>
          <a:xfrm>
            <a:off x="402590" y="157480"/>
            <a:ext cx="1143000" cy="368300"/>
          </a:xfrm>
          <a:prstGeom prst="rect">
            <a:avLst/>
          </a:prstGeom>
          <a:noFill/>
        </p:spPr>
        <p:txBody>
          <a:bodyPr wrap="square" rtlCol="0">
            <a:spAutoFit/>
          </a:bodyPr>
          <a:lstStyle/>
          <a:p>
            <a:r>
              <a:rPr lang="pt-PT" altLang="en-US" b="1">
                <a:solidFill>
                  <a:srgbClr val="3EA4BA"/>
                </a:solidFill>
              </a:rPr>
              <a:t>NÍGER</a:t>
            </a:r>
          </a:p>
        </p:txBody>
      </p:sp>
      <p:pic>
        <p:nvPicPr>
          <p:cNvPr id="3" name="Imagem 2" descr="ne"/>
          <p:cNvPicPr>
            <a:picLocks noChangeAspect="1"/>
          </p:cNvPicPr>
          <p:nvPr/>
        </p:nvPicPr>
        <p:blipFill>
          <a:blip r:embed="rId4"/>
          <a:stretch>
            <a:fillRect/>
          </a:stretch>
        </p:blipFill>
        <p:spPr>
          <a:xfrm>
            <a:off x="150495" y="222885"/>
            <a:ext cx="333375" cy="219075"/>
          </a:xfrm>
          <a:prstGeom prst="rect">
            <a:avLst/>
          </a:prstGeom>
        </p:spPr>
      </p:pic>
      <p:sp>
        <p:nvSpPr>
          <p:cNvPr id="8" name="TextBox 7"/>
          <p:cNvSpPr txBox="1"/>
          <p:nvPr/>
        </p:nvSpPr>
        <p:spPr>
          <a:xfrm>
            <a:off x="10822967" y="6651618"/>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9" name="Imagem 11" descr="logo"/>
          <p:cNvPicPr>
            <a:picLocks noChangeAspect="1"/>
          </p:cNvPicPr>
          <p:nvPr/>
        </p:nvPicPr>
        <p:blipFill>
          <a:blip r:embed="rId5"/>
          <a:stretch>
            <a:fillRect/>
          </a:stretch>
        </p:blipFill>
        <p:spPr>
          <a:xfrm>
            <a:off x="9791481" y="38964"/>
            <a:ext cx="2349938" cy="515796"/>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dirty="0"/>
              <a:t>Page </a:t>
            </a:r>
            <a:fld id="{6B4155F8-E49E-4B59-B69C-02A46830878C}" type="slidenum">
              <a:rPr lang="fr-FR" altLang="pt-PT" sz="1200" b="1" i="1" u="sng" dirty="0"/>
              <a:t>52</a:t>
            </a:fld>
            <a:endParaRPr lang="fr-FR" altLang="pt-PT" sz="1200" b="1" i="1" u="sng" dirty="0"/>
          </a:p>
        </p:txBody>
      </p:sp>
      <p:sp>
        <p:nvSpPr>
          <p:cNvPr id="7" name="Caixa de Texto 6"/>
          <p:cNvSpPr txBox="1"/>
          <p:nvPr/>
        </p:nvSpPr>
        <p:spPr>
          <a:xfrm>
            <a:off x="377825" y="151765"/>
            <a:ext cx="1143000" cy="368300"/>
          </a:xfrm>
          <a:prstGeom prst="rect">
            <a:avLst/>
          </a:prstGeom>
          <a:noFill/>
        </p:spPr>
        <p:txBody>
          <a:bodyPr wrap="square" rtlCol="0">
            <a:spAutoFit/>
          </a:bodyPr>
          <a:lstStyle/>
          <a:p>
            <a:r>
              <a:rPr lang="pt-PT" altLang="en-US" b="1">
                <a:solidFill>
                  <a:srgbClr val="3EA4BA"/>
                </a:solidFill>
              </a:rPr>
              <a:t>NIGÉRIA</a:t>
            </a:r>
          </a:p>
        </p:txBody>
      </p:sp>
      <p:pic>
        <p:nvPicPr>
          <p:cNvPr id="3" name="Imagem 2" descr="ng"/>
          <p:cNvPicPr>
            <a:picLocks noChangeAspect="1"/>
          </p:cNvPicPr>
          <p:nvPr/>
        </p:nvPicPr>
        <p:blipFill>
          <a:blip r:embed="rId2"/>
          <a:stretch>
            <a:fillRect/>
          </a:stretch>
        </p:blipFill>
        <p:spPr>
          <a:xfrm>
            <a:off x="140335" y="222885"/>
            <a:ext cx="333375" cy="219075"/>
          </a:xfrm>
          <a:prstGeom prst="rect">
            <a:avLst/>
          </a:prstGeom>
        </p:spPr>
      </p:pic>
      <p:graphicFrame>
        <p:nvGraphicFramePr>
          <p:cNvPr id="5" name="Gráfico 4"/>
          <p:cNvGraphicFramePr/>
          <p:nvPr>
            <p:extLst>
              <p:ext uri="{D42A27DB-BD31-4B8C-83A1-F6EECF244321}">
                <p14:modId xmlns:p14="http://schemas.microsoft.com/office/powerpoint/2010/main" val="77267435"/>
              </p:ext>
            </p:extLst>
          </p:nvPr>
        </p:nvGraphicFramePr>
        <p:xfrm>
          <a:off x="0" y="784860"/>
          <a:ext cx="12192635" cy="588391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9" name="Imagem 11" descr="logo"/>
          <p:cNvPicPr>
            <a:picLocks noChangeAspect="1"/>
          </p:cNvPicPr>
          <p:nvPr/>
        </p:nvPicPr>
        <p:blipFill>
          <a:blip r:embed="rId4"/>
          <a:stretch>
            <a:fillRect/>
          </a:stretch>
        </p:blipFill>
        <p:spPr>
          <a:xfrm>
            <a:off x="9791481" y="38964"/>
            <a:ext cx="2349938" cy="515796"/>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433060" y="661860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dirty="0">
                <a:solidFill>
                  <a:srgbClr val="008CBA"/>
                </a:solidFill>
              </a:rPr>
              <a:t>Page </a:t>
            </a:r>
            <a:fld id="{6B4155F8-E49E-4B59-B69C-02A46830878C}" type="slidenum">
              <a:rPr lang="fr-FR" altLang="pt-PT" sz="1200" b="1" i="1" u="sng" dirty="0">
                <a:solidFill>
                  <a:srgbClr val="008CBA"/>
                </a:solidFill>
              </a:rPr>
              <a:t>53</a:t>
            </a:fld>
            <a:endParaRPr lang="fr-FR" altLang="pt-PT" sz="1200" b="1" i="1" u="sng" dirty="0">
              <a:solidFill>
                <a:srgbClr val="008CBA"/>
              </a:solidFill>
            </a:endParaRPr>
          </a:p>
        </p:txBody>
      </p:sp>
      <p:sp>
        <p:nvSpPr>
          <p:cNvPr id="7" name="Caixa de Texto 6"/>
          <p:cNvSpPr txBox="1"/>
          <p:nvPr/>
        </p:nvSpPr>
        <p:spPr>
          <a:xfrm>
            <a:off x="377825" y="151765"/>
            <a:ext cx="1143000" cy="368300"/>
          </a:xfrm>
          <a:prstGeom prst="rect">
            <a:avLst/>
          </a:prstGeom>
          <a:noFill/>
        </p:spPr>
        <p:txBody>
          <a:bodyPr wrap="square" rtlCol="0">
            <a:spAutoFit/>
          </a:bodyPr>
          <a:lstStyle/>
          <a:p>
            <a:r>
              <a:rPr lang="pt-PT" altLang="en-US" b="1">
                <a:solidFill>
                  <a:srgbClr val="3EA4BA"/>
                </a:solidFill>
              </a:rPr>
              <a:t>NIGÉRIA</a:t>
            </a:r>
          </a:p>
        </p:txBody>
      </p:sp>
      <p:pic>
        <p:nvPicPr>
          <p:cNvPr id="3" name="Imagem 2" descr="ng"/>
          <p:cNvPicPr>
            <a:picLocks noChangeAspect="1"/>
          </p:cNvPicPr>
          <p:nvPr/>
        </p:nvPicPr>
        <p:blipFill>
          <a:blip r:embed="rId2"/>
          <a:stretch>
            <a:fillRect/>
          </a:stretch>
        </p:blipFill>
        <p:spPr>
          <a:xfrm>
            <a:off x="140335" y="222885"/>
            <a:ext cx="333375" cy="219075"/>
          </a:xfrm>
          <a:prstGeom prst="rect">
            <a:avLst/>
          </a:prstGeom>
        </p:spPr>
      </p:pic>
      <p:graphicFrame>
        <p:nvGraphicFramePr>
          <p:cNvPr id="8" name="Gráfico 4"/>
          <p:cNvGraphicFramePr>
            <a:graphicFrameLocks/>
          </p:cNvGraphicFramePr>
          <p:nvPr>
            <p:extLst>
              <p:ext uri="{D42A27DB-BD31-4B8C-83A1-F6EECF244321}">
                <p14:modId xmlns:p14="http://schemas.microsoft.com/office/powerpoint/2010/main" val="768476721"/>
              </p:ext>
            </p:extLst>
          </p:nvPr>
        </p:nvGraphicFramePr>
        <p:xfrm>
          <a:off x="0" y="520065"/>
          <a:ext cx="6115050" cy="60985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5"/>
          <p:cNvGraphicFramePr>
            <a:graphicFrameLocks/>
          </p:cNvGraphicFramePr>
          <p:nvPr>
            <p:extLst>
              <p:ext uri="{D42A27DB-BD31-4B8C-83A1-F6EECF244321}">
                <p14:modId xmlns:p14="http://schemas.microsoft.com/office/powerpoint/2010/main" val="3132943859"/>
              </p:ext>
            </p:extLst>
          </p:nvPr>
        </p:nvGraphicFramePr>
        <p:xfrm>
          <a:off x="6143625" y="800100"/>
          <a:ext cx="6044565" cy="5818505"/>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1" name="Imagem 11" descr="logo"/>
          <p:cNvPicPr>
            <a:picLocks noChangeAspect="1"/>
          </p:cNvPicPr>
          <p:nvPr/>
        </p:nvPicPr>
        <p:blipFill>
          <a:blip r:embed="rId5"/>
          <a:stretch>
            <a:fillRect/>
          </a:stretch>
        </p:blipFill>
        <p:spPr>
          <a:xfrm>
            <a:off x="9791481" y="38964"/>
            <a:ext cx="2349938" cy="515796"/>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nvGraphicFramePr>
        <p:xfrm>
          <a:off x="-635" y="3985260"/>
          <a:ext cx="12188825" cy="27749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Gráfico 1"/>
          <p:cNvGraphicFramePr/>
          <p:nvPr/>
        </p:nvGraphicFramePr>
        <p:xfrm>
          <a:off x="635" y="520065"/>
          <a:ext cx="12187555" cy="3312795"/>
        </p:xfrm>
        <a:graphic>
          <a:graphicData uri="http://schemas.openxmlformats.org/drawingml/2006/chart">
            <c:chart xmlns:c="http://schemas.openxmlformats.org/drawingml/2006/chart" xmlns:r="http://schemas.openxmlformats.org/officeDocument/2006/relationships" r:id="rId3"/>
          </a:graphicData>
        </a:graphic>
      </p:graphicFrame>
      <p:sp>
        <p:nvSpPr>
          <p:cNvPr id="50" name="Slide Number Placeholder 6"/>
          <p:cNvSpPr txBox="1"/>
          <p:nvPr/>
        </p:nvSpPr>
        <p:spPr bwMode="auto">
          <a:xfrm>
            <a:off x="5930265" y="661860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dirty="0">
                <a:solidFill>
                  <a:srgbClr val="008CBA"/>
                </a:solidFill>
              </a:rPr>
              <a:t>Page </a:t>
            </a:r>
            <a:fld id="{6B4155F8-E49E-4B59-B69C-02A46830878C}" type="slidenum">
              <a:rPr lang="fr-FR" altLang="pt-PT" sz="1200" b="1" i="1" u="sng" dirty="0">
                <a:solidFill>
                  <a:srgbClr val="008CBA"/>
                </a:solidFill>
              </a:rPr>
              <a:t>54</a:t>
            </a:fld>
            <a:endParaRPr lang="fr-FR" altLang="pt-PT" sz="1200" b="1" i="1" u="sng" dirty="0">
              <a:solidFill>
                <a:srgbClr val="008CBA"/>
              </a:solidFill>
            </a:endParaRPr>
          </a:p>
        </p:txBody>
      </p:sp>
      <p:sp>
        <p:nvSpPr>
          <p:cNvPr id="7" name="Caixa de Texto 6"/>
          <p:cNvSpPr txBox="1"/>
          <p:nvPr/>
        </p:nvSpPr>
        <p:spPr>
          <a:xfrm>
            <a:off x="377825" y="151765"/>
            <a:ext cx="1143000" cy="368300"/>
          </a:xfrm>
          <a:prstGeom prst="rect">
            <a:avLst/>
          </a:prstGeom>
          <a:noFill/>
        </p:spPr>
        <p:txBody>
          <a:bodyPr wrap="square" rtlCol="0">
            <a:spAutoFit/>
          </a:bodyPr>
          <a:lstStyle/>
          <a:p>
            <a:r>
              <a:rPr lang="pt-PT" altLang="en-US" b="1">
                <a:solidFill>
                  <a:srgbClr val="3EA4BA"/>
                </a:solidFill>
              </a:rPr>
              <a:t>NIGÉRIA</a:t>
            </a:r>
          </a:p>
        </p:txBody>
      </p:sp>
      <p:pic>
        <p:nvPicPr>
          <p:cNvPr id="3" name="Imagem 2" descr="ng"/>
          <p:cNvPicPr>
            <a:picLocks noChangeAspect="1"/>
          </p:cNvPicPr>
          <p:nvPr/>
        </p:nvPicPr>
        <p:blipFill>
          <a:blip r:embed="rId4"/>
          <a:stretch>
            <a:fillRect/>
          </a:stretch>
        </p:blipFill>
        <p:spPr>
          <a:xfrm>
            <a:off x="140335" y="222885"/>
            <a:ext cx="333375" cy="219075"/>
          </a:xfrm>
          <a:prstGeom prst="rect">
            <a:avLst/>
          </a:prstGeom>
        </p:spPr>
      </p:pic>
      <p:sp>
        <p:nvSpPr>
          <p:cNvPr id="8" name="TextBox 7"/>
          <p:cNvSpPr txBox="1"/>
          <p:nvPr/>
        </p:nvSpPr>
        <p:spPr>
          <a:xfrm>
            <a:off x="10813442" y="664209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9" name="Imagem 11" descr="logo"/>
          <p:cNvPicPr>
            <a:picLocks noChangeAspect="1"/>
          </p:cNvPicPr>
          <p:nvPr/>
        </p:nvPicPr>
        <p:blipFill>
          <a:blip r:embed="rId5"/>
          <a:stretch>
            <a:fillRect/>
          </a:stretch>
        </p:blipFill>
        <p:spPr>
          <a:xfrm>
            <a:off x="9791481" y="38964"/>
            <a:ext cx="2349938" cy="515796"/>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extLst>
              <p:ext uri="{D42A27DB-BD31-4B8C-83A1-F6EECF244321}">
                <p14:modId xmlns:p14="http://schemas.microsoft.com/office/powerpoint/2010/main" val="1752815381"/>
              </p:ext>
            </p:extLst>
          </p:nvPr>
        </p:nvGraphicFramePr>
        <p:xfrm>
          <a:off x="0" y="662940"/>
          <a:ext cx="12191365" cy="6095365"/>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dirty="0">
                <a:solidFill>
                  <a:srgbClr val="008CBA"/>
                </a:solidFill>
              </a:rPr>
              <a:t>Page </a:t>
            </a:r>
            <a:fld id="{6B4155F8-E49E-4B59-B69C-02A46830878C}" type="slidenum">
              <a:rPr lang="fr-FR" altLang="pt-PT" sz="1200" b="1" i="1" u="sng" dirty="0">
                <a:solidFill>
                  <a:srgbClr val="008CBA"/>
                </a:solidFill>
              </a:rPr>
              <a:t>55</a:t>
            </a:fld>
            <a:endParaRPr lang="fr-FR" altLang="pt-PT" sz="1200" b="1" i="1" u="sng" dirty="0">
              <a:solidFill>
                <a:srgbClr val="008CBA"/>
              </a:solidFill>
            </a:endParaRPr>
          </a:p>
        </p:txBody>
      </p:sp>
      <p:sp>
        <p:nvSpPr>
          <p:cNvPr id="7" name="Caixa de Texto 6"/>
          <p:cNvSpPr txBox="1"/>
          <p:nvPr/>
        </p:nvSpPr>
        <p:spPr>
          <a:xfrm>
            <a:off x="423545" y="244475"/>
            <a:ext cx="1356360" cy="368300"/>
          </a:xfrm>
          <a:prstGeom prst="rect">
            <a:avLst/>
          </a:prstGeom>
          <a:noFill/>
        </p:spPr>
        <p:txBody>
          <a:bodyPr wrap="square" rtlCol="0">
            <a:spAutoFit/>
          </a:bodyPr>
          <a:lstStyle/>
          <a:p>
            <a:r>
              <a:rPr lang="pt-PT" altLang="en-US" b="1">
                <a:solidFill>
                  <a:srgbClr val="3EA4BA"/>
                </a:solidFill>
              </a:rPr>
              <a:t>SENEGAL</a:t>
            </a:r>
          </a:p>
        </p:txBody>
      </p:sp>
      <p:pic>
        <p:nvPicPr>
          <p:cNvPr id="3" name="Imagem 2" descr="sn"/>
          <p:cNvPicPr>
            <a:picLocks noChangeAspect="1"/>
          </p:cNvPicPr>
          <p:nvPr/>
        </p:nvPicPr>
        <p:blipFill>
          <a:blip r:embed="rId3"/>
          <a:stretch>
            <a:fillRect/>
          </a:stretch>
        </p:blipFill>
        <p:spPr>
          <a:xfrm>
            <a:off x="178435" y="311785"/>
            <a:ext cx="333375" cy="219075"/>
          </a:xfrm>
          <a:prstGeom prst="rect">
            <a:avLst/>
          </a:prstGeom>
        </p:spPr>
      </p:pic>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9" name="Imagem 11" descr="logo"/>
          <p:cNvPicPr>
            <a:picLocks noChangeAspect="1"/>
          </p:cNvPicPr>
          <p:nvPr/>
        </p:nvPicPr>
        <p:blipFill>
          <a:blip r:embed="rId4"/>
          <a:stretch>
            <a:fillRect/>
          </a:stretch>
        </p:blipFill>
        <p:spPr>
          <a:xfrm>
            <a:off x="9791481" y="38964"/>
            <a:ext cx="2349938" cy="515796"/>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274310"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dirty="0">
                <a:solidFill>
                  <a:srgbClr val="008CBA"/>
                </a:solidFill>
              </a:rPr>
              <a:t>Page </a:t>
            </a:r>
            <a:fld id="{6B4155F8-E49E-4B59-B69C-02A46830878C}" type="slidenum">
              <a:rPr lang="fr-FR" altLang="pt-PT" sz="1200" b="1" i="1" u="sng" dirty="0">
                <a:solidFill>
                  <a:srgbClr val="008CBA"/>
                </a:solidFill>
              </a:rPr>
              <a:t>56</a:t>
            </a:fld>
            <a:endParaRPr lang="fr-FR" altLang="pt-PT" sz="1200" b="1" i="1" u="sng" dirty="0">
              <a:solidFill>
                <a:srgbClr val="008CBA"/>
              </a:solidFill>
            </a:endParaRPr>
          </a:p>
        </p:txBody>
      </p:sp>
      <p:sp>
        <p:nvSpPr>
          <p:cNvPr id="7" name="Caixa de Texto 6"/>
          <p:cNvSpPr txBox="1"/>
          <p:nvPr/>
        </p:nvSpPr>
        <p:spPr>
          <a:xfrm>
            <a:off x="423545" y="244475"/>
            <a:ext cx="1356360" cy="368300"/>
          </a:xfrm>
          <a:prstGeom prst="rect">
            <a:avLst/>
          </a:prstGeom>
          <a:noFill/>
        </p:spPr>
        <p:txBody>
          <a:bodyPr wrap="square" rtlCol="0">
            <a:spAutoFit/>
          </a:bodyPr>
          <a:lstStyle/>
          <a:p>
            <a:r>
              <a:rPr lang="pt-PT" altLang="en-US" b="1">
                <a:solidFill>
                  <a:srgbClr val="3EA4BA"/>
                </a:solidFill>
              </a:rPr>
              <a:t>SENEGAL</a:t>
            </a:r>
          </a:p>
        </p:txBody>
      </p:sp>
      <p:pic>
        <p:nvPicPr>
          <p:cNvPr id="3" name="Imagem 2" descr="sn"/>
          <p:cNvPicPr>
            <a:picLocks noChangeAspect="1"/>
          </p:cNvPicPr>
          <p:nvPr/>
        </p:nvPicPr>
        <p:blipFill>
          <a:blip r:embed="rId2"/>
          <a:stretch>
            <a:fillRect/>
          </a:stretch>
        </p:blipFill>
        <p:spPr>
          <a:xfrm>
            <a:off x="178435" y="311785"/>
            <a:ext cx="333375" cy="219075"/>
          </a:xfrm>
          <a:prstGeom prst="rect">
            <a:avLst/>
          </a:prstGeom>
        </p:spPr>
      </p:pic>
      <p:graphicFrame>
        <p:nvGraphicFramePr>
          <p:cNvPr id="8" name="Gráfico 4"/>
          <p:cNvGraphicFramePr>
            <a:graphicFrameLocks/>
          </p:cNvGraphicFramePr>
          <p:nvPr>
            <p:extLst>
              <p:ext uri="{D42A27DB-BD31-4B8C-83A1-F6EECF244321}">
                <p14:modId xmlns:p14="http://schemas.microsoft.com/office/powerpoint/2010/main" val="1352690170"/>
              </p:ext>
            </p:extLst>
          </p:nvPr>
        </p:nvGraphicFramePr>
        <p:xfrm>
          <a:off x="0" y="619760"/>
          <a:ext cx="6238875" cy="59975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5"/>
          <p:cNvGraphicFramePr>
            <a:graphicFrameLocks/>
          </p:cNvGraphicFramePr>
          <p:nvPr>
            <p:extLst>
              <p:ext uri="{D42A27DB-BD31-4B8C-83A1-F6EECF244321}">
                <p14:modId xmlns:p14="http://schemas.microsoft.com/office/powerpoint/2010/main" val="296823435"/>
              </p:ext>
            </p:extLst>
          </p:nvPr>
        </p:nvGraphicFramePr>
        <p:xfrm>
          <a:off x="6238875" y="771524"/>
          <a:ext cx="5916930" cy="5845811"/>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1" name="Imagem 11" descr="logo"/>
          <p:cNvPicPr>
            <a:picLocks noChangeAspect="1"/>
          </p:cNvPicPr>
          <p:nvPr/>
        </p:nvPicPr>
        <p:blipFill>
          <a:blip r:embed="rId5"/>
          <a:stretch>
            <a:fillRect/>
          </a:stretch>
        </p:blipFill>
        <p:spPr>
          <a:xfrm>
            <a:off x="9791481" y="38964"/>
            <a:ext cx="2349938" cy="515796"/>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nvGraphicFramePr>
        <p:xfrm>
          <a:off x="-635" y="494665"/>
          <a:ext cx="12193270" cy="3387090"/>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dirty="0">
                <a:solidFill>
                  <a:srgbClr val="008CBA"/>
                </a:solidFill>
              </a:rPr>
              <a:t>Page </a:t>
            </a:r>
            <a:fld id="{6B4155F8-E49E-4B59-B69C-02A46830878C}" type="slidenum">
              <a:rPr lang="fr-FR" altLang="pt-PT" sz="1200" b="1" i="1" u="sng" dirty="0">
                <a:solidFill>
                  <a:srgbClr val="008CBA"/>
                </a:solidFill>
              </a:rPr>
              <a:t>57</a:t>
            </a:fld>
            <a:endParaRPr lang="fr-FR" altLang="pt-PT" sz="1200" b="1" i="1" u="sng" dirty="0">
              <a:solidFill>
                <a:srgbClr val="008CBA"/>
              </a:solidFill>
            </a:endParaRPr>
          </a:p>
        </p:txBody>
      </p:sp>
      <p:sp>
        <p:nvSpPr>
          <p:cNvPr id="7" name="Caixa de Texto 6"/>
          <p:cNvSpPr txBox="1"/>
          <p:nvPr/>
        </p:nvSpPr>
        <p:spPr>
          <a:xfrm>
            <a:off x="423545" y="244475"/>
            <a:ext cx="1356360" cy="368300"/>
          </a:xfrm>
          <a:prstGeom prst="rect">
            <a:avLst/>
          </a:prstGeom>
          <a:noFill/>
        </p:spPr>
        <p:txBody>
          <a:bodyPr wrap="square" rtlCol="0">
            <a:spAutoFit/>
          </a:bodyPr>
          <a:lstStyle/>
          <a:p>
            <a:r>
              <a:rPr lang="pt-PT" altLang="en-US" b="1">
                <a:solidFill>
                  <a:srgbClr val="3EA4BA"/>
                </a:solidFill>
              </a:rPr>
              <a:t>SENEGAL</a:t>
            </a:r>
          </a:p>
        </p:txBody>
      </p:sp>
      <p:pic>
        <p:nvPicPr>
          <p:cNvPr id="3" name="Imagem 2" descr="sn"/>
          <p:cNvPicPr>
            <a:picLocks noChangeAspect="1"/>
          </p:cNvPicPr>
          <p:nvPr/>
        </p:nvPicPr>
        <p:blipFill>
          <a:blip r:embed="rId3"/>
          <a:stretch>
            <a:fillRect/>
          </a:stretch>
        </p:blipFill>
        <p:spPr>
          <a:xfrm>
            <a:off x="178435" y="311785"/>
            <a:ext cx="333375" cy="219075"/>
          </a:xfrm>
          <a:prstGeom prst="rect">
            <a:avLst/>
          </a:prstGeom>
        </p:spPr>
      </p:pic>
      <p:graphicFrame>
        <p:nvGraphicFramePr>
          <p:cNvPr id="6" name="Gráfico 5"/>
          <p:cNvGraphicFramePr/>
          <p:nvPr>
            <p:extLst>
              <p:ext uri="{D42A27DB-BD31-4B8C-83A1-F6EECF244321}">
                <p14:modId xmlns:p14="http://schemas.microsoft.com/office/powerpoint/2010/main" val="2071014615"/>
              </p:ext>
            </p:extLst>
          </p:nvPr>
        </p:nvGraphicFramePr>
        <p:xfrm>
          <a:off x="-635" y="4025900"/>
          <a:ext cx="12193905" cy="266890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9" name="Imagem 11" descr="logo"/>
          <p:cNvPicPr>
            <a:picLocks noChangeAspect="1"/>
          </p:cNvPicPr>
          <p:nvPr/>
        </p:nvPicPr>
        <p:blipFill>
          <a:blip r:embed="rId5"/>
          <a:stretch>
            <a:fillRect/>
          </a:stretch>
        </p:blipFill>
        <p:spPr>
          <a:xfrm>
            <a:off x="9791481" y="38964"/>
            <a:ext cx="2349938" cy="515796"/>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p:nvPr>
            <p:extLst>
              <p:ext uri="{D42A27DB-BD31-4B8C-83A1-F6EECF244321}">
                <p14:modId xmlns:p14="http://schemas.microsoft.com/office/powerpoint/2010/main" val="1073045078"/>
              </p:ext>
            </p:extLst>
          </p:nvPr>
        </p:nvGraphicFramePr>
        <p:xfrm>
          <a:off x="0" y="601980"/>
          <a:ext cx="12192635" cy="6063615"/>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dirty="0">
                <a:solidFill>
                  <a:srgbClr val="008CBA"/>
                </a:solidFill>
              </a:rPr>
              <a:t>Page </a:t>
            </a:r>
            <a:fld id="{6B4155F8-E49E-4B59-B69C-02A46830878C}" type="slidenum">
              <a:rPr lang="fr-FR" altLang="pt-PT" sz="1200" b="1" i="1" u="sng" dirty="0">
                <a:solidFill>
                  <a:srgbClr val="008CBA"/>
                </a:solidFill>
              </a:rPr>
              <a:t>58</a:t>
            </a:fld>
            <a:endParaRPr lang="fr-FR" altLang="pt-PT" sz="1200" b="1" i="1" u="sng" dirty="0">
              <a:solidFill>
                <a:srgbClr val="008CBA"/>
              </a:solidFill>
            </a:endParaRPr>
          </a:p>
        </p:txBody>
      </p:sp>
      <p:sp>
        <p:nvSpPr>
          <p:cNvPr id="7" name="Caixa de Texto 6"/>
          <p:cNvSpPr txBox="1"/>
          <p:nvPr/>
        </p:nvSpPr>
        <p:spPr>
          <a:xfrm>
            <a:off x="359410" y="195580"/>
            <a:ext cx="1725295" cy="368300"/>
          </a:xfrm>
          <a:prstGeom prst="rect">
            <a:avLst/>
          </a:prstGeom>
          <a:noFill/>
        </p:spPr>
        <p:txBody>
          <a:bodyPr wrap="square" rtlCol="0">
            <a:spAutoFit/>
          </a:bodyPr>
          <a:lstStyle/>
          <a:p>
            <a:r>
              <a:rPr lang="pt-PT" altLang="en-US" b="1">
                <a:solidFill>
                  <a:srgbClr val="3EA4BA"/>
                </a:solidFill>
              </a:rPr>
              <a:t>SERRA LEOA</a:t>
            </a:r>
          </a:p>
        </p:txBody>
      </p:sp>
      <p:pic>
        <p:nvPicPr>
          <p:cNvPr id="5" name="Imagem 4" descr="sl"/>
          <p:cNvPicPr>
            <a:picLocks noChangeAspect="1"/>
          </p:cNvPicPr>
          <p:nvPr/>
        </p:nvPicPr>
        <p:blipFill>
          <a:blip r:embed="rId3"/>
          <a:stretch>
            <a:fillRect/>
          </a:stretch>
        </p:blipFill>
        <p:spPr>
          <a:xfrm>
            <a:off x="107950" y="253365"/>
            <a:ext cx="333375" cy="219075"/>
          </a:xfrm>
          <a:prstGeom prst="rect">
            <a:avLst/>
          </a:prstGeom>
        </p:spPr>
      </p:pic>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9" name="Imagem 11" descr="logo"/>
          <p:cNvPicPr>
            <a:picLocks noChangeAspect="1"/>
          </p:cNvPicPr>
          <p:nvPr/>
        </p:nvPicPr>
        <p:blipFill>
          <a:blip r:embed="rId4"/>
          <a:stretch>
            <a:fillRect/>
          </a:stretch>
        </p:blipFill>
        <p:spPr>
          <a:xfrm>
            <a:off x="9791481" y="38964"/>
            <a:ext cx="2349938" cy="515796"/>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dirty="0"/>
              <a:t>Page </a:t>
            </a:r>
            <a:fld id="{6B4155F8-E49E-4B59-B69C-02A46830878C}" type="slidenum">
              <a:rPr lang="fr-FR" altLang="pt-PT" sz="1200" b="1" i="1" u="sng" dirty="0"/>
              <a:t>59</a:t>
            </a:fld>
            <a:endParaRPr lang="fr-FR" altLang="pt-PT" sz="1200" b="1" i="1" u="sng" dirty="0"/>
          </a:p>
        </p:txBody>
      </p:sp>
      <p:sp>
        <p:nvSpPr>
          <p:cNvPr id="3" name="Caixa de Texto 2"/>
          <p:cNvSpPr txBox="1"/>
          <p:nvPr/>
        </p:nvSpPr>
        <p:spPr>
          <a:xfrm>
            <a:off x="359410" y="195580"/>
            <a:ext cx="1725295" cy="368300"/>
          </a:xfrm>
          <a:prstGeom prst="rect">
            <a:avLst/>
          </a:prstGeom>
          <a:noFill/>
        </p:spPr>
        <p:txBody>
          <a:bodyPr wrap="square" rtlCol="0">
            <a:spAutoFit/>
          </a:bodyPr>
          <a:lstStyle/>
          <a:p>
            <a:r>
              <a:rPr lang="pt-PT" altLang="en-US" b="1">
                <a:solidFill>
                  <a:srgbClr val="3EA4BA"/>
                </a:solidFill>
              </a:rPr>
              <a:t>SERRA LEOA</a:t>
            </a:r>
          </a:p>
        </p:txBody>
      </p:sp>
      <p:pic>
        <p:nvPicPr>
          <p:cNvPr id="8" name="Imagem 7" descr="sl"/>
          <p:cNvPicPr>
            <a:picLocks noChangeAspect="1"/>
          </p:cNvPicPr>
          <p:nvPr/>
        </p:nvPicPr>
        <p:blipFill>
          <a:blip r:embed="rId2"/>
          <a:stretch>
            <a:fillRect/>
          </a:stretch>
        </p:blipFill>
        <p:spPr>
          <a:xfrm>
            <a:off x="107950" y="253365"/>
            <a:ext cx="333375" cy="219075"/>
          </a:xfrm>
          <a:prstGeom prst="rect">
            <a:avLst/>
          </a:prstGeom>
        </p:spPr>
      </p:pic>
      <p:graphicFrame>
        <p:nvGraphicFramePr>
          <p:cNvPr id="9" name="Gráfico 4"/>
          <p:cNvGraphicFramePr>
            <a:graphicFrameLocks/>
          </p:cNvGraphicFramePr>
          <p:nvPr>
            <p:extLst>
              <p:ext uri="{D42A27DB-BD31-4B8C-83A1-F6EECF244321}">
                <p14:modId xmlns:p14="http://schemas.microsoft.com/office/powerpoint/2010/main" val="148357649"/>
              </p:ext>
            </p:extLst>
          </p:nvPr>
        </p:nvGraphicFramePr>
        <p:xfrm>
          <a:off x="0" y="563880"/>
          <a:ext cx="6296025" cy="60534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5"/>
          <p:cNvGraphicFramePr>
            <a:graphicFrameLocks/>
          </p:cNvGraphicFramePr>
          <p:nvPr>
            <p:extLst>
              <p:ext uri="{D42A27DB-BD31-4B8C-83A1-F6EECF244321}">
                <p14:modId xmlns:p14="http://schemas.microsoft.com/office/powerpoint/2010/main" val="4193431763"/>
              </p:ext>
            </p:extLst>
          </p:nvPr>
        </p:nvGraphicFramePr>
        <p:xfrm>
          <a:off x="6305550" y="472440"/>
          <a:ext cx="5861050" cy="5953125"/>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2" name="Imagem 11" descr="logo"/>
          <p:cNvPicPr>
            <a:picLocks noChangeAspect="1"/>
          </p:cNvPicPr>
          <p:nvPr/>
        </p:nvPicPr>
        <p:blipFill>
          <a:blip r:embed="rId5"/>
          <a:stretch>
            <a:fillRect/>
          </a:stretch>
        </p:blipFill>
        <p:spPr>
          <a:xfrm>
            <a:off x="9791481" y="38964"/>
            <a:ext cx="2349938" cy="51579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lide Number Placeholder 6"/>
          <p:cNvSpPr txBox="1"/>
          <p:nvPr/>
        </p:nvSpPr>
        <p:spPr bwMode="auto">
          <a:xfrm>
            <a:off x="5979477" y="630745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6</a:t>
            </a:fld>
            <a:endParaRPr lang="fr-FR" altLang="pt-PT" sz="1000" b="1" i="1" u="sng" dirty="0"/>
          </a:p>
        </p:txBody>
      </p:sp>
      <p:pic>
        <p:nvPicPr>
          <p:cNvPr id="103" name="Imagem 20" descr="LOGO-Paises ecowas"/>
          <p:cNvPicPr>
            <a:picLocks noChangeAspect="1"/>
          </p:cNvPicPr>
          <p:nvPr/>
        </p:nvPicPr>
        <p:blipFill>
          <a:blip r:embed="rId2"/>
          <a:stretch>
            <a:fillRect/>
          </a:stretch>
        </p:blipFill>
        <p:spPr>
          <a:xfrm>
            <a:off x="686435" y="5617845"/>
            <a:ext cx="1258570" cy="1246505"/>
          </a:xfrm>
          <a:prstGeom prst="rect">
            <a:avLst/>
          </a:prstGeom>
        </p:spPr>
      </p:pic>
      <p:graphicFrame>
        <p:nvGraphicFramePr>
          <p:cNvPr id="104" name="Tabela 8"/>
          <p:cNvGraphicFramePr/>
          <p:nvPr/>
        </p:nvGraphicFramePr>
        <p:xfrm>
          <a:off x="239395" y="384810"/>
          <a:ext cx="3074670" cy="2228215"/>
        </p:xfrm>
        <a:graphic>
          <a:graphicData uri="http://schemas.openxmlformats.org/drawingml/2006/table">
            <a:tbl>
              <a:tblPr firstRow="1" bandRow="1">
                <a:tableStyleId>{5C22544A-7EE6-4342-B048-85BDC9FD1C3A}</a:tableStyleId>
              </a:tblPr>
              <a:tblGrid>
                <a:gridCol w="1394460">
                  <a:extLst>
                    <a:ext uri="{9D8B030D-6E8A-4147-A177-3AD203B41FA5}">
                      <a16:colId xmlns:a16="http://schemas.microsoft.com/office/drawing/2014/main" xmlns="" val="20000"/>
                    </a:ext>
                  </a:extLst>
                </a:gridCol>
                <a:gridCol w="700405">
                  <a:extLst>
                    <a:ext uri="{9D8B030D-6E8A-4147-A177-3AD203B41FA5}">
                      <a16:colId xmlns:a16="http://schemas.microsoft.com/office/drawing/2014/main" xmlns="" val="20001"/>
                    </a:ext>
                  </a:extLst>
                </a:gridCol>
                <a:gridCol w="979805">
                  <a:extLst>
                    <a:ext uri="{9D8B030D-6E8A-4147-A177-3AD203B41FA5}">
                      <a16:colId xmlns:a16="http://schemas.microsoft.com/office/drawing/2014/main" xmlns="" val="20002"/>
                    </a:ext>
                  </a:extLst>
                </a:gridCol>
              </a:tblGrid>
              <a:tr h="203835">
                <a:tc>
                  <a:txBody>
                    <a:bodyPr/>
                    <a:lstStyle/>
                    <a:p>
                      <a:pPr>
                        <a:lnSpc>
                          <a:spcPts val="1140"/>
                        </a:lnSpc>
                        <a:buNone/>
                      </a:pPr>
                      <a:r>
                        <a:rPr lang="en-US" sz="1000">
                          <a:solidFill>
                            <a:srgbClr val="3EA4BA"/>
                          </a:solidFill>
                          <a:latin typeface="Arial Narrow" panose="020B0606020202030204" charset="-122"/>
                        </a:rPr>
                        <a:t>População</a:t>
                      </a:r>
                      <a:endParaRPr lang="en-US" altLang="en-US" sz="1000">
                        <a:solidFill>
                          <a:srgbClr val="3EA4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b="0">
                          <a:solidFill>
                            <a:srgbClr val="3EA4BA"/>
                          </a:solidFill>
                          <a:latin typeface="Arial Narrow" panose="020B0606020202030204" charset="-122"/>
                        </a:rPr>
                        <a:t>: </a:t>
                      </a:r>
                      <a:r>
                        <a:rPr lang="en-US" sz="1000" b="0">
                          <a:solidFill>
                            <a:srgbClr val="3EA4BA"/>
                          </a:solidFill>
                          <a:latin typeface="Arial Narrow" panose="020B0606020202030204" charset="-122"/>
                        </a:rPr>
                        <a:t>11.801.151</a:t>
                      </a:r>
                      <a:endParaRPr lang="en-US" altLang="en-US" sz="1000" b="0">
                        <a:solidFill>
                          <a:srgbClr val="3EA4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en-US" sz="1000" b="0">
                          <a:solidFill>
                            <a:srgbClr val="3EA4BA"/>
                          </a:solidFill>
                          <a:latin typeface="Arial Narrow" panose="020B0606020202030204" charset="-122"/>
                        </a:rPr>
                        <a:t>Habitantes</a:t>
                      </a:r>
                      <a:endParaRPr lang="en-US" altLang="en-US" sz="1000" b="0">
                        <a:solidFill>
                          <a:srgbClr val="3EA4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0"/>
                  </a:ext>
                </a:extLst>
              </a:tr>
              <a:tr h="203200">
                <a:tc>
                  <a:txBody>
                    <a:bodyPr/>
                    <a:lstStyle/>
                    <a:p>
                      <a:pPr>
                        <a:lnSpc>
                          <a:spcPts val="1140"/>
                        </a:lnSpc>
                        <a:buNone/>
                      </a:pPr>
                      <a:r>
                        <a:rPr lang="en-US" sz="1000">
                          <a:solidFill>
                            <a:srgbClr val="000000"/>
                          </a:solidFill>
                          <a:latin typeface="Arial Narrow" panose="020B0606020202030204" charset="-122"/>
                        </a:rPr>
                        <a:t>Taxa de crescimento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rgbClr val="000000"/>
                          </a:solidFill>
                          <a:latin typeface="Arial Narrow" panose="020B0606020202030204" charset="-122"/>
                        </a:rPr>
                        <a:t>: </a:t>
                      </a:r>
                      <a:r>
                        <a:rPr lang="en-US" sz="1000">
                          <a:solidFill>
                            <a:srgbClr val="000000"/>
                          </a:solidFill>
                          <a:latin typeface="Arial Narrow" panose="020B0606020202030204" charset="-122"/>
                        </a:rPr>
                        <a:t>2,70%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1"/>
                  </a:ext>
                </a:extLst>
              </a:tr>
              <a:tr h="203835">
                <a:tc>
                  <a:txBody>
                    <a:bodyPr/>
                    <a:lstStyle/>
                    <a:p>
                      <a:pPr>
                        <a:lnSpc>
                          <a:spcPts val="1140"/>
                        </a:lnSpc>
                        <a:buNone/>
                      </a:pPr>
                      <a:r>
                        <a:rPr lang="en-US" sz="1000">
                          <a:solidFill>
                            <a:srgbClr val="000000"/>
                          </a:solidFill>
                          <a:latin typeface="Arial Narrow" panose="020B0606020202030204" charset="-122"/>
                        </a:rPr>
                        <a:t>População urbana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rgbClr val="000000"/>
                          </a:solidFill>
                          <a:latin typeface="Arial Narrow" panose="020B0606020202030204" charset="-122"/>
                        </a:rPr>
                        <a:t>: </a:t>
                      </a:r>
                      <a:r>
                        <a:rPr lang="en-US" sz="1000">
                          <a:solidFill>
                            <a:srgbClr val="000000"/>
                          </a:solidFill>
                          <a:latin typeface="Arial Narrow" panose="020B0606020202030204" charset="-122"/>
                        </a:rPr>
                        <a:t>47,90%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2"/>
                  </a:ext>
                </a:extLst>
              </a:tr>
              <a:tr h="203200">
                <a:tc>
                  <a:txBody>
                    <a:bodyPr/>
                    <a:lstStyle/>
                    <a:p>
                      <a:pPr>
                        <a:lnSpc>
                          <a:spcPts val="1140"/>
                        </a:lnSpc>
                        <a:buNone/>
                      </a:pPr>
                      <a:r>
                        <a:rPr lang="en-US" sz="1000">
                          <a:solidFill>
                            <a:srgbClr val="000000"/>
                          </a:solidFill>
                          <a:latin typeface="Arial Narrow" panose="020B0606020202030204" charset="-122"/>
                        </a:rPr>
                        <a:t>Densidade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rgbClr val="000000"/>
                          </a:solidFill>
                          <a:latin typeface="Arial Narrow" panose="020B0606020202030204" charset="-122"/>
                        </a:rPr>
                        <a:t>: </a:t>
                      </a:r>
                      <a:r>
                        <a:rPr lang="en-US" sz="1000">
                          <a:solidFill>
                            <a:srgbClr val="000000"/>
                          </a:solidFill>
                          <a:latin typeface="Arial Narrow" panose="020B0606020202030204" charset="-122"/>
                        </a:rPr>
                        <a:t>102</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en-US" sz="1000">
                          <a:solidFill>
                            <a:srgbClr val="000000"/>
                          </a:solidFill>
                          <a:latin typeface="Arial Narrow" panose="020B0606020202030204" charset="-122"/>
                        </a:rPr>
                        <a:t>habitantes/km²</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3"/>
                  </a:ext>
                </a:extLst>
              </a:tr>
              <a:tr h="203835">
                <a:tc>
                  <a:txBody>
                    <a:bodyPr/>
                    <a:lstStyle/>
                    <a:p>
                      <a:pPr>
                        <a:lnSpc>
                          <a:spcPts val="1140"/>
                        </a:lnSpc>
                        <a:buNone/>
                      </a:pPr>
                      <a:r>
                        <a:rPr lang="en-US" sz="1000">
                          <a:solidFill>
                            <a:srgbClr val="000000"/>
                          </a:solidFill>
                          <a:latin typeface="Arial Narrow" panose="020B0606020202030204" charset="-122"/>
                        </a:rPr>
                        <a:t>Idade média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rgbClr val="000000"/>
                          </a:solidFill>
                          <a:latin typeface="Arial Narrow" panose="020B0606020202030204" charset="-122"/>
                        </a:rPr>
                        <a:t>: </a:t>
                      </a:r>
                      <a:r>
                        <a:rPr lang="en-US" sz="1000">
                          <a:solidFill>
                            <a:srgbClr val="000000"/>
                          </a:solidFill>
                          <a:latin typeface="Arial Narrow" panose="020B0606020202030204" charset="-122"/>
                        </a:rPr>
                        <a:t>18,0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4"/>
                  </a:ext>
                </a:extLst>
              </a:tr>
              <a:tr h="0">
                <a:tc>
                  <a:txBody>
                    <a:bodyPr/>
                    <a:lstStyle/>
                    <a:p>
                      <a:pPr>
                        <a:lnSpc>
                          <a:spcPts val="1140"/>
                        </a:lnSpc>
                        <a:buNone/>
                      </a:pPr>
                      <a:r>
                        <a:rPr lang="en-US" sz="1000">
                          <a:solidFill>
                            <a:srgbClr val="000000"/>
                          </a:solidFill>
                          <a:latin typeface="Arial Narrow" panose="020B0606020202030204" charset="-122"/>
                        </a:rPr>
                        <a:t>Esperança de vida homens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rgbClr val="000000"/>
                          </a:solidFill>
                          <a:latin typeface="Arial Narrow" panose="020B0606020202030204" charset="-122"/>
                        </a:rPr>
                        <a:t>: </a:t>
                      </a:r>
                      <a:r>
                        <a:rPr lang="en-US" sz="1000">
                          <a:solidFill>
                            <a:srgbClr val="000000"/>
                          </a:solidFill>
                          <a:latin typeface="Arial Narrow" panose="020B0606020202030204" charset="-122"/>
                        </a:rPr>
                        <a:t>59,9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5"/>
                  </a:ext>
                </a:extLst>
              </a:tr>
              <a:tr h="132080">
                <a:tc>
                  <a:txBody>
                    <a:bodyPr/>
                    <a:lstStyle/>
                    <a:p>
                      <a:pPr>
                        <a:lnSpc>
                          <a:spcPts val="1140"/>
                        </a:lnSpc>
                        <a:buNone/>
                      </a:pPr>
                      <a:r>
                        <a:rPr lang="en-US" sz="1000">
                          <a:solidFill>
                            <a:srgbClr val="000000"/>
                          </a:solidFill>
                          <a:latin typeface="Arial Narrow" panose="020B0606020202030204" charset="-122"/>
                        </a:rPr>
                        <a:t>Esperança de vida mulheres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rgbClr val="000000"/>
                          </a:solidFill>
                          <a:latin typeface="Arial Narrow" panose="020B0606020202030204" charset="-122"/>
                        </a:rPr>
                        <a:t>: </a:t>
                      </a:r>
                      <a:r>
                        <a:rPr lang="en-US" sz="1000">
                          <a:solidFill>
                            <a:srgbClr val="000000"/>
                          </a:solidFill>
                          <a:latin typeface="Arial Narrow" panose="020B0606020202030204" charset="-122"/>
                        </a:rPr>
                        <a:t>63,0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6"/>
                  </a:ext>
                </a:extLst>
              </a:tr>
              <a:tr h="203200">
                <a:tc>
                  <a:txBody>
                    <a:bodyPr/>
                    <a:lstStyle/>
                    <a:p>
                      <a:pPr>
                        <a:lnSpc>
                          <a:spcPts val="1140"/>
                        </a:lnSpc>
                        <a:buNone/>
                      </a:pPr>
                      <a:r>
                        <a:rPr lang="en-US" sz="1000">
                          <a:solidFill>
                            <a:srgbClr val="000000"/>
                          </a:solidFill>
                          <a:latin typeface="Arial Narrow" panose="020B0606020202030204" charset="-122"/>
                        </a:rPr>
                        <a:t>Taxa de actividade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rgbClr val="000000"/>
                          </a:solidFill>
                          <a:latin typeface="Arial Narrow" panose="020B0606020202030204" charset="-122"/>
                        </a:rPr>
                        <a:t>: </a:t>
                      </a:r>
                      <a:r>
                        <a:rPr lang="en-US" sz="1000">
                          <a:solidFill>
                            <a:srgbClr val="000000"/>
                          </a:solidFill>
                          <a:latin typeface="Arial Narrow" panose="020B0606020202030204" charset="-122"/>
                        </a:rPr>
                        <a:t>71,70%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7"/>
                  </a:ext>
                </a:extLst>
              </a:tr>
              <a:tr h="203835">
                <a:tc>
                  <a:txBody>
                    <a:bodyPr/>
                    <a:lstStyle/>
                    <a:p>
                      <a:pPr>
                        <a:lnSpc>
                          <a:spcPts val="1140"/>
                        </a:lnSpc>
                        <a:buNone/>
                      </a:pPr>
                      <a:r>
                        <a:rPr lang="en-US" sz="1000">
                          <a:solidFill>
                            <a:srgbClr val="000000"/>
                          </a:solidFill>
                          <a:latin typeface="Arial Narrow" panose="020B0606020202030204" charset="-122"/>
                        </a:rPr>
                        <a:t>Taxa de alfabetização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rgbClr val="000000"/>
                          </a:solidFill>
                          <a:latin typeface="Arial Narrow" panose="020B0606020202030204" charset="-122"/>
                        </a:rPr>
                        <a:t>: </a:t>
                      </a:r>
                      <a:r>
                        <a:rPr lang="en-US" sz="1000">
                          <a:solidFill>
                            <a:srgbClr val="000000"/>
                          </a:solidFill>
                          <a:latin typeface="Arial Narrow" panose="020B0606020202030204" charset="-122"/>
                        </a:rPr>
                        <a:t>34,70%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8"/>
                  </a:ext>
                </a:extLst>
              </a:tr>
              <a:tr h="203200">
                <a:tc>
                  <a:txBody>
                    <a:bodyPr/>
                    <a:lstStyle/>
                    <a:p>
                      <a:pPr>
                        <a:lnSpc>
                          <a:spcPts val="1140"/>
                        </a:lnSpc>
                        <a:buNone/>
                      </a:pPr>
                      <a:r>
                        <a:rPr lang="en-US" sz="1000">
                          <a:solidFill>
                            <a:srgbClr val="000000"/>
                          </a:solidFill>
                          <a:latin typeface="Arial Narrow" panose="020B0606020202030204" charset="-122"/>
                        </a:rPr>
                        <a:t>Língua oficial</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gn="l">
                        <a:lnSpc>
                          <a:spcPts val="1140"/>
                        </a:lnSpc>
                        <a:buNone/>
                      </a:pPr>
                      <a:r>
                        <a:rPr lang="pt-PT" altLang="en-US" sz="1000">
                          <a:solidFill>
                            <a:srgbClr val="000000"/>
                          </a:solidFill>
                          <a:latin typeface="Arial Narrow" panose="020B0606020202030204" charset="-122"/>
                        </a:rPr>
                        <a:t>: </a:t>
                      </a:r>
                      <a:r>
                        <a:rPr lang="en-US" sz="1000">
                          <a:solidFill>
                            <a:srgbClr val="000000"/>
                          </a:solidFill>
                          <a:latin typeface="Arial Narrow" panose="020B0606020202030204" charset="-122"/>
                        </a:rPr>
                        <a:t>Francês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9"/>
                  </a:ext>
                </a:extLst>
              </a:tr>
              <a:tr h="203835">
                <a:tc>
                  <a:txBody>
                    <a:bodyPr/>
                    <a:lstStyle/>
                    <a:p>
                      <a:pPr>
                        <a:lnSpc>
                          <a:spcPts val="1140"/>
                        </a:lnSpc>
                        <a:buNone/>
                      </a:pPr>
                      <a:r>
                        <a:rPr lang="en-US" sz="1000">
                          <a:solidFill>
                            <a:srgbClr val="000000"/>
                          </a:solidFill>
                          <a:latin typeface="Arial Narrow" panose="020B0606020202030204" charset="-122"/>
                        </a:rPr>
                        <a:t>Moeda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gn="l">
                        <a:lnSpc>
                          <a:spcPts val="1140"/>
                        </a:lnSpc>
                        <a:buNone/>
                      </a:pPr>
                      <a:r>
                        <a:rPr lang="pt-PT" altLang="en-US" sz="1000">
                          <a:solidFill>
                            <a:srgbClr val="000000"/>
                          </a:solidFill>
                          <a:latin typeface="Arial Narrow" panose="020B0606020202030204" charset="-122"/>
                        </a:rPr>
                        <a:t>: </a:t>
                      </a:r>
                      <a:r>
                        <a:rPr lang="en-US" sz="1000">
                          <a:solidFill>
                            <a:srgbClr val="000000"/>
                          </a:solidFill>
                          <a:latin typeface="Arial Narrow" panose="020B0606020202030204" charset="-122"/>
                        </a:rPr>
                        <a:t>Franc CFA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10"/>
                  </a:ext>
                </a:extLst>
              </a:tr>
            </a:tbl>
          </a:graphicData>
        </a:graphic>
      </p:graphicFrame>
      <p:sp>
        <p:nvSpPr>
          <p:cNvPr id="105" name="Caixa de Texto 4"/>
          <p:cNvSpPr txBox="1"/>
          <p:nvPr/>
        </p:nvSpPr>
        <p:spPr>
          <a:xfrm>
            <a:off x="514350" y="123190"/>
            <a:ext cx="955675" cy="306705"/>
          </a:xfrm>
          <a:prstGeom prst="rect">
            <a:avLst/>
          </a:prstGeom>
          <a:noFill/>
        </p:spPr>
        <p:txBody>
          <a:bodyPr wrap="square" rtlCol="0">
            <a:spAutoFit/>
          </a:bodyPr>
          <a:lstStyle/>
          <a:p>
            <a:r>
              <a:rPr lang="pt-PT" altLang="en-US" sz="1400" b="1" dirty="0">
                <a:solidFill>
                  <a:srgbClr val="3EA4BA"/>
                </a:solidFill>
              </a:rPr>
              <a:t>BENIN</a:t>
            </a:r>
          </a:p>
        </p:txBody>
      </p:sp>
      <p:pic>
        <p:nvPicPr>
          <p:cNvPr id="106" name="Imagem 3" descr="bj"/>
          <p:cNvPicPr>
            <a:picLocks noChangeAspect="1"/>
          </p:cNvPicPr>
          <p:nvPr/>
        </p:nvPicPr>
        <p:blipFill>
          <a:blip r:embed="rId3"/>
          <a:stretch>
            <a:fillRect/>
          </a:stretch>
        </p:blipFill>
        <p:spPr>
          <a:xfrm>
            <a:off x="252095" y="154305"/>
            <a:ext cx="349250" cy="219710"/>
          </a:xfrm>
          <a:prstGeom prst="rect">
            <a:avLst/>
          </a:prstGeom>
        </p:spPr>
      </p:pic>
      <p:sp>
        <p:nvSpPr>
          <p:cNvPr id="107" name="Caixa de Texto 5"/>
          <p:cNvSpPr txBox="1"/>
          <p:nvPr/>
        </p:nvSpPr>
        <p:spPr>
          <a:xfrm>
            <a:off x="3414395" y="126365"/>
            <a:ext cx="1533525" cy="306705"/>
          </a:xfrm>
          <a:prstGeom prst="rect">
            <a:avLst/>
          </a:prstGeom>
          <a:noFill/>
        </p:spPr>
        <p:txBody>
          <a:bodyPr wrap="square" rtlCol="0">
            <a:spAutoFit/>
          </a:bodyPr>
          <a:lstStyle/>
          <a:p>
            <a:r>
              <a:rPr lang="pt-PT" altLang="en-US" sz="1400" b="1">
                <a:solidFill>
                  <a:srgbClr val="3EA4BA"/>
                </a:solidFill>
              </a:rPr>
              <a:t>BURKINA FASO</a:t>
            </a:r>
          </a:p>
        </p:txBody>
      </p:sp>
      <p:pic>
        <p:nvPicPr>
          <p:cNvPr id="108" name="Imagem 6" descr="bf"/>
          <p:cNvPicPr>
            <a:picLocks noChangeAspect="1"/>
          </p:cNvPicPr>
          <p:nvPr/>
        </p:nvPicPr>
        <p:blipFill>
          <a:blip r:embed="rId4"/>
          <a:stretch>
            <a:fillRect/>
          </a:stretch>
        </p:blipFill>
        <p:spPr>
          <a:xfrm>
            <a:off x="3172460" y="143086"/>
            <a:ext cx="333375" cy="219075"/>
          </a:xfrm>
          <a:prstGeom prst="rect">
            <a:avLst/>
          </a:prstGeom>
        </p:spPr>
      </p:pic>
      <p:graphicFrame>
        <p:nvGraphicFramePr>
          <p:cNvPr id="109" name="Tabela 7"/>
          <p:cNvGraphicFramePr/>
          <p:nvPr/>
        </p:nvGraphicFramePr>
        <p:xfrm>
          <a:off x="3153410" y="395605"/>
          <a:ext cx="2796540" cy="2230755"/>
        </p:xfrm>
        <a:graphic>
          <a:graphicData uri="http://schemas.openxmlformats.org/drawingml/2006/table">
            <a:tbl>
              <a:tblPr firstRow="1" bandRow="1">
                <a:tableStyleId>{5C22544A-7EE6-4342-B048-85BDC9FD1C3A}</a:tableStyleId>
              </a:tblPr>
              <a:tblGrid>
                <a:gridCol w="1431290">
                  <a:extLst>
                    <a:ext uri="{9D8B030D-6E8A-4147-A177-3AD203B41FA5}">
                      <a16:colId xmlns:a16="http://schemas.microsoft.com/office/drawing/2014/main" xmlns="" val="20000"/>
                    </a:ext>
                  </a:extLst>
                </a:gridCol>
                <a:gridCol w="587375">
                  <a:extLst>
                    <a:ext uri="{9D8B030D-6E8A-4147-A177-3AD203B41FA5}">
                      <a16:colId xmlns:a16="http://schemas.microsoft.com/office/drawing/2014/main" xmlns="" val="20001"/>
                    </a:ext>
                  </a:extLst>
                </a:gridCol>
                <a:gridCol w="777875">
                  <a:extLst>
                    <a:ext uri="{9D8B030D-6E8A-4147-A177-3AD203B41FA5}">
                      <a16:colId xmlns:a16="http://schemas.microsoft.com/office/drawing/2014/main" xmlns="" val="20002"/>
                    </a:ext>
                  </a:extLst>
                </a:gridCol>
              </a:tblGrid>
              <a:tr h="238760">
                <a:tc>
                  <a:txBody>
                    <a:bodyPr/>
                    <a:lstStyle/>
                    <a:p>
                      <a:pPr>
                        <a:lnSpc>
                          <a:spcPts val="1000"/>
                        </a:lnSpc>
                        <a:buNone/>
                      </a:pPr>
                      <a:r>
                        <a:rPr lang="en-US" sz="1000">
                          <a:solidFill>
                            <a:srgbClr val="008CBA"/>
                          </a:solidFill>
                          <a:latin typeface="Arial Narrow" panose="020B0606020202030204" pitchFamily="34" charset="0"/>
                          <a:cs typeface="Arial Narrow" panose="020B0606020202030204" pitchFamily="34" charset="0"/>
                        </a:rPr>
                        <a:t>População</a:t>
                      </a:r>
                      <a:endParaRPr lang="en-US" altLang="en-US" sz="1000">
                        <a:solidFill>
                          <a:srgbClr val="008CBA"/>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rgbClr val="008CBA"/>
                          </a:solidFill>
                          <a:latin typeface="Arial Narrow" panose="020B0606020202030204" pitchFamily="34" charset="0"/>
                          <a:cs typeface="Arial Narrow" panose="020B0606020202030204" pitchFamily="34" charset="0"/>
                        </a:rPr>
                        <a:t>:</a:t>
                      </a:r>
                      <a:r>
                        <a:rPr lang="en-US" sz="1000">
                          <a:solidFill>
                            <a:srgbClr val="008CBA"/>
                          </a:solidFill>
                          <a:latin typeface="Arial Narrow" panose="020B0606020202030204" pitchFamily="34" charset="0"/>
                          <a:cs typeface="Arial Narrow" panose="020B0606020202030204" pitchFamily="34" charset="0"/>
                        </a:rPr>
                        <a:t>20.321.378</a:t>
                      </a:r>
                      <a:endParaRPr lang="en-US" altLang="en-US" sz="1000">
                        <a:solidFill>
                          <a:srgbClr val="008CBA"/>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en-US" sz="1000">
                          <a:solidFill>
                            <a:srgbClr val="008CBA"/>
                          </a:solidFill>
                          <a:latin typeface="Arial Narrow" panose="020B0606020202030204" pitchFamily="34" charset="0"/>
                          <a:cs typeface="Arial Narrow" panose="020B0606020202030204" pitchFamily="34" charset="0"/>
                        </a:rPr>
                        <a:t>Habitantes</a:t>
                      </a:r>
                      <a:endParaRPr lang="en-US" altLang="en-US" sz="1000">
                        <a:solidFill>
                          <a:srgbClr val="008CBA"/>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0"/>
                  </a:ext>
                </a:extLst>
              </a:tr>
              <a:tr h="185420">
                <a:tc>
                  <a:txBody>
                    <a:bodyPr/>
                    <a:lstStyle/>
                    <a:p>
                      <a:pPr>
                        <a:lnSpc>
                          <a:spcPts val="1000"/>
                        </a:lnSpc>
                        <a:buNone/>
                      </a:pPr>
                      <a:r>
                        <a:rPr lang="en-US" sz="1000">
                          <a:solidFill>
                            <a:srgbClr val="000000"/>
                          </a:solidFill>
                          <a:latin typeface="Arial Narrow" panose="020B0606020202030204" pitchFamily="34" charset="0"/>
                          <a:cs typeface="Arial Narrow" panose="020B0606020202030204" pitchFamily="34" charset="0"/>
                        </a:rPr>
                        <a:t>Taxa de crescimento</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rgbClr val="000000"/>
                          </a:solidFill>
                          <a:latin typeface="Arial Narrow" panose="020B0606020202030204" pitchFamily="34" charset="0"/>
                          <a:cs typeface="Arial Narrow" panose="020B0606020202030204" pitchFamily="34" charset="0"/>
                        </a:rPr>
                        <a:t>:</a:t>
                      </a:r>
                      <a:r>
                        <a:rPr lang="en-US" sz="1000">
                          <a:solidFill>
                            <a:srgbClr val="000000"/>
                          </a:solidFill>
                          <a:latin typeface="Arial Narrow" panose="020B0606020202030204" pitchFamily="34" charset="0"/>
                          <a:cs typeface="Arial Narrow" panose="020B0606020202030204" pitchFamily="34" charset="0"/>
                        </a:rPr>
                        <a:t>2,80%</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1"/>
                  </a:ext>
                </a:extLst>
              </a:tr>
              <a:tr h="185420">
                <a:tc>
                  <a:txBody>
                    <a:bodyPr/>
                    <a:lstStyle/>
                    <a:p>
                      <a:pPr>
                        <a:lnSpc>
                          <a:spcPts val="1000"/>
                        </a:lnSpc>
                        <a:buNone/>
                      </a:pPr>
                      <a:r>
                        <a:rPr lang="en-US" sz="1000">
                          <a:solidFill>
                            <a:srgbClr val="000000"/>
                          </a:solidFill>
                          <a:latin typeface="Arial Narrow" panose="020B0606020202030204" pitchFamily="34" charset="0"/>
                          <a:cs typeface="Arial Narrow" panose="020B0606020202030204" pitchFamily="34" charset="0"/>
                        </a:rPr>
                        <a:t>População urbana</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rgbClr val="000000"/>
                          </a:solidFill>
                          <a:latin typeface="Arial Narrow" panose="020B0606020202030204" pitchFamily="34" charset="0"/>
                          <a:cs typeface="Arial Narrow" panose="020B0606020202030204" pitchFamily="34" charset="0"/>
                        </a:rPr>
                        <a:t>:</a:t>
                      </a:r>
                      <a:r>
                        <a:rPr lang="en-US" sz="1000">
                          <a:solidFill>
                            <a:srgbClr val="000000"/>
                          </a:solidFill>
                          <a:latin typeface="Arial Narrow" panose="020B0606020202030204" pitchFamily="34" charset="0"/>
                          <a:cs typeface="Arial Narrow" panose="020B0606020202030204" pitchFamily="34" charset="0"/>
                        </a:rPr>
                        <a:t>30,00%</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2"/>
                  </a:ext>
                </a:extLst>
              </a:tr>
              <a:tr h="185420">
                <a:tc>
                  <a:txBody>
                    <a:bodyPr/>
                    <a:lstStyle/>
                    <a:p>
                      <a:pPr>
                        <a:lnSpc>
                          <a:spcPts val="1000"/>
                        </a:lnSpc>
                        <a:buNone/>
                      </a:pPr>
                      <a:r>
                        <a:rPr lang="en-US" sz="1000">
                          <a:solidFill>
                            <a:srgbClr val="000000"/>
                          </a:solidFill>
                          <a:latin typeface="Arial Narrow" panose="020B0606020202030204" pitchFamily="34" charset="0"/>
                          <a:cs typeface="Arial Narrow" panose="020B0606020202030204" pitchFamily="34" charset="0"/>
                        </a:rPr>
                        <a:t>Densidade</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rgbClr val="000000"/>
                          </a:solidFill>
                          <a:latin typeface="Arial Narrow" panose="020B0606020202030204" pitchFamily="34" charset="0"/>
                          <a:cs typeface="Arial Narrow" panose="020B0606020202030204" pitchFamily="34" charset="0"/>
                        </a:rPr>
                        <a:t>:</a:t>
                      </a:r>
                      <a:r>
                        <a:rPr lang="en-US" sz="1000">
                          <a:solidFill>
                            <a:srgbClr val="000000"/>
                          </a:solidFill>
                          <a:latin typeface="Arial Narrow" panose="020B0606020202030204" pitchFamily="34" charset="0"/>
                          <a:cs typeface="Arial Narrow" panose="020B0606020202030204" pitchFamily="34" charset="0"/>
                        </a:rPr>
                        <a:t>72</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en-US" sz="1000">
                          <a:solidFill>
                            <a:srgbClr val="000000"/>
                          </a:solidFill>
                          <a:latin typeface="Arial Narrow" panose="020B0606020202030204" pitchFamily="34" charset="0"/>
                          <a:cs typeface="Arial Narrow" panose="020B0606020202030204" pitchFamily="34" charset="0"/>
                        </a:rPr>
                        <a:t>habitantes/km²</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3"/>
                  </a:ext>
                </a:extLst>
              </a:tr>
              <a:tr h="164465">
                <a:tc>
                  <a:txBody>
                    <a:bodyPr/>
                    <a:lstStyle/>
                    <a:p>
                      <a:pPr>
                        <a:lnSpc>
                          <a:spcPts val="1000"/>
                        </a:lnSpc>
                        <a:buNone/>
                      </a:pPr>
                      <a:r>
                        <a:rPr lang="en-US" sz="1000">
                          <a:solidFill>
                            <a:srgbClr val="000000"/>
                          </a:solidFill>
                          <a:latin typeface="Arial Narrow" panose="020B0606020202030204" pitchFamily="34" charset="0"/>
                          <a:cs typeface="Arial Narrow" panose="020B0606020202030204" pitchFamily="34" charset="0"/>
                        </a:rPr>
                        <a:t>Idade média</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rgbClr val="000000"/>
                          </a:solidFill>
                          <a:latin typeface="Arial Narrow" panose="020B0606020202030204" pitchFamily="34" charset="0"/>
                          <a:cs typeface="Arial Narrow" panose="020B0606020202030204" pitchFamily="34" charset="0"/>
                        </a:rPr>
                        <a:t>:</a:t>
                      </a:r>
                      <a:r>
                        <a:rPr lang="en-US" sz="1000">
                          <a:solidFill>
                            <a:srgbClr val="000000"/>
                          </a:solidFill>
                          <a:latin typeface="Arial Narrow" panose="020B0606020202030204" pitchFamily="34" charset="0"/>
                          <a:cs typeface="Arial Narrow" panose="020B0606020202030204" pitchFamily="34" charset="0"/>
                        </a:rPr>
                        <a:t>17,0 </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en-US" sz="1000">
                          <a:solidFill>
                            <a:srgbClr val="000000"/>
                          </a:solidFill>
                          <a:latin typeface="Arial Narrow" panose="020B0606020202030204" pitchFamily="34" charset="0"/>
                          <a:cs typeface="Arial Narrow" panose="020B0606020202030204" pitchFamily="34" charset="0"/>
                        </a:rPr>
                        <a:t>Anos</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4"/>
                  </a:ext>
                </a:extLst>
              </a:tr>
              <a:tr h="0">
                <a:tc>
                  <a:txBody>
                    <a:bodyPr/>
                    <a:lstStyle/>
                    <a:p>
                      <a:pPr>
                        <a:lnSpc>
                          <a:spcPts val="1000"/>
                        </a:lnSpc>
                        <a:buNone/>
                      </a:pPr>
                      <a:r>
                        <a:rPr lang="en-US" sz="1000">
                          <a:solidFill>
                            <a:srgbClr val="000000"/>
                          </a:solidFill>
                          <a:latin typeface="Arial Narrow" panose="020B0606020202030204" pitchFamily="34" charset="0"/>
                          <a:cs typeface="Arial Narrow" panose="020B0606020202030204" pitchFamily="34" charset="0"/>
                        </a:rPr>
                        <a:t>Esperança de vida homens</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rgbClr val="000000"/>
                          </a:solidFill>
                          <a:latin typeface="Arial Narrow" panose="020B0606020202030204" pitchFamily="34" charset="0"/>
                          <a:cs typeface="Arial Narrow" panose="020B0606020202030204" pitchFamily="34" charset="0"/>
                        </a:rPr>
                        <a:t>:</a:t>
                      </a:r>
                      <a:r>
                        <a:rPr lang="en-US" sz="1000">
                          <a:solidFill>
                            <a:srgbClr val="000000"/>
                          </a:solidFill>
                          <a:latin typeface="Arial Narrow" panose="020B0606020202030204" pitchFamily="34" charset="0"/>
                          <a:cs typeface="Arial Narrow" panose="020B0606020202030204" pitchFamily="34" charset="0"/>
                        </a:rPr>
                        <a:t>60,4 </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en-US" sz="1000">
                          <a:solidFill>
                            <a:srgbClr val="000000"/>
                          </a:solidFill>
                          <a:latin typeface="Arial Narrow" panose="020B0606020202030204" pitchFamily="34" charset="0"/>
                          <a:cs typeface="Arial Narrow" panose="020B0606020202030204" pitchFamily="34" charset="0"/>
                        </a:rPr>
                        <a:t>Anos</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5"/>
                  </a:ext>
                </a:extLst>
              </a:tr>
              <a:tr h="0">
                <a:tc>
                  <a:txBody>
                    <a:bodyPr/>
                    <a:lstStyle/>
                    <a:p>
                      <a:pPr>
                        <a:lnSpc>
                          <a:spcPts val="1000"/>
                        </a:lnSpc>
                        <a:buNone/>
                      </a:pPr>
                      <a:r>
                        <a:rPr lang="en-US" sz="1000">
                          <a:solidFill>
                            <a:srgbClr val="000000"/>
                          </a:solidFill>
                          <a:latin typeface="Arial Narrow" panose="020B0606020202030204" pitchFamily="34" charset="0"/>
                          <a:cs typeface="Arial Narrow" panose="020B0606020202030204" pitchFamily="34" charset="0"/>
                        </a:rPr>
                        <a:t>Esperança de vida mulheres</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rgbClr val="000000"/>
                          </a:solidFill>
                          <a:latin typeface="Arial Narrow" panose="020B0606020202030204" pitchFamily="34" charset="0"/>
                          <a:cs typeface="Arial Narrow" panose="020B0606020202030204" pitchFamily="34" charset="0"/>
                        </a:rPr>
                        <a:t>:</a:t>
                      </a:r>
                      <a:r>
                        <a:rPr lang="en-US" sz="1000">
                          <a:solidFill>
                            <a:srgbClr val="000000"/>
                          </a:solidFill>
                          <a:latin typeface="Arial Narrow" panose="020B0606020202030204" pitchFamily="34" charset="0"/>
                          <a:cs typeface="Arial Narrow" panose="020B0606020202030204" pitchFamily="34" charset="0"/>
                        </a:rPr>
                        <a:t>61,9 </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en-US" sz="1000">
                          <a:solidFill>
                            <a:srgbClr val="000000"/>
                          </a:solidFill>
                          <a:latin typeface="Arial Narrow" panose="020B0606020202030204" pitchFamily="34" charset="0"/>
                          <a:cs typeface="Arial Narrow" panose="020B0606020202030204" pitchFamily="34" charset="0"/>
                        </a:rPr>
                        <a:t>Anos</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6"/>
                  </a:ext>
                </a:extLst>
              </a:tr>
              <a:tr h="185420">
                <a:tc>
                  <a:txBody>
                    <a:bodyPr/>
                    <a:lstStyle/>
                    <a:p>
                      <a:pPr>
                        <a:lnSpc>
                          <a:spcPts val="1000"/>
                        </a:lnSpc>
                        <a:buNone/>
                      </a:pPr>
                      <a:r>
                        <a:rPr lang="en-US" sz="1000">
                          <a:solidFill>
                            <a:srgbClr val="000000"/>
                          </a:solidFill>
                          <a:latin typeface="Arial Narrow" panose="020B0606020202030204" pitchFamily="34" charset="0"/>
                          <a:cs typeface="Arial Narrow" panose="020B0606020202030204" pitchFamily="34" charset="0"/>
                        </a:rPr>
                        <a:t>Taxa de actividade</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rgbClr val="000000"/>
                          </a:solidFill>
                          <a:latin typeface="Arial Narrow" panose="020B0606020202030204" pitchFamily="34" charset="0"/>
                          <a:cs typeface="Arial Narrow" panose="020B0606020202030204" pitchFamily="34" charset="0"/>
                        </a:rPr>
                        <a:t>:</a:t>
                      </a:r>
                      <a:r>
                        <a:rPr lang="en-US" sz="1000">
                          <a:solidFill>
                            <a:srgbClr val="000000"/>
                          </a:solidFill>
                          <a:latin typeface="Arial Narrow" panose="020B0606020202030204" pitchFamily="34" charset="0"/>
                          <a:cs typeface="Arial Narrow" panose="020B0606020202030204" pitchFamily="34" charset="0"/>
                        </a:rPr>
                        <a:t>83,40%</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7"/>
                  </a:ext>
                </a:extLst>
              </a:tr>
              <a:tr h="238125">
                <a:tc>
                  <a:txBody>
                    <a:bodyPr/>
                    <a:lstStyle/>
                    <a:p>
                      <a:pPr>
                        <a:lnSpc>
                          <a:spcPts val="1000"/>
                        </a:lnSpc>
                        <a:buNone/>
                      </a:pPr>
                      <a:r>
                        <a:rPr lang="en-US" sz="1000">
                          <a:solidFill>
                            <a:srgbClr val="000000"/>
                          </a:solidFill>
                          <a:latin typeface="Arial Narrow" panose="020B0606020202030204" pitchFamily="34" charset="0"/>
                          <a:cs typeface="Arial Narrow" panose="020B0606020202030204" pitchFamily="34" charset="0"/>
                        </a:rPr>
                        <a:t>Taxa de alfabetização</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rgbClr val="000000"/>
                          </a:solidFill>
                          <a:latin typeface="Arial Narrow" panose="020B0606020202030204" pitchFamily="34" charset="0"/>
                          <a:cs typeface="Arial Narrow" panose="020B0606020202030204" pitchFamily="34" charset="0"/>
                        </a:rPr>
                        <a:t>:</a:t>
                      </a:r>
                      <a:r>
                        <a:rPr lang="en-US" sz="1000">
                          <a:solidFill>
                            <a:srgbClr val="000000"/>
                          </a:solidFill>
                          <a:latin typeface="Arial Narrow" panose="020B0606020202030204" pitchFamily="34" charset="0"/>
                          <a:cs typeface="Arial Narrow" panose="020B0606020202030204" pitchFamily="34" charset="0"/>
                        </a:rPr>
                        <a:t>23,60%</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8"/>
                  </a:ext>
                </a:extLst>
              </a:tr>
              <a:tr h="217170">
                <a:tc>
                  <a:txBody>
                    <a:bodyPr/>
                    <a:lstStyle/>
                    <a:p>
                      <a:pPr>
                        <a:lnSpc>
                          <a:spcPts val="1000"/>
                        </a:lnSpc>
                        <a:buNone/>
                      </a:pPr>
                      <a:r>
                        <a:rPr lang="en-US" sz="1000">
                          <a:solidFill>
                            <a:srgbClr val="000000"/>
                          </a:solidFill>
                          <a:latin typeface="Arial Narrow" panose="020B0606020202030204" pitchFamily="34" charset="0"/>
                          <a:cs typeface="Arial Narrow" panose="020B0606020202030204" pitchFamily="34" charset="0"/>
                        </a:rPr>
                        <a:t>Língua oficial</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gn="l">
                        <a:lnSpc>
                          <a:spcPts val="1000"/>
                        </a:lnSpc>
                        <a:buNone/>
                      </a:pPr>
                      <a:r>
                        <a:rPr lang="pt-PT" altLang="en-US" sz="1000">
                          <a:solidFill>
                            <a:srgbClr val="000000"/>
                          </a:solidFill>
                          <a:latin typeface="Arial Narrow" panose="020B0606020202030204" pitchFamily="34" charset="0"/>
                          <a:cs typeface="Arial Narrow" panose="020B0606020202030204" pitchFamily="34" charset="0"/>
                        </a:rPr>
                        <a:t>:</a:t>
                      </a:r>
                      <a:r>
                        <a:rPr lang="en-US" sz="1000">
                          <a:solidFill>
                            <a:srgbClr val="000000"/>
                          </a:solidFill>
                          <a:latin typeface="Arial Narrow" panose="020B0606020202030204" pitchFamily="34" charset="0"/>
                          <a:cs typeface="Arial Narrow" panose="020B0606020202030204" pitchFamily="34" charset="0"/>
                        </a:rPr>
                        <a:t>Francês</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9"/>
                  </a:ext>
                </a:extLst>
              </a:tr>
              <a:tr h="238760">
                <a:tc>
                  <a:txBody>
                    <a:bodyPr/>
                    <a:lstStyle/>
                    <a:p>
                      <a:pPr>
                        <a:lnSpc>
                          <a:spcPts val="1000"/>
                        </a:lnSpc>
                        <a:buNone/>
                      </a:pPr>
                      <a:r>
                        <a:rPr lang="en-US" sz="1000">
                          <a:solidFill>
                            <a:srgbClr val="000000"/>
                          </a:solidFill>
                          <a:latin typeface="Arial Narrow" panose="020B0606020202030204" pitchFamily="34" charset="0"/>
                          <a:cs typeface="Arial Narrow" panose="020B0606020202030204" pitchFamily="34" charset="0"/>
                        </a:rPr>
                        <a:t>Moeda</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gn="l">
                        <a:lnSpc>
                          <a:spcPts val="1000"/>
                        </a:lnSpc>
                        <a:buNone/>
                      </a:pPr>
                      <a:r>
                        <a:rPr lang="en-US" sz="1000">
                          <a:solidFill>
                            <a:srgbClr val="000000"/>
                          </a:solidFill>
                          <a:latin typeface="Arial Narrow" panose="020B0606020202030204" pitchFamily="34" charset="0"/>
                          <a:cs typeface="Arial Narrow" panose="020B0606020202030204" pitchFamily="34" charset="0"/>
                        </a:rPr>
                        <a:t> </a:t>
                      </a:r>
                      <a:r>
                        <a:rPr lang="pt-PT" altLang="en-US" sz="1000">
                          <a:solidFill>
                            <a:srgbClr val="000000"/>
                          </a:solidFill>
                          <a:latin typeface="Arial Narrow" panose="020B0606020202030204" pitchFamily="34" charset="0"/>
                          <a:cs typeface="Arial Narrow" panose="020B0606020202030204" pitchFamily="34" charset="0"/>
                        </a:rPr>
                        <a:t>:</a:t>
                      </a:r>
                      <a:r>
                        <a:rPr lang="en-US" sz="1000">
                          <a:solidFill>
                            <a:srgbClr val="000000"/>
                          </a:solidFill>
                          <a:latin typeface="Arial Narrow" panose="020B0606020202030204" pitchFamily="34" charset="0"/>
                          <a:cs typeface="Arial Narrow" panose="020B0606020202030204" pitchFamily="34" charset="0"/>
                        </a:rPr>
                        <a:t>Franc CFA</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10"/>
                  </a:ext>
                </a:extLst>
              </a:tr>
            </a:tbl>
          </a:graphicData>
        </a:graphic>
      </p:graphicFrame>
      <p:graphicFrame>
        <p:nvGraphicFramePr>
          <p:cNvPr id="110" name="Tabela 9"/>
          <p:cNvGraphicFramePr/>
          <p:nvPr/>
        </p:nvGraphicFramePr>
        <p:xfrm>
          <a:off x="6057265" y="372745"/>
          <a:ext cx="2934970" cy="2319020"/>
        </p:xfrm>
        <a:graphic>
          <a:graphicData uri="http://schemas.openxmlformats.org/drawingml/2006/table">
            <a:tbl>
              <a:tblPr firstRow="1" bandRow="1">
                <a:tableStyleId>{5C22544A-7EE6-4342-B048-85BDC9FD1C3A}</a:tableStyleId>
              </a:tblPr>
              <a:tblGrid>
                <a:gridCol w="1494155">
                  <a:extLst>
                    <a:ext uri="{9D8B030D-6E8A-4147-A177-3AD203B41FA5}">
                      <a16:colId xmlns:a16="http://schemas.microsoft.com/office/drawing/2014/main" xmlns="" val="20000"/>
                    </a:ext>
                  </a:extLst>
                </a:gridCol>
                <a:gridCol w="635000">
                  <a:extLst>
                    <a:ext uri="{9D8B030D-6E8A-4147-A177-3AD203B41FA5}">
                      <a16:colId xmlns:a16="http://schemas.microsoft.com/office/drawing/2014/main" xmlns="" val="20001"/>
                    </a:ext>
                  </a:extLst>
                </a:gridCol>
                <a:gridCol w="805815">
                  <a:extLst>
                    <a:ext uri="{9D8B030D-6E8A-4147-A177-3AD203B41FA5}">
                      <a16:colId xmlns:a16="http://schemas.microsoft.com/office/drawing/2014/main" xmlns="" val="20002"/>
                    </a:ext>
                  </a:extLst>
                </a:gridCol>
              </a:tblGrid>
              <a:tr h="210820">
                <a:tc>
                  <a:txBody>
                    <a:bodyPr/>
                    <a:lstStyle/>
                    <a:p>
                      <a:pPr>
                        <a:buNone/>
                      </a:pPr>
                      <a:r>
                        <a:rPr lang="en-US" sz="1000">
                          <a:solidFill>
                            <a:srgbClr val="008CBA"/>
                          </a:solidFill>
                          <a:latin typeface="Arial Narrow" panose="020B0606020202030204" charset="-122"/>
                        </a:rPr>
                        <a:t>População</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549.935</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8CBA"/>
                          </a:solidFill>
                          <a:latin typeface="Arial Narrow" panose="020B0606020202030204" charset="-122"/>
                        </a:rPr>
                        <a:t>Habitantes</a:t>
                      </a:r>
                      <a:endParaRPr lang="en-US" altLang="en-US" sz="1000">
                        <a:solidFill>
                          <a:srgbClr val="008C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r h="210820">
                <a:tc>
                  <a:txBody>
                    <a:bodyPr/>
                    <a:lstStyle/>
                    <a:p>
                      <a:pPr>
                        <a:buNone/>
                      </a:pPr>
                      <a:r>
                        <a:rPr lang="en-US" sz="1000">
                          <a:solidFill>
                            <a:srgbClr val="000000"/>
                          </a:solidFill>
                          <a:latin typeface="Arial Narrow" panose="020B0606020202030204" charset="-122"/>
                        </a:rPr>
                        <a:t>Taxa de crescimento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1,10%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1"/>
                  </a:ext>
                </a:extLst>
              </a:tr>
              <a:tr h="210820">
                <a:tc>
                  <a:txBody>
                    <a:bodyPr/>
                    <a:lstStyle/>
                    <a:p>
                      <a:pPr>
                        <a:buNone/>
                      </a:pPr>
                      <a:r>
                        <a:rPr lang="en-US" sz="1000">
                          <a:solidFill>
                            <a:srgbClr val="000000"/>
                          </a:solidFill>
                          <a:latin typeface="Arial Narrow" panose="020B0606020202030204" charset="-122"/>
                        </a:rPr>
                        <a:t>População urbana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66,20%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2"/>
                  </a:ext>
                </a:extLst>
              </a:tr>
              <a:tr h="210820">
                <a:tc>
                  <a:txBody>
                    <a:bodyPr/>
                    <a:lstStyle/>
                    <a:p>
                      <a:pPr>
                        <a:buNone/>
                      </a:pPr>
                      <a:r>
                        <a:rPr lang="en-US" sz="1000">
                          <a:solidFill>
                            <a:srgbClr val="000000"/>
                          </a:solidFill>
                          <a:latin typeface="Arial Narrow" panose="020B0606020202030204" charset="-122"/>
                        </a:rPr>
                        <a:t>Densidade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135</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habitantes/km²</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0">
                <a:tc>
                  <a:txBody>
                    <a:bodyPr/>
                    <a:lstStyle/>
                    <a:p>
                      <a:pPr>
                        <a:buNone/>
                      </a:pPr>
                      <a:r>
                        <a:rPr lang="en-US" sz="1000">
                          <a:solidFill>
                            <a:srgbClr val="000000"/>
                          </a:solidFill>
                          <a:latin typeface="Arial Narrow" panose="020B0606020202030204" charset="-122"/>
                        </a:rPr>
                        <a:t>Idade média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20,0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4"/>
                  </a:ext>
                </a:extLst>
              </a:tr>
              <a:tr h="210820">
                <a:tc>
                  <a:txBody>
                    <a:bodyPr/>
                    <a:lstStyle/>
                    <a:p>
                      <a:pPr>
                        <a:buNone/>
                      </a:pPr>
                      <a:r>
                        <a:rPr lang="en-US" sz="1000">
                          <a:solidFill>
                            <a:srgbClr val="000000"/>
                          </a:solidFill>
                          <a:latin typeface="Arial Narrow" panose="020B0606020202030204" charset="-122"/>
                        </a:rPr>
                        <a:t>Esperança de vida homens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69,3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5"/>
                  </a:ext>
                </a:extLst>
              </a:tr>
              <a:tr h="0">
                <a:tc>
                  <a:txBody>
                    <a:bodyPr/>
                    <a:lstStyle/>
                    <a:p>
                      <a:pPr>
                        <a:buNone/>
                      </a:pPr>
                      <a:r>
                        <a:rPr lang="en-US" sz="1000">
                          <a:solidFill>
                            <a:srgbClr val="000000"/>
                          </a:solidFill>
                          <a:latin typeface="Arial Narrow" panose="020B0606020202030204" charset="-122"/>
                        </a:rPr>
                        <a:t>Esperança de vida mulheres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76,0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6"/>
                  </a:ext>
                </a:extLst>
              </a:tr>
              <a:tr h="210820">
                <a:tc>
                  <a:txBody>
                    <a:bodyPr/>
                    <a:lstStyle/>
                    <a:p>
                      <a:pPr>
                        <a:buNone/>
                      </a:pPr>
                      <a:r>
                        <a:rPr lang="en-US" sz="1000">
                          <a:solidFill>
                            <a:srgbClr val="000000"/>
                          </a:solidFill>
                          <a:latin typeface="Arial Narrow" panose="020B0606020202030204" charset="-122"/>
                        </a:rPr>
                        <a:t>Taxa de actividade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68,80%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7"/>
                  </a:ext>
                </a:extLst>
              </a:tr>
              <a:tr h="201295">
                <a:tc>
                  <a:txBody>
                    <a:bodyPr/>
                    <a:lstStyle/>
                    <a:p>
                      <a:pPr>
                        <a:buNone/>
                      </a:pPr>
                      <a:r>
                        <a:rPr lang="en-US" sz="1000">
                          <a:solidFill>
                            <a:srgbClr val="000000"/>
                          </a:solidFill>
                          <a:latin typeface="Arial Narrow" panose="020B0606020202030204" charset="-122"/>
                        </a:rPr>
                        <a:t>Taxa de alfabetização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81,20%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8"/>
                  </a:ext>
                </a:extLst>
              </a:tr>
              <a:tr h="210820">
                <a:tc>
                  <a:txBody>
                    <a:bodyPr/>
                    <a:lstStyle/>
                    <a:p>
                      <a:pPr>
                        <a:buNone/>
                      </a:pPr>
                      <a:r>
                        <a:rPr lang="en-US" sz="1000">
                          <a:solidFill>
                            <a:srgbClr val="000000"/>
                          </a:solidFill>
                          <a:latin typeface="Arial Narrow" panose="020B0606020202030204" charset="-122"/>
                        </a:rPr>
                        <a:t>Língua oficial</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Português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9"/>
                  </a:ext>
                </a:extLst>
              </a:tr>
              <a:tr h="210820">
                <a:tc>
                  <a:txBody>
                    <a:bodyPr/>
                    <a:lstStyle/>
                    <a:p>
                      <a:pPr>
                        <a:buNone/>
                      </a:pPr>
                      <a:r>
                        <a:rPr lang="en-US" sz="1000">
                          <a:solidFill>
                            <a:srgbClr val="000000"/>
                          </a:solidFill>
                          <a:latin typeface="Arial Narrow" panose="020B0606020202030204" charset="-122"/>
                        </a:rPr>
                        <a:t>Moeda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Escudos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0"/>
                  </a:ext>
                </a:extLst>
              </a:tr>
            </a:tbl>
          </a:graphicData>
        </a:graphic>
      </p:graphicFrame>
      <p:pic>
        <p:nvPicPr>
          <p:cNvPr id="111" name="Imagem 10" descr="Cabo Verde"/>
          <p:cNvPicPr>
            <a:picLocks noChangeAspect="1"/>
          </p:cNvPicPr>
          <p:nvPr/>
        </p:nvPicPr>
        <p:blipFill>
          <a:blip r:embed="rId5"/>
          <a:stretch>
            <a:fillRect/>
          </a:stretch>
        </p:blipFill>
        <p:spPr>
          <a:xfrm>
            <a:off x="6065520" y="155575"/>
            <a:ext cx="335280" cy="223520"/>
          </a:xfrm>
          <a:prstGeom prst="rect">
            <a:avLst/>
          </a:prstGeom>
        </p:spPr>
      </p:pic>
      <p:sp>
        <p:nvSpPr>
          <p:cNvPr id="112" name="Caixa de Texto 11"/>
          <p:cNvSpPr txBox="1"/>
          <p:nvPr/>
        </p:nvSpPr>
        <p:spPr>
          <a:xfrm>
            <a:off x="6323330" y="131445"/>
            <a:ext cx="1400175" cy="306705"/>
          </a:xfrm>
          <a:prstGeom prst="rect">
            <a:avLst/>
          </a:prstGeom>
          <a:noFill/>
        </p:spPr>
        <p:txBody>
          <a:bodyPr wrap="square" rtlCol="0">
            <a:spAutoFit/>
          </a:bodyPr>
          <a:lstStyle/>
          <a:p>
            <a:r>
              <a:rPr lang="pt-PT" altLang="en-US" sz="1400" b="1">
                <a:solidFill>
                  <a:srgbClr val="3EA4BA"/>
                </a:solidFill>
              </a:rPr>
              <a:t>CABO VERDE</a:t>
            </a:r>
          </a:p>
        </p:txBody>
      </p:sp>
      <p:graphicFrame>
        <p:nvGraphicFramePr>
          <p:cNvPr id="113" name="Tabela 1"/>
          <p:cNvGraphicFramePr/>
          <p:nvPr/>
        </p:nvGraphicFramePr>
        <p:xfrm>
          <a:off x="9205595" y="371475"/>
          <a:ext cx="3000375" cy="2326005"/>
        </p:xfrm>
        <a:graphic>
          <a:graphicData uri="http://schemas.openxmlformats.org/drawingml/2006/table">
            <a:tbl>
              <a:tblPr firstRow="1" bandRow="1">
                <a:tableStyleId>{5C22544A-7EE6-4342-B048-85BDC9FD1C3A}</a:tableStyleId>
              </a:tblPr>
              <a:tblGrid>
                <a:gridCol w="1499235">
                  <a:extLst>
                    <a:ext uri="{9D8B030D-6E8A-4147-A177-3AD203B41FA5}">
                      <a16:colId xmlns:a16="http://schemas.microsoft.com/office/drawing/2014/main" xmlns="" val="20000"/>
                    </a:ext>
                  </a:extLst>
                </a:gridCol>
                <a:gridCol w="602615">
                  <a:extLst>
                    <a:ext uri="{9D8B030D-6E8A-4147-A177-3AD203B41FA5}">
                      <a16:colId xmlns:a16="http://schemas.microsoft.com/office/drawing/2014/main" xmlns="" val="20001"/>
                    </a:ext>
                  </a:extLst>
                </a:gridCol>
                <a:gridCol w="898525">
                  <a:extLst>
                    <a:ext uri="{9D8B030D-6E8A-4147-A177-3AD203B41FA5}">
                      <a16:colId xmlns:a16="http://schemas.microsoft.com/office/drawing/2014/main" xmlns="" val="20002"/>
                    </a:ext>
                  </a:extLst>
                </a:gridCol>
              </a:tblGrid>
              <a:tr h="211455">
                <a:tc>
                  <a:txBody>
                    <a:bodyPr/>
                    <a:lstStyle/>
                    <a:p>
                      <a:pPr>
                        <a:buNone/>
                      </a:pPr>
                      <a:r>
                        <a:rPr lang="en-US" sz="1000">
                          <a:solidFill>
                            <a:srgbClr val="008CBA"/>
                          </a:solidFill>
                          <a:latin typeface="Arial Narrow" panose="020B0606020202030204" charset="-122"/>
                        </a:rPr>
                        <a:t>População</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25.716.544</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8CBA"/>
                          </a:solidFill>
                          <a:latin typeface="Arial Narrow" panose="020B0606020202030204" charset="-122"/>
                        </a:rPr>
                        <a:t>Habitantes</a:t>
                      </a:r>
                      <a:endParaRPr lang="en-US" altLang="en-US" sz="1000">
                        <a:solidFill>
                          <a:srgbClr val="008C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r h="211455">
                <a:tc>
                  <a:txBody>
                    <a:bodyPr/>
                    <a:lstStyle/>
                    <a:p>
                      <a:pPr>
                        <a:buNone/>
                      </a:pPr>
                      <a:r>
                        <a:rPr lang="en-US" sz="1000">
                          <a:solidFill>
                            <a:srgbClr val="000000"/>
                          </a:solidFill>
                          <a:latin typeface="Arial Narrow" panose="020B0606020202030204" charset="-122"/>
                        </a:rPr>
                        <a:t>Taxa de crescimento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2,50%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1"/>
                  </a:ext>
                </a:extLst>
              </a:tr>
              <a:tr h="211455">
                <a:tc>
                  <a:txBody>
                    <a:bodyPr/>
                    <a:lstStyle/>
                    <a:p>
                      <a:pPr>
                        <a:buNone/>
                      </a:pPr>
                      <a:r>
                        <a:rPr lang="en-US" sz="1000">
                          <a:solidFill>
                            <a:srgbClr val="000000"/>
                          </a:solidFill>
                          <a:latin typeface="Arial Narrow" panose="020B0606020202030204" charset="-122"/>
                        </a:rPr>
                        <a:t>População urbana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51,20%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2"/>
                  </a:ext>
                </a:extLst>
              </a:tr>
              <a:tr h="211455">
                <a:tc>
                  <a:txBody>
                    <a:bodyPr/>
                    <a:lstStyle/>
                    <a:p>
                      <a:pPr>
                        <a:buNone/>
                      </a:pPr>
                      <a:r>
                        <a:rPr lang="en-US" sz="1000">
                          <a:solidFill>
                            <a:srgbClr val="000000"/>
                          </a:solidFill>
                          <a:latin typeface="Arial Narrow" panose="020B0606020202030204" charset="-122"/>
                        </a:rPr>
                        <a:t>Densidade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79</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habitantes/km²</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211455">
                <a:tc>
                  <a:txBody>
                    <a:bodyPr/>
                    <a:lstStyle/>
                    <a:p>
                      <a:pPr>
                        <a:buNone/>
                      </a:pPr>
                      <a:r>
                        <a:rPr lang="en-US" sz="1000">
                          <a:solidFill>
                            <a:srgbClr val="000000"/>
                          </a:solidFill>
                          <a:latin typeface="Arial Narrow" panose="020B0606020202030204" charset="-122"/>
                        </a:rPr>
                        <a:t>Idade média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19,0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4"/>
                  </a:ext>
                </a:extLst>
              </a:tr>
              <a:tr h="211455">
                <a:tc>
                  <a:txBody>
                    <a:bodyPr/>
                    <a:lstStyle/>
                    <a:p>
                      <a:pPr>
                        <a:buNone/>
                      </a:pPr>
                      <a:r>
                        <a:rPr lang="en-US" sz="1000">
                          <a:solidFill>
                            <a:srgbClr val="000000"/>
                          </a:solidFill>
                          <a:latin typeface="Arial Narrow" panose="020B0606020202030204" charset="-122"/>
                        </a:rPr>
                        <a:t>Esperança de vida homens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56,3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5"/>
                  </a:ext>
                </a:extLst>
              </a:tr>
              <a:tr h="211455">
                <a:tc>
                  <a:txBody>
                    <a:bodyPr/>
                    <a:lstStyle/>
                    <a:p>
                      <a:pPr>
                        <a:buNone/>
                      </a:pPr>
                      <a:r>
                        <a:rPr lang="en-US" sz="1000">
                          <a:solidFill>
                            <a:srgbClr val="000000"/>
                          </a:solidFill>
                          <a:latin typeface="Arial Narrow" panose="020B0606020202030204" charset="-122"/>
                        </a:rPr>
                        <a:t>Esperança de vida mulheres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58,7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6"/>
                  </a:ext>
                </a:extLst>
              </a:tr>
              <a:tr h="211455">
                <a:tc>
                  <a:txBody>
                    <a:bodyPr/>
                    <a:lstStyle/>
                    <a:p>
                      <a:pPr>
                        <a:buNone/>
                      </a:pPr>
                      <a:r>
                        <a:rPr lang="en-US" sz="1000">
                          <a:solidFill>
                            <a:srgbClr val="000000"/>
                          </a:solidFill>
                          <a:latin typeface="Arial Narrow" panose="020B0606020202030204" charset="-122"/>
                        </a:rPr>
                        <a:t>Taxa de actividade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67,00%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7"/>
                  </a:ext>
                </a:extLst>
              </a:tr>
              <a:tr h="211455">
                <a:tc>
                  <a:txBody>
                    <a:bodyPr/>
                    <a:lstStyle/>
                    <a:p>
                      <a:pPr>
                        <a:buNone/>
                      </a:pPr>
                      <a:r>
                        <a:rPr lang="en-US" sz="1000">
                          <a:solidFill>
                            <a:srgbClr val="000000"/>
                          </a:solidFill>
                          <a:latin typeface="Arial Narrow" panose="020B0606020202030204" charset="-122"/>
                        </a:rPr>
                        <a:t>Taxa de alfabetização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48,70%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8"/>
                  </a:ext>
                </a:extLst>
              </a:tr>
              <a:tr h="211455">
                <a:tc>
                  <a:txBody>
                    <a:bodyPr/>
                    <a:lstStyle/>
                    <a:p>
                      <a:pPr>
                        <a:buNone/>
                      </a:pPr>
                      <a:r>
                        <a:rPr lang="en-US" sz="1000">
                          <a:solidFill>
                            <a:srgbClr val="000000"/>
                          </a:solidFill>
                          <a:latin typeface="Arial Narrow" panose="020B0606020202030204" charset="-122"/>
                        </a:rPr>
                        <a:t>Língua oficial</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Francês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9"/>
                  </a:ext>
                </a:extLst>
              </a:tr>
              <a:tr h="211455">
                <a:tc>
                  <a:txBody>
                    <a:bodyPr/>
                    <a:lstStyle/>
                    <a:p>
                      <a:pPr>
                        <a:buNone/>
                      </a:pPr>
                      <a:r>
                        <a:rPr lang="en-US" sz="1000">
                          <a:solidFill>
                            <a:srgbClr val="000000"/>
                          </a:solidFill>
                          <a:latin typeface="Arial Narrow" panose="020B0606020202030204" charset="-122"/>
                        </a:rPr>
                        <a:t>Moeda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en-US" sz="1000">
                          <a:solidFill>
                            <a:srgbClr val="000000"/>
                          </a:solidFill>
                          <a:latin typeface="Arial Narrow" panose="020B0606020202030204" charset="-122"/>
                        </a:rPr>
                        <a:t> </a:t>
                      </a: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 CFA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114" name="Caixa de Texto 13"/>
          <p:cNvSpPr txBox="1"/>
          <p:nvPr/>
        </p:nvSpPr>
        <p:spPr>
          <a:xfrm>
            <a:off x="9467850" y="126365"/>
            <a:ext cx="1569085" cy="306705"/>
          </a:xfrm>
          <a:prstGeom prst="rect">
            <a:avLst/>
          </a:prstGeom>
          <a:noFill/>
        </p:spPr>
        <p:txBody>
          <a:bodyPr wrap="square" rtlCol="0">
            <a:spAutoFit/>
          </a:bodyPr>
          <a:lstStyle/>
          <a:p>
            <a:r>
              <a:rPr lang="pt-PT" altLang="en-US" sz="1400" b="1">
                <a:solidFill>
                  <a:srgbClr val="3EA4BA"/>
                </a:solidFill>
              </a:rPr>
              <a:t>CÔTE D'IVOIRE</a:t>
            </a:r>
          </a:p>
        </p:txBody>
      </p:sp>
      <p:pic>
        <p:nvPicPr>
          <p:cNvPr id="115" name="Imagem 14" descr="ci"/>
          <p:cNvPicPr>
            <a:picLocks noChangeAspect="1"/>
          </p:cNvPicPr>
          <p:nvPr/>
        </p:nvPicPr>
        <p:blipFill>
          <a:blip r:embed="rId6"/>
          <a:stretch>
            <a:fillRect/>
          </a:stretch>
        </p:blipFill>
        <p:spPr>
          <a:xfrm>
            <a:off x="9220835" y="149225"/>
            <a:ext cx="333375" cy="219075"/>
          </a:xfrm>
          <a:prstGeom prst="rect">
            <a:avLst/>
          </a:prstGeom>
        </p:spPr>
      </p:pic>
      <p:graphicFrame>
        <p:nvGraphicFramePr>
          <p:cNvPr id="116" name="Tabela 15"/>
          <p:cNvGraphicFramePr/>
          <p:nvPr/>
        </p:nvGraphicFramePr>
        <p:xfrm>
          <a:off x="221615" y="3383915"/>
          <a:ext cx="3021330" cy="2319020"/>
        </p:xfrm>
        <a:graphic>
          <a:graphicData uri="http://schemas.openxmlformats.org/drawingml/2006/table">
            <a:tbl>
              <a:tblPr firstRow="1" bandRow="1">
                <a:tableStyleId>{5C22544A-7EE6-4342-B048-85BDC9FD1C3A}</a:tableStyleId>
              </a:tblPr>
              <a:tblGrid>
                <a:gridCol w="1412875">
                  <a:extLst>
                    <a:ext uri="{9D8B030D-6E8A-4147-A177-3AD203B41FA5}">
                      <a16:colId xmlns:a16="http://schemas.microsoft.com/office/drawing/2014/main" xmlns="" val="20000"/>
                    </a:ext>
                  </a:extLst>
                </a:gridCol>
                <a:gridCol w="557530">
                  <a:extLst>
                    <a:ext uri="{9D8B030D-6E8A-4147-A177-3AD203B41FA5}">
                      <a16:colId xmlns:a16="http://schemas.microsoft.com/office/drawing/2014/main" xmlns="" val="20001"/>
                    </a:ext>
                  </a:extLst>
                </a:gridCol>
                <a:gridCol w="1050925">
                  <a:extLst>
                    <a:ext uri="{9D8B030D-6E8A-4147-A177-3AD203B41FA5}">
                      <a16:colId xmlns:a16="http://schemas.microsoft.com/office/drawing/2014/main" xmlns="" val="20002"/>
                    </a:ext>
                  </a:extLst>
                </a:gridCol>
              </a:tblGrid>
              <a:tr h="210820">
                <a:tc>
                  <a:txBody>
                    <a:bodyPr/>
                    <a:lstStyle/>
                    <a:p>
                      <a:pPr>
                        <a:lnSpc>
                          <a:spcPts val="1200"/>
                        </a:lnSpc>
                        <a:buNone/>
                      </a:pPr>
                      <a:r>
                        <a:rPr lang="en-US" sz="1000">
                          <a:solidFill>
                            <a:srgbClr val="008CBA"/>
                          </a:solidFill>
                          <a:latin typeface="Arial Narrow" panose="020B0606020202030204" charset="-122"/>
                        </a:rPr>
                        <a:t>População</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2.347.706</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8CBA"/>
                          </a:solidFill>
                          <a:latin typeface="Arial Narrow" panose="020B0606020202030204" charset="-122"/>
                        </a:rPr>
                        <a:t>Habitantes</a:t>
                      </a:r>
                      <a:endParaRPr lang="en-US" altLang="en-US" sz="1000">
                        <a:solidFill>
                          <a:srgbClr val="008C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r h="210820">
                <a:tc>
                  <a:txBody>
                    <a:bodyPr/>
                    <a:lstStyle/>
                    <a:p>
                      <a:pPr>
                        <a:lnSpc>
                          <a:spcPts val="1200"/>
                        </a:lnSpc>
                        <a:buNone/>
                      </a:pPr>
                      <a:r>
                        <a:rPr lang="en-US" sz="1000">
                          <a:solidFill>
                            <a:srgbClr val="000000"/>
                          </a:solidFill>
                          <a:latin typeface="Arial Narrow" panose="020B0606020202030204" charset="-122"/>
                        </a:rPr>
                        <a:t>Taxa de crescimento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2,90%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1"/>
                  </a:ext>
                </a:extLst>
              </a:tr>
              <a:tr h="210820">
                <a:tc>
                  <a:txBody>
                    <a:bodyPr/>
                    <a:lstStyle/>
                    <a:p>
                      <a:pPr>
                        <a:lnSpc>
                          <a:spcPts val="1200"/>
                        </a:lnSpc>
                        <a:buNone/>
                      </a:pPr>
                      <a:r>
                        <a:rPr lang="en-US" sz="1000">
                          <a:solidFill>
                            <a:srgbClr val="000000"/>
                          </a:solidFill>
                          <a:latin typeface="Arial Narrow" panose="020B0606020202030204" charset="-122"/>
                        </a:rPr>
                        <a:t>População urbana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61,90%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2"/>
                  </a:ext>
                </a:extLst>
              </a:tr>
              <a:tr h="210820">
                <a:tc>
                  <a:txBody>
                    <a:bodyPr/>
                    <a:lstStyle/>
                    <a:p>
                      <a:pPr>
                        <a:lnSpc>
                          <a:spcPts val="1200"/>
                        </a:lnSpc>
                        <a:buNone/>
                      </a:pPr>
                      <a:r>
                        <a:rPr lang="en-US" sz="1000">
                          <a:solidFill>
                            <a:srgbClr val="000000"/>
                          </a:solidFill>
                          <a:latin typeface="Arial Narrow" panose="020B0606020202030204" charset="-122"/>
                        </a:rPr>
                        <a:t>Densidade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225</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habitantes/km²</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210820">
                <a:tc>
                  <a:txBody>
                    <a:bodyPr/>
                    <a:lstStyle/>
                    <a:p>
                      <a:pPr>
                        <a:lnSpc>
                          <a:spcPts val="1200"/>
                        </a:lnSpc>
                        <a:buNone/>
                      </a:pPr>
                      <a:r>
                        <a:rPr lang="en-US" sz="1000">
                          <a:solidFill>
                            <a:srgbClr val="000000"/>
                          </a:solidFill>
                          <a:latin typeface="Arial Narrow" panose="020B0606020202030204" charset="-122"/>
                        </a:rPr>
                        <a:t>Idade média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20,0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4"/>
                  </a:ext>
                </a:extLst>
              </a:tr>
              <a:tr h="210820">
                <a:tc>
                  <a:txBody>
                    <a:bodyPr/>
                    <a:lstStyle/>
                    <a:p>
                      <a:pPr>
                        <a:lnSpc>
                          <a:spcPts val="1200"/>
                        </a:lnSpc>
                        <a:buNone/>
                      </a:pPr>
                      <a:r>
                        <a:rPr lang="en-US" sz="1000">
                          <a:solidFill>
                            <a:srgbClr val="000000"/>
                          </a:solidFill>
                          <a:latin typeface="Arial Narrow" panose="020B0606020202030204" charset="-122"/>
                        </a:rPr>
                        <a:t>Esperança de vida homens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60,4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5"/>
                  </a:ext>
                </a:extLst>
              </a:tr>
              <a:tr h="210820">
                <a:tc>
                  <a:txBody>
                    <a:bodyPr/>
                    <a:lstStyle/>
                    <a:p>
                      <a:pPr>
                        <a:lnSpc>
                          <a:spcPts val="1200"/>
                        </a:lnSpc>
                        <a:buNone/>
                      </a:pPr>
                      <a:r>
                        <a:rPr lang="en-US" sz="1000">
                          <a:solidFill>
                            <a:srgbClr val="000000"/>
                          </a:solidFill>
                          <a:latin typeface="Arial Narrow" panose="020B0606020202030204" charset="-122"/>
                        </a:rPr>
                        <a:t>Esperança de vida mulheres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63,2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6"/>
                  </a:ext>
                </a:extLst>
              </a:tr>
              <a:tr h="210820">
                <a:tc>
                  <a:txBody>
                    <a:bodyPr/>
                    <a:lstStyle/>
                    <a:p>
                      <a:pPr>
                        <a:lnSpc>
                          <a:spcPts val="1200"/>
                        </a:lnSpc>
                        <a:buNone/>
                      </a:pPr>
                      <a:r>
                        <a:rPr lang="en-US" sz="1000">
                          <a:solidFill>
                            <a:srgbClr val="000000"/>
                          </a:solidFill>
                          <a:latin typeface="Arial Narrow" panose="020B0606020202030204" charset="-122"/>
                        </a:rPr>
                        <a:t>Taxa de actividade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77,30%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7"/>
                  </a:ext>
                </a:extLst>
              </a:tr>
              <a:tr h="210820">
                <a:tc>
                  <a:txBody>
                    <a:bodyPr/>
                    <a:lstStyle/>
                    <a:p>
                      <a:pPr>
                        <a:lnSpc>
                          <a:spcPts val="1200"/>
                        </a:lnSpc>
                        <a:buNone/>
                      </a:pPr>
                      <a:r>
                        <a:rPr lang="en-US" sz="1000">
                          <a:solidFill>
                            <a:srgbClr val="000000"/>
                          </a:solidFill>
                          <a:latin typeface="Arial Narrow" panose="020B0606020202030204" charset="-122"/>
                        </a:rPr>
                        <a:t>Taxa de alfabetização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ctr">
                        <a:lnSpc>
                          <a:spcPts val="1200"/>
                        </a:lnSpc>
                        <a:buNone/>
                      </a:pPr>
                      <a:r>
                        <a:rPr lang="en-US" sz="1000">
                          <a:solidFill>
                            <a:srgbClr val="000000"/>
                          </a:solidFill>
                          <a:latin typeface="Arial Narrow" panose="020B0606020202030204" charset="-122"/>
                        </a:rPr>
                        <a:t>---</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8"/>
                  </a:ext>
                </a:extLst>
              </a:tr>
              <a:tr h="210820">
                <a:tc>
                  <a:txBody>
                    <a:bodyPr/>
                    <a:lstStyle/>
                    <a:p>
                      <a:pPr>
                        <a:lnSpc>
                          <a:spcPts val="1200"/>
                        </a:lnSpc>
                        <a:buNone/>
                      </a:pPr>
                      <a:r>
                        <a:rPr lang="en-US" sz="1000">
                          <a:solidFill>
                            <a:srgbClr val="000000"/>
                          </a:solidFill>
                          <a:latin typeface="Arial Narrow" panose="020B0606020202030204" charset="-122"/>
                        </a:rPr>
                        <a:t>Língua oficial</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Francês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9"/>
                  </a:ext>
                </a:extLst>
              </a:tr>
              <a:tr h="210820">
                <a:tc>
                  <a:txBody>
                    <a:bodyPr/>
                    <a:lstStyle/>
                    <a:p>
                      <a:pPr>
                        <a:lnSpc>
                          <a:spcPts val="1200"/>
                        </a:lnSpc>
                        <a:buNone/>
                      </a:pPr>
                      <a:r>
                        <a:rPr lang="en-US" sz="1000">
                          <a:solidFill>
                            <a:srgbClr val="000000"/>
                          </a:solidFill>
                          <a:latin typeface="Arial Narrow" panose="020B0606020202030204" charset="-122"/>
                        </a:rPr>
                        <a:t>Moeda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Dalasi</a:t>
                      </a: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117" name="Caixa de Texto 2"/>
          <p:cNvSpPr txBox="1"/>
          <p:nvPr/>
        </p:nvSpPr>
        <p:spPr>
          <a:xfrm>
            <a:off x="486410" y="3100070"/>
            <a:ext cx="955675" cy="306705"/>
          </a:xfrm>
          <a:prstGeom prst="rect">
            <a:avLst/>
          </a:prstGeom>
          <a:noFill/>
        </p:spPr>
        <p:txBody>
          <a:bodyPr wrap="square" rtlCol="0">
            <a:spAutoFit/>
          </a:bodyPr>
          <a:lstStyle/>
          <a:p>
            <a:r>
              <a:rPr lang="pt-PT" altLang="en-US" sz="1400" b="1">
                <a:solidFill>
                  <a:srgbClr val="3EA4BA"/>
                </a:solidFill>
              </a:rPr>
              <a:t>GÂMBIA</a:t>
            </a:r>
          </a:p>
        </p:txBody>
      </p:sp>
      <p:pic>
        <p:nvPicPr>
          <p:cNvPr id="118" name="Imagem 16" descr="gm"/>
          <p:cNvPicPr>
            <a:picLocks noChangeAspect="1"/>
          </p:cNvPicPr>
          <p:nvPr/>
        </p:nvPicPr>
        <p:blipFill>
          <a:blip r:embed="rId7"/>
          <a:stretch>
            <a:fillRect/>
          </a:stretch>
        </p:blipFill>
        <p:spPr>
          <a:xfrm>
            <a:off x="231140" y="3128645"/>
            <a:ext cx="333375" cy="219075"/>
          </a:xfrm>
          <a:prstGeom prst="rect">
            <a:avLst/>
          </a:prstGeom>
        </p:spPr>
      </p:pic>
      <p:graphicFrame>
        <p:nvGraphicFramePr>
          <p:cNvPr id="119" name="Tabela 17"/>
          <p:cNvGraphicFramePr/>
          <p:nvPr>
            <p:extLst>
              <p:ext uri="{D42A27DB-BD31-4B8C-83A1-F6EECF244321}">
                <p14:modId xmlns:p14="http://schemas.microsoft.com/office/powerpoint/2010/main" val="172226511"/>
              </p:ext>
            </p:extLst>
          </p:nvPr>
        </p:nvGraphicFramePr>
        <p:xfrm>
          <a:off x="3172460" y="3350260"/>
          <a:ext cx="2842895" cy="2319020"/>
        </p:xfrm>
        <a:graphic>
          <a:graphicData uri="http://schemas.openxmlformats.org/drawingml/2006/table">
            <a:tbl>
              <a:tblPr firstRow="1" bandRow="1">
                <a:tableStyleId>{5C22544A-7EE6-4342-B048-85BDC9FD1C3A}</a:tableStyleId>
              </a:tblPr>
              <a:tblGrid>
                <a:gridCol w="1386477">
                  <a:extLst>
                    <a:ext uri="{9D8B030D-6E8A-4147-A177-3AD203B41FA5}">
                      <a16:colId xmlns:a16="http://schemas.microsoft.com/office/drawing/2014/main" xmlns="" val="20000"/>
                    </a:ext>
                  </a:extLst>
                </a:gridCol>
                <a:gridCol w="659493">
                  <a:extLst>
                    <a:ext uri="{9D8B030D-6E8A-4147-A177-3AD203B41FA5}">
                      <a16:colId xmlns:a16="http://schemas.microsoft.com/office/drawing/2014/main" xmlns="" val="20001"/>
                    </a:ext>
                  </a:extLst>
                </a:gridCol>
                <a:gridCol w="796925">
                  <a:extLst>
                    <a:ext uri="{9D8B030D-6E8A-4147-A177-3AD203B41FA5}">
                      <a16:colId xmlns:a16="http://schemas.microsoft.com/office/drawing/2014/main" xmlns="" val="20002"/>
                    </a:ext>
                  </a:extLst>
                </a:gridCol>
              </a:tblGrid>
              <a:tr h="210820">
                <a:tc>
                  <a:txBody>
                    <a:bodyPr/>
                    <a:lstStyle/>
                    <a:p>
                      <a:pPr>
                        <a:lnSpc>
                          <a:spcPts val="1200"/>
                        </a:lnSpc>
                        <a:buNone/>
                      </a:pPr>
                      <a:r>
                        <a:rPr lang="en-US" sz="1000" b="1">
                          <a:solidFill>
                            <a:srgbClr val="008CBA"/>
                          </a:solidFill>
                          <a:latin typeface="Arial Narrow" panose="020B0606020202030204" charset="-122"/>
                        </a:rPr>
                        <a:t>População</a:t>
                      </a:r>
                      <a:endParaRPr lang="en-US" altLang="en-US" sz="1000" b="1">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b="1" dirty="0" smtClean="0">
                          <a:solidFill>
                            <a:srgbClr val="008CBA"/>
                          </a:solidFill>
                          <a:latin typeface="Arial Narrow" panose="020B0606020202030204" charset="-122"/>
                        </a:rPr>
                        <a:t>:30.417.856</a:t>
                      </a:r>
                      <a:endParaRPr lang="en-US" altLang="en-US" sz="1000" b="1" dirty="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b="1">
                          <a:solidFill>
                            <a:srgbClr val="008CBA"/>
                          </a:solidFill>
                          <a:latin typeface="Arial Narrow" panose="020B0606020202030204" charset="-122"/>
                        </a:rPr>
                        <a:t>Habitantes</a:t>
                      </a:r>
                      <a:endParaRPr lang="en-US" altLang="en-US" sz="1000" b="1">
                        <a:solidFill>
                          <a:srgbClr val="008C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r h="210820">
                <a:tc>
                  <a:txBody>
                    <a:bodyPr/>
                    <a:lstStyle/>
                    <a:p>
                      <a:pPr>
                        <a:lnSpc>
                          <a:spcPts val="1200"/>
                        </a:lnSpc>
                        <a:buNone/>
                      </a:pPr>
                      <a:r>
                        <a:rPr lang="en-US" sz="1000">
                          <a:solidFill>
                            <a:srgbClr val="000000"/>
                          </a:solidFill>
                          <a:latin typeface="Arial Narrow" panose="020B0606020202030204" charset="-122"/>
                        </a:rPr>
                        <a:t>Taxa de crescimento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:2,20</a:t>
                      </a:r>
                      <a:r>
                        <a:rPr lang="en-US" sz="1000" dirty="0">
                          <a:solidFill>
                            <a:srgbClr val="000000"/>
                          </a:solidFill>
                          <a:latin typeface="Arial Narrow" panose="020B0606020202030204" charset="-122"/>
                        </a:rPr>
                        <a:t>%</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1"/>
                  </a:ext>
                </a:extLst>
              </a:tr>
              <a:tr h="210820">
                <a:tc>
                  <a:txBody>
                    <a:bodyPr/>
                    <a:lstStyle/>
                    <a:p>
                      <a:pPr>
                        <a:lnSpc>
                          <a:spcPts val="1200"/>
                        </a:lnSpc>
                        <a:buNone/>
                      </a:pPr>
                      <a:r>
                        <a:rPr lang="en-US" sz="1000">
                          <a:solidFill>
                            <a:srgbClr val="000000"/>
                          </a:solidFill>
                          <a:latin typeface="Arial Narrow" panose="020B0606020202030204" charset="-122"/>
                        </a:rPr>
                        <a:t>População urbana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:56,70</a:t>
                      </a:r>
                      <a:r>
                        <a:rPr lang="en-US" sz="1000" dirty="0">
                          <a:solidFill>
                            <a:srgbClr val="000000"/>
                          </a:solidFill>
                          <a:latin typeface="Arial Narrow" panose="020B0606020202030204" charset="-122"/>
                        </a:rPr>
                        <a:t>%</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2"/>
                  </a:ext>
                </a:extLst>
              </a:tr>
              <a:tr h="210820">
                <a:tc>
                  <a:txBody>
                    <a:bodyPr/>
                    <a:lstStyle/>
                    <a:p>
                      <a:pPr>
                        <a:lnSpc>
                          <a:spcPts val="1200"/>
                        </a:lnSpc>
                        <a:buNone/>
                      </a:pPr>
                      <a:r>
                        <a:rPr lang="en-US" sz="1000">
                          <a:solidFill>
                            <a:srgbClr val="000000"/>
                          </a:solidFill>
                          <a:latin typeface="Arial Narrow" panose="020B0606020202030204" charset="-122"/>
                        </a:rPr>
                        <a:t>Densidade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:131</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habitantes/km²</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210820">
                <a:tc>
                  <a:txBody>
                    <a:bodyPr/>
                    <a:lstStyle/>
                    <a:p>
                      <a:pPr>
                        <a:lnSpc>
                          <a:spcPts val="1200"/>
                        </a:lnSpc>
                        <a:buNone/>
                      </a:pPr>
                      <a:r>
                        <a:rPr lang="en-US" sz="1000">
                          <a:solidFill>
                            <a:srgbClr val="000000"/>
                          </a:solidFill>
                          <a:latin typeface="Arial Narrow" panose="020B0606020202030204" charset="-122"/>
                        </a:rPr>
                        <a:t>Idade média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:20,0 </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4"/>
                  </a:ext>
                </a:extLst>
              </a:tr>
              <a:tr h="210820">
                <a:tc>
                  <a:txBody>
                    <a:bodyPr/>
                    <a:lstStyle/>
                    <a:p>
                      <a:pPr>
                        <a:lnSpc>
                          <a:spcPts val="1200"/>
                        </a:lnSpc>
                        <a:buNone/>
                      </a:pPr>
                      <a:r>
                        <a:rPr lang="en-US" sz="1000">
                          <a:solidFill>
                            <a:srgbClr val="000000"/>
                          </a:solidFill>
                          <a:latin typeface="Arial Narrow" panose="020B0606020202030204" charset="-122"/>
                        </a:rPr>
                        <a:t>Esperança de vida homens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:62,7 </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5"/>
                  </a:ext>
                </a:extLst>
              </a:tr>
              <a:tr h="210820">
                <a:tc>
                  <a:txBody>
                    <a:bodyPr/>
                    <a:lstStyle/>
                    <a:p>
                      <a:pPr>
                        <a:lnSpc>
                          <a:spcPts val="1200"/>
                        </a:lnSpc>
                        <a:buNone/>
                      </a:pPr>
                      <a:r>
                        <a:rPr lang="en-US" sz="1000">
                          <a:solidFill>
                            <a:srgbClr val="000000"/>
                          </a:solidFill>
                          <a:latin typeface="Arial Narrow" panose="020B0606020202030204" charset="-122"/>
                        </a:rPr>
                        <a:t>Esperança de vida mulheres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:64,9 </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6"/>
                  </a:ext>
                </a:extLst>
              </a:tr>
              <a:tr h="210820">
                <a:tc>
                  <a:txBody>
                    <a:bodyPr/>
                    <a:lstStyle/>
                    <a:p>
                      <a:pPr>
                        <a:lnSpc>
                          <a:spcPts val="1200"/>
                        </a:lnSpc>
                        <a:buNone/>
                      </a:pPr>
                      <a:r>
                        <a:rPr lang="en-US" sz="1000">
                          <a:solidFill>
                            <a:srgbClr val="000000"/>
                          </a:solidFill>
                          <a:latin typeface="Arial Narrow" panose="020B0606020202030204" charset="-122"/>
                        </a:rPr>
                        <a:t>Taxa de actividade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:77,20</a:t>
                      </a:r>
                      <a:r>
                        <a:rPr lang="en-US" sz="1000" dirty="0">
                          <a:solidFill>
                            <a:srgbClr val="000000"/>
                          </a:solidFill>
                          <a:latin typeface="Arial Narrow" panose="020B0606020202030204" charset="-122"/>
                        </a:rPr>
                        <a:t>%</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7"/>
                  </a:ext>
                </a:extLst>
              </a:tr>
              <a:tr h="210820">
                <a:tc>
                  <a:txBody>
                    <a:bodyPr/>
                    <a:lstStyle/>
                    <a:p>
                      <a:pPr>
                        <a:lnSpc>
                          <a:spcPts val="1200"/>
                        </a:lnSpc>
                        <a:buNone/>
                      </a:pPr>
                      <a:r>
                        <a:rPr lang="en-US" sz="1000">
                          <a:solidFill>
                            <a:srgbClr val="000000"/>
                          </a:solidFill>
                          <a:latin typeface="Arial Narrow" panose="020B0606020202030204" charset="-122"/>
                        </a:rPr>
                        <a:t>Taxa de alfabetização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:57,90</a:t>
                      </a:r>
                      <a:r>
                        <a:rPr lang="en-US" sz="1000" dirty="0">
                          <a:solidFill>
                            <a:srgbClr val="000000"/>
                          </a:solidFill>
                          <a:latin typeface="Arial Narrow" panose="020B0606020202030204" charset="-122"/>
                        </a:rPr>
                        <a:t>%</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8"/>
                  </a:ext>
                </a:extLst>
              </a:tr>
              <a:tr h="210820">
                <a:tc>
                  <a:txBody>
                    <a:bodyPr/>
                    <a:lstStyle/>
                    <a:p>
                      <a:pPr>
                        <a:lnSpc>
                          <a:spcPts val="1200"/>
                        </a:lnSpc>
                        <a:buNone/>
                      </a:pPr>
                      <a:r>
                        <a:rPr lang="en-US" sz="1000">
                          <a:solidFill>
                            <a:srgbClr val="000000"/>
                          </a:solidFill>
                          <a:latin typeface="Arial Narrow" panose="020B0606020202030204" charset="-122"/>
                        </a:rPr>
                        <a:t>Língua oficial</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en-US" sz="1000" dirty="0" smtClean="0">
                          <a:solidFill>
                            <a:srgbClr val="000000"/>
                          </a:solidFill>
                          <a:latin typeface="Arial Narrow" panose="020B0606020202030204" charset="-122"/>
                        </a:rPr>
                        <a:t>:</a:t>
                      </a:r>
                      <a:r>
                        <a:rPr lang="en-US" sz="1000" dirty="0" err="1" smtClean="0">
                          <a:solidFill>
                            <a:srgbClr val="000000"/>
                          </a:solidFill>
                          <a:latin typeface="Arial Narrow" panose="020B0606020202030204" charset="-122"/>
                        </a:rPr>
                        <a:t>Francês</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9"/>
                  </a:ext>
                </a:extLst>
              </a:tr>
              <a:tr h="210820">
                <a:tc>
                  <a:txBody>
                    <a:bodyPr/>
                    <a:lstStyle/>
                    <a:p>
                      <a:pPr>
                        <a:lnSpc>
                          <a:spcPts val="1200"/>
                        </a:lnSpc>
                        <a:buNone/>
                      </a:pPr>
                      <a:r>
                        <a:rPr lang="en-US" sz="1000">
                          <a:solidFill>
                            <a:srgbClr val="000000"/>
                          </a:solidFill>
                          <a:latin typeface="Arial Narrow" panose="020B0606020202030204" charset="-122"/>
                        </a:rPr>
                        <a:t>Moeda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en-US" sz="1000" dirty="0">
                          <a:solidFill>
                            <a:srgbClr val="000000"/>
                          </a:solidFill>
                          <a:latin typeface="Arial Narrow" panose="020B0606020202030204" charset="-122"/>
                        </a:rPr>
                        <a:t> </a:t>
                      </a:r>
                      <a:r>
                        <a:rPr lang="en-US" sz="1000" dirty="0" smtClean="0">
                          <a:solidFill>
                            <a:srgbClr val="000000"/>
                          </a:solidFill>
                          <a:latin typeface="Arial Narrow" panose="020B0606020202030204" charset="-122"/>
                        </a:rPr>
                        <a:t>:Cedi</a:t>
                      </a:r>
                      <a:endParaRPr 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120" name="Caixa de Texto 18"/>
          <p:cNvSpPr txBox="1"/>
          <p:nvPr/>
        </p:nvSpPr>
        <p:spPr>
          <a:xfrm>
            <a:off x="3442335" y="3084195"/>
            <a:ext cx="955675" cy="306705"/>
          </a:xfrm>
          <a:prstGeom prst="rect">
            <a:avLst/>
          </a:prstGeom>
          <a:noFill/>
        </p:spPr>
        <p:txBody>
          <a:bodyPr wrap="square" rtlCol="0">
            <a:spAutoFit/>
          </a:bodyPr>
          <a:lstStyle/>
          <a:p>
            <a:r>
              <a:rPr lang="pt-PT" altLang="en-US" sz="1400" b="1">
                <a:solidFill>
                  <a:srgbClr val="3EA4BA"/>
                </a:solidFill>
              </a:rPr>
              <a:t>GHANA</a:t>
            </a:r>
          </a:p>
        </p:txBody>
      </p:sp>
      <p:pic>
        <p:nvPicPr>
          <p:cNvPr id="121" name="Imagem 21" descr="gh"/>
          <p:cNvPicPr>
            <a:picLocks noChangeAspect="1"/>
          </p:cNvPicPr>
          <p:nvPr/>
        </p:nvPicPr>
        <p:blipFill>
          <a:blip r:embed="rId8"/>
          <a:stretch>
            <a:fillRect/>
          </a:stretch>
        </p:blipFill>
        <p:spPr>
          <a:xfrm>
            <a:off x="3180080" y="3109595"/>
            <a:ext cx="333375" cy="219075"/>
          </a:xfrm>
          <a:prstGeom prst="rect">
            <a:avLst/>
          </a:prstGeom>
        </p:spPr>
      </p:pic>
      <p:graphicFrame>
        <p:nvGraphicFramePr>
          <p:cNvPr id="122" name="Tabela 22"/>
          <p:cNvGraphicFramePr/>
          <p:nvPr/>
        </p:nvGraphicFramePr>
        <p:xfrm>
          <a:off x="6055995" y="3340100"/>
          <a:ext cx="3467100" cy="2319020"/>
        </p:xfrm>
        <a:graphic>
          <a:graphicData uri="http://schemas.openxmlformats.org/drawingml/2006/table">
            <a:tbl>
              <a:tblPr firstRow="1" bandRow="1">
                <a:tableStyleId>{5C22544A-7EE6-4342-B048-85BDC9FD1C3A}</a:tableStyleId>
              </a:tblPr>
              <a:tblGrid>
                <a:gridCol w="1443990">
                  <a:extLst>
                    <a:ext uri="{9D8B030D-6E8A-4147-A177-3AD203B41FA5}">
                      <a16:colId xmlns:a16="http://schemas.microsoft.com/office/drawing/2014/main" xmlns="" val="20000"/>
                    </a:ext>
                  </a:extLst>
                </a:gridCol>
                <a:gridCol w="895985">
                  <a:extLst>
                    <a:ext uri="{9D8B030D-6E8A-4147-A177-3AD203B41FA5}">
                      <a16:colId xmlns:a16="http://schemas.microsoft.com/office/drawing/2014/main" xmlns="" val="20001"/>
                    </a:ext>
                  </a:extLst>
                </a:gridCol>
                <a:gridCol w="1127125">
                  <a:extLst>
                    <a:ext uri="{9D8B030D-6E8A-4147-A177-3AD203B41FA5}">
                      <a16:colId xmlns:a16="http://schemas.microsoft.com/office/drawing/2014/main" xmlns="" val="20002"/>
                    </a:ext>
                  </a:extLst>
                </a:gridCol>
              </a:tblGrid>
              <a:tr h="210820">
                <a:tc>
                  <a:txBody>
                    <a:bodyPr/>
                    <a:lstStyle/>
                    <a:p>
                      <a:pPr>
                        <a:lnSpc>
                          <a:spcPts val="1200"/>
                        </a:lnSpc>
                        <a:buNone/>
                      </a:pPr>
                      <a:r>
                        <a:rPr lang="en-US" sz="1000">
                          <a:solidFill>
                            <a:srgbClr val="008CBA"/>
                          </a:solidFill>
                          <a:latin typeface="Arial Narrow" panose="020B0606020202030204" charset="-122"/>
                        </a:rPr>
                        <a:t>População</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12.771.246</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8CBA"/>
                          </a:solidFill>
                          <a:latin typeface="Arial Narrow" panose="020B0606020202030204" charset="-122"/>
                        </a:rPr>
                        <a:t>Habitantes</a:t>
                      </a:r>
                      <a:endParaRPr lang="en-US" altLang="en-US" sz="1000">
                        <a:solidFill>
                          <a:srgbClr val="008C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r h="210820">
                <a:tc>
                  <a:txBody>
                    <a:bodyPr/>
                    <a:lstStyle/>
                    <a:p>
                      <a:pPr>
                        <a:lnSpc>
                          <a:spcPts val="1200"/>
                        </a:lnSpc>
                        <a:buNone/>
                      </a:pPr>
                      <a:r>
                        <a:rPr lang="en-US" sz="1000">
                          <a:solidFill>
                            <a:srgbClr val="000000"/>
                          </a:solidFill>
                          <a:latin typeface="Arial Narrow" panose="020B0606020202030204" charset="-122"/>
                        </a:rPr>
                        <a:t>Taxa de crescimento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2,80%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1"/>
                  </a:ext>
                </a:extLst>
              </a:tr>
              <a:tr h="210820">
                <a:tc>
                  <a:txBody>
                    <a:bodyPr/>
                    <a:lstStyle/>
                    <a:p>
                      <a:pPr>
                        <a:lnSpc>
                          <a:spcPts val="1200"/>
                        </a:lnSpc>
                        <a:buNone/>
                      </a:pPr>
                      <a:r>
                        <a:rPr lang="en-US" sz="1000">
                          <a:solidFill>
                            <a:srgbClr val="000000"/>
                          </a:solidFill>
                          <a:latin typeface="Arial Narrow" panose="020B0606020202030204" charset="-122"/>
                        </a:rPr>
                        <a:t>População urbana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36,50%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2"/>
                  </a:ext>
                </a:extLst>
              </a:tr>
              <a:tr h="210820">
                <a:tc>
                  <a:txBody>
                    <a:bodyPr/>
                    <a:lstStyle/>
                    <a:p>
                      <a:pPr>
                        <a:lnSpc>
                          <a:spcPts val="1200"/>
                        </a:lnSpc>
                        <a:buNone/>
                      </a:pPr>
                      <a:r>
                        <a:rPr lang="en-US" sz="1000">
                          <a:solidFill>
                            <a:srgbClr val="000000"/>
                          </a:solidFill>
                          <a:latin typeface="Arial Narrow" panose="020B0606020202030204" charset="-122"/>
                        </a:rPr>
                        <a:t>Densidade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51</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habitantes/km²</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210820">
                <a:tc>
                  <a:txBody>
                    <a:bodyPr/>
                    <a:lstStyle/>
                    <a:p>
                      <a:pPr>
                        <a:lnSpc>
                          <a:spcPts val="1200"/>
                        </a:lnSpc>
                        <a:buNone/>
                      </a:pPr>
                      <a:r>
                        <a:rPr lang="en-US" sz="1000">
                          <a:solidFill>
                            <a:srgbClr val="000000"/>
                          </a:solidFill>
                          <a:latin typeface="Arial Narrow" panose="020B0606020202030204" charset="-122"/>
                        </a:rPr>
                        <a:t>Idade média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18,0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4"/>
                  </a:ext>
                </a:extLst>
              </a:tr>
              <a:tr h="210820">
                <a:tc>
                  <a:txBody>
                    <a:bodyPr/>
                    <a:lstStyle/>
                    <a:p>
                      <a:pPr>
                        <a:lnSpc>
                          <a:spcPts val="1200"/>
                        </a:lnSpc>
                        <a:buNone/>
                      </a:pPr>
                      <a:r>
                        <a:rPr lang="en-US" sz="1000">
                          <a:solidFill>
                            <a:srgbClr val="000000"/>
                          </a:solidFill>
                          <a:latin typeface="Arial Narrow" panose="020B0606020202030204" charset="-122"/>
                        </a:rPr>
                        <a:t>Esperança de vida homens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60,5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5"/>
                  </a:ext>
                </a:extLst>
              </a:tr>
              <a:tr h="210820">
                <a:tc>
                  <a:txBody>
                    <a:bodyPr/>
                    <a:lstStyle/>
                    <a:p>
                      <a:pPr>
                        <a:lnSpc>
                          <a:spcPts val="1200"/>
                        </a:lnSpc>
                        <a:buNone/>
                      </a:pPr>
                      <a:r>
                        <a:rPr lang="en-US" sz="1000">
                          <a:solidFill>
                            <a:srgbClr val="000000"/>
                          </a:solidFill>
                          <a:latin typeface="Arial Narrow" panose="020B0606020202030204" charset="-122"/>
                        </a:rPr>
                        <a:t>Esperança de vida mulheres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61,7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6"/>
                  </a:ext>
                </a:extLst>
              </a:tr>
              <a:tr h="210820">
                <a:tc>
                  <a:txBody>
                    <a:bodyPr/>
                    <a:lstStyle/>
                    <a:p>
                      <a:pPr>
                        <a:lnSpc>
                          <a:spcPts val="1200"/>
                        </a:lnSpc>
                        <a:buNone/>
                      </a:pPr>
                      <a:r>
                        <a:rPr lang="en-US" sz="1000">
                          <a:solidFill>
                            <a:srgbClr val="000000"/>
                          </a:solidFill>
                          <a:latin typeface="Arial Narrow" panose="020B0606020202030204" charset="-122"/>
                        </a:rPr>
                        <a:t>Taxa de actividade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82,30%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7"/>
                  </a:ext>
                </a:extLst>
              </a:tr>
              <a:tr h="210820">
                <a:tc>
                  <a:txBody>
                    <a:bodyPr/>
                    <a:lstStyle/>
                    <a:p>
                      <a:pPr>
                        <a:lnSpc>
                          <a:spcPts val="1200"/>
                        </a:lnSpc>
                        <a:buNone/>
                      </a:pPr>
                      <a:r>
                        <a:rPr lang="en-US" sz="1000">
                          <a:solidFill>
                            <a:srgbClr val="000000"/>
                          </a:solidFill>
                          <a:latin typeface="Arial Narrow" panose="020B0606020202030204" charset="-122"/>
                        </a:rPr>
                        <a:t>Taxa de alfabetização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29,50%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8"/>
                  </a:ext>
                </a:extLst>
              </a:tr>
              <a:tr h="210820">
                <a:tc>
                  <a:txBody>
                    <a:bodyPr/>
                    <a:lstStyle/>
                    <a:p>
                      <a:pPr>
                        <a:lnSpc>
                          <a:spcPts val="1200"/>
                        </a:lnSpc>
                        <a:buNone/>
                      </a:pPr>
                      <a:r>
                        <a:rPr lang="en-US" sz="1000">
                          <a:solidFill>
                            <a:srgbClr val="000000"/>
                          </a:solidFill>
                          <a:latin typeface="Arial Narrow" panose="020B0606020202030204" charset="-122"/>
                        </a:rPr>
                        <a:t>Língua oficial</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Francês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9"/>
                  </a:ext>
                </a:extLst>
              </a:tr>
              <a:tr h="210820">
                <a:tc>
                  <a:txBody>
                    <a:bodyPr/>
                    <a:lstStyle/>
                    <a:p>
                      <a:pPr>
                        <a:lnSpc>
                          <a:spcPts val="1200"/>
                        </a:lnSpc>
                        <a:buNone/>
                      </a:pPr>
                      <a:r>
                        <a:rPr lang="en-US" sz="1000">
                          <a:solidFill>
                            <a:srgbClr val="000000"/>
                          </a:solidFill>
                          <a:latin typeface="Arial Narrow" panose="020B0606020202030204" charset="-122"/>
                        </a:rPr>
                        <a:t>Moeda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en-US" sz="1000">
                          <a:solidFill>
                            <a:srgbClr val="000000"/>
                          </a:solidFill>
                          <a:latin typeface="Arial Narrow" panose="020B0606020202030204" charset="-122"/>
                        </a:rPr>
                        <a:t> </a:t>
                      </a: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 Guinéen</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123" name="Caixa de Texto 23"/>
          <p:cNvSpPr txBox="1"/>
          <p:nvPr/>
        </p:nvSpPr>
        <p:spPr>
          <a:xfrm>
            <a:off x="6332855" y="3079115"/>
            <a:ext cx="955675" cy="306705"/>
          </a:xfrm>
          <a:prstGeom prst="rect">
            <a:avLst/>
          </a:prstGeom>
          <a:noFill/>
        </p:spPr>
        <p:txBody>
          <a:bodyPr wrap="square" rtlCol="0">
            <a:spAutoFit/>
          </a:bodyPr>
          <a:lstStyle/>
          <a:p>
            <a:r>
              <a:rPr lang="pt-PT" altLang="en-US" sz="1400" b="1">
                <a:solidFill>
                  <a:srgbClr val="3EA4BA"/>
                </a:solidFill>
              </a:rPr>
              <a:t>GUINÉ</a:t>
            </a:r>
          </a:p>
        </p:txBody>
      </p:sp>
      <p:pic>
        <p:nvPicPr>
          <p:cNvPr id="124" name="Imagem 25" descr="gn"/>
          <p:cNvPicPr>
            <a:picLocks noChangeAspect="1"/>
          </p:cNvPicPr>
          <p:nvPr/>
        </p:nvPicPr>
        <p:blipFill>
          <a:blip r:embed="rId9"/>
          <a:stretch>
            <a:fillRect/>
          </a:stretch>
        </p:blipFill>
        <p:spPr>
          <a:xfrm>
            <a:off x="6071235" y="3126105"/>
            <a:ext cx="333375" cy="219075"/>
          </a:xfrm>
          <a:prstGeom prst="rect">
            <a:avLst/>
          </a:prstGeom>
        </p:spPr>
      </p:pic>
      <p:graphicFrame>
        <p:nvGraphicFramePr>
          <p:cNvPr id="125" name="Tabela 26"/>
          <p:cNvGraphicFramePr/>
          <p:nvPr>
            <p:extLst>
              <p:ext uri="{D42A27DB-BD31-4B8C-83A1-F6EECF244321}">
                <p14:modId xmlns:p14="http://schemas.microsoft.com/office/powerpoint/2010/main" val="512615269"/>
              </p:ext>
            </p:extLst>
          </p:nvPr>
        </p:nvGraphicFramePr>
        <p:xfrm>
          <a:off x="9269095" y="3332480"/>
          <a:ext cx="2794000" cy="2374900"/>
        </p:xfrm>
        <a:graphic>
          <a:graphicData uri="http://schemas.openxmlformats.org/drawingml/2006/table">
            <a:tbl>
              <a:tblPr firstRow="1" bandRow="1">
                <a:tableStyleId>{5C22544A-7EE6-4342-B048-85BDC9FD1C3A}</a:tableStyleId>
              </a:tblPr>
              <a:tblGrid>
                <a:gridCol w="1442448">
                  <a:extLst>
                    <a:ext uri="{9D8B030D-6E8A-4147-A177-3AD203B41FA5}">
                      <a16:colId xmlns:a16="http://schemas.microsoft.com/office/drawing/2014/main" xmlns="" val="20000"/>
                    </a:ext>
                  </a:extLst>
                </a:gridCol>
                <a:gridCol w="627017">
                  <a:extLst>
                    <a:ext uri="{9D8B030D-6E8A-4147-A177-3AD203B41FA5}">
                      <a16:colId xmlns:a16="http://schemas.microsoft.com/office/drawing/2014/main" xmlns="" val="20001"/>
                    </a:ext>
                  </a:extLst>
                </a:gridCol>
                <a:gridCol w="724535">
                  <a:extLst>
                    <a:ext uri="{9D8B030D-6E8A-4147-A177-3AD203B41FA5}">
                      <a16:colId xmlns:a16="http://schemas.microsoft.com/office/drawing/2014/main" xmlns="" val="20002"/>
                    </a:ext>
                  </a:extLst>
                </a:gridCol>
              </a:tblGrid>
              <a:tr h="215900">
                <a:tc>
                  <a:txBody>
                    <a:bodyPr/>
                    <a:lstStyle/>
                    <a:p>
                      <a:pPr>
                        <a:lnSpc>
                          <a:spcPts val="1200"/>
                        </a:lnSpc>
                        <a:buNone/>
                      </a:pPr>
                      <a:r>
                        <a:rPr lang="en-US" sz="1000">
                          <a:solidFill>
                            <a:srgbClr val="008CBA"/>
                          </a:solidFill>
                          <a:latin typeface="Arial Narrow" panose="020B0606020202030204" charset="-122"/>
                        </a:rPr>
                        <a:t>População</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8CBA"/>
                          </a:solidFill>
                          <a:latin typeface="Arial Narrow" panose="020B0606020202030204" charset="-122"/>
                        </a:rPr>
                        <a:t>:1.920.922</a:t>
                      </a:r>
                      <a:endParaRPr lang="en-US" altLang="en-US" sz="1000" dirty="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8CBA"/>
                          </a:solidFill>
                          <a:latin typeface="Arial Narrow" panose="020B0606020202030204" charset="-122"/>
                        </a:rPr>
                        <a:t>Habitantes</a:t>
                      </a:r>
                      <a:endParaRPr lang="en-US" altLang="en-US" sz="1000">
                        <a:solidFill>
                          <a:srgbClr val="008C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r h="215900">
                <a:tc>
                  <a:txBody>
                    <a:bodyPr/>
                    <a:lstStyle/>
                    <a:p>
                      <a:pPr>
                        <a:lnSpc>
                          <a:spcPts val="1200"/>
                        </a:lnSpc>
                        <a:buNone/>
                      </a:pPr>
                      <a:r>
                        <a:rPr lang="en-US" sz="1000">
                          <a:solidFill>
                            <a:srgbClr val="000000"/>
                          </a:solidFill>
                          <a:latin typeface="Arial Narrow" panose="020B0606020202030204" charset="-122"/>
                        </a:rPr>
                        <a:t>Taxa de crescimento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:2,50</a:t>
                      </a:r>
                      <a:r>
                        <a:rPr lang="en-US" sz="1000" dirty="0">
                          <a:solidFill>
                            <a:srgbClr val="000000"/>
                          </a:solidFill>
                          <a:latin typeface="Arial Narrow" panose="020B0606020202030204" charset="-122"/>
                        </a:rPr>
                        <a:t>%</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1"/>
                  </a:ext>
                </a:extLst>
              </a:tr>
              <a:tr h="215900">
                <a:tc>
                  <a:txBody>
                    <a:bodyPr/>
                    <a:lstStyle/>
                    <a:p>
                      <a:pPr>
                        <a:lnSpc>
                          <a:spcPts val="1200"/>
                        </a:lnSpc>
                        <a:buNone/>
                      </a:pPr>
                      <a:r>
                        <a:rPr lang="en-US" sz="1000">
                          <a:solidFill>
                            <a:srgbClr val="000000"/>
                          </a:solidFill>
                          <a:latin typeface="Arial Narrow" panose="020B0606020202030204" charset="-122"/>
                        </a:rPr>
                        <a:t>População urbana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:43,80</a:t>
                      </a:r>
                      <a:r>
                        <a:rPr lang="en-US" sz="1000" dirty="0">
                          <a:solidFill>
                            <a:srgbClr val="000000"/>
                          </a:solidFill>
                          <a:latin typeface="Arial Narrow" panose="020B0606020202030204" charset="-122"/>
                        </a:rPr>
                        <a:t>%</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2"/>
                  </a:ext>
                </a:extLst>
              </a:tr>
              <a:tr h="215900">
                <a:tc>
                  <a:txBody>
                    <a:bodyPr/>
                    <a:lstStyle/>
                    <a:p>
                      <a:pPr>
                        <a:lnSpc>
                          <a:spcPts val="1200"/>
                        </a:lnSpc>
                        <a:buNone/>
                      </a:pPr>
                      <a:r>
                        <a:rPr lang="en-US" sz="1000">
                          <a:solidFill>
                            <a:srgbClr val="000000"/>
                          </a:solidFill>
                          <a:latin typeface="Arial Narrow" panose="020B0606020202030204" charset="-122"/>
                        </a:rPr>
                        <a:t>Densidade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:67</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habitantes/km²</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215900">
                <a:tc>
                  <a:txBody>
                    <a:bodyPr/>
                    <a:lstStyle/>
                    <a:p>
                      <a:pPr>
                        <a:lnSpc>
                          <a:spcPts val="1200"/>
                        </a:lnSpc>
                        <a:buNone/>
                      </a:pPr>
                      <a:r>
                        <a:rPr lang="en-US" sz="1000">
                          <a:solidFill>
                            <a:srgbClr val="000000"/>
                          </a:solidFill>
                          <a:latin typeface="Arial Narrow" panose="020B0606020202030204" charset="-122"/>
                        </a:rPr>
                        <a:t>Idade média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:16,0 </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4"/>
                  </a:ext>
                </a:extLst>
              </a:tr>
              <a:tr h="215900">
                <a:tc>
                  <a:txBody>
                    <a:bodyPr/>
                    <a:lstStyle/>
                    <a:p>
                      <a:pPr>
                        <a:lnSpc>
                          <a:spcPts val="1200"/>
                        </a:lnSpc>
                        <a:buNone/>
                      </a:pPr>
                      <a:r>
                        <a:rPr lang="en-US" sz="1000">
                          <a:solidFill>
                            <a:srgbClr val="000000"/>
                          </a:solidFill>
                          <a:latin typeface="Arial Narrow" panose="020B0606020202030204" charset="-122"/>
                        </a:rPr>
                        <a:t>Esperança de vida homens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:56,0 </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5"/>
                  </a:ext>
                </a:extLst>
              </a:tr>
              <a:tr h="215900">
                <a:tc>
                  <a:txBody>
                    <a:bodyPr/>
                    <a:lstStyle/>
                    <a:p>
                      <a:pPr>
                        <a:lnSpc>
                          <a:spcPts val="1200"/>
                        </a:lnSpc>
                        <a:buNone/>
                      </a:pPr>
                      <a:r>
                        <a:rPr lang="en-US" sz="1000">
                          <a:solidFill>
                            <a:srgbClr val="000000"/>
                          </a:solidFill>
                          <a:latin typeface="Arial Narrow" panose="020B0606020202030204" charset="-122"/>
                        </a:rPr>
                        <a:t>Esperança de vida mulheres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:59,9 </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6"/>
                  </a:ext>
                </a:extLst>
              </a:tr>
              <a:tr h="215900">
                <a:tc>
                  <a:txBody>
                    <a:bodyPr/>
                    <a:lstStyle/>
                    <a:p>
                      <a:pPr>
                        <a:lnSpc>
                          <a:spcPts val="1200"/>
                        </a:lnSpc>
                        <a:buNone/>
                      </a:pPr>
                      <a:r>
                        <a:rPr lang="en-US" sz="1000">
                          <a:solidFill>
                            <a:srgbClr val="000000"/>
                          </a:solidFill>
                          <a:latin typeface="Arial Narrow" panose="020B0606020202030204" charset="-122"/>
                        </a:rPr>
                        <a:t>Taxa de actividade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:72,90</a:t>
                      </a:r>
                      <a:r>
                        <a:rPr lang="en-US" sz="1000" dirty="0">
                          <a:solidFill>
                            <a:srgbClr val="000000"/>
                          </a:solidFill>
                          <a:latin typeface="Arial Narrow" panose="020B0606020202030204" charset="-122"/>
                        </a:rPr>
                        <a:t>%</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7"/>
                  </a:ext>
                </a:extLst>
              </a:tr>
              <a:tr h="215900">
                <a:tc>
                  <a:txBody>
                    <a:bodyPr/>
                    <a:lstStyle/>
                    <a:p>
                      <a:pPr>
                        <a:lnSpc>
                          <a:spcPts val="1200"/>
                        </a:lnSpc>
                        <a:buNone/>
                      </a:pPr>
                      <a:r>
                        <a:rPr lang="en-US" sz="1000">
                          <a:solidFill>
                            <a:srgbClr val="000000"/>
                          </a:solidFill>
                          <a:latin typeface="Arial Narrow" panose="020B0606020202030204" charset="-122"/>
                        </a:rPr>
                        <a:t>Taxa de alfabetização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ctr">
                        <a:lnSpc>
                          <a:spcPts val="1200"/>
                        </a:lnSpc>
                        <a:buNone/>
                      </a:pPr>
                      <a:r>
                        <a:rPr lang="en-US" sz="1000" dirty="0">
                          <a:solidFill>
                            <a:srgbClr val="000000"/>
                          </a:solidFill>
                          <a:latin typeface="Arial Narrow" panose="020B0606020202030204" charset="-122"/>
                        </a:rPr>
                        <a:t>---</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8"/>
                  </a:ext>
                </a:extLst>
              </a:tr>
              <a:tr h="215900">
                <a:tc>
                  <a:txBody>
                    <a:bodyPr/>
                    <a:lstStyle/>
                    <a:p>
                      <a:pPr>
                        <a:lnSpc>
                          <a:spcPts val="1200"/>
                        </a:lnSpc>
                        <a:buNone/>
                      </a:pPr>
                      <a:r>
                        <a:rPr lang="en-US" sz="1000">
                          <a:solidFill>
                            <a:srgbClr val="000000"/>
                          </a:solidFill>
                          <a:latin typeface="Arial Narrow" panose="020B0606020202030204" charset="-122"/>
                        </a:rPr>
                        <a:t>Língua oficial</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r">
                        <a:lnSpc>
                          <a:spcPts val="1200"/>
                        </a:lnSpc>
                        <a:buNone/>
                      </a:pPr>
                      <a:r>
                        <a:rPr lang="en-US" sz="1000" dirty="0" smtClean="0">
                          <a:solidFill>
                            <a:srgbClr val="000000"/>
                          </a:solidFill>
                          <a:latin typeface="Arial Narrow" panose="020B0606020202030204" charset="-122"/>
                        </a:rPr>
                        <a:t>:</a:t>
                      </a:r>
                      <a:r>
                        <a:rPr lang="en-US" sz="1000" dirty="0" err="1" smtClean="0">
                          <a:solidFill>
                            <a:srgbClr val="000000"/>
                          </a:solidFill>
                          <a:latin typeface="Arial Narrow" panose="020B0606020202030204" charset="-122"/>
                        </a:rPr>
                        <a:t>Português</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9"/>
                  </a:ext>
                </a:extLst>
              </a:tr>
              <a:tr h="215900">
                <a:tc>
                  <a:txBody>
                    <a:bodyPr/>
                    <a:lstStyle/>
                    <a:p>
                      <a:pPr>
                        <a:lnSpc>
                          <a:spcPts val="1200"/>
                        </a:lnSpc>
                        <a:buNone/>
                      </a:pPr>
                      <a:r>
                        <a:rPr lang="en-US" sz="1000" dirty="0" err="1">
                          <a:solidFill>
                            <a:srgbClr val="000000"/>
                          </a:solidFill>
                          <a:latin typeface="Arial Narrow" panose="020B0606020202030204" charset="-122"/>
                        </a:rPr>
                        <a:t>Moeda</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r">
                        <a:lnSpc>
                          <a:spcPts val="1200"/>
                        </a:lnSpc>
                        <a:buNone/>
                      </a:pPr>
                      <a:r>
                        <a:rPr lang="en-US" sz="1000" dirty="0" smtClean="0">
                          <a:solidFill>
                            <a:srgbClr val="000000"/>
                          </a:solidFill>
                          <a:latin typeface="Arial Narrow" panose="020B0606020202030204" charset="-122"/>
                        </a:rPr>
                        <a:t>:Franc </a:t>
                      </a:r>
                      <a:r>
                        <a:rPr lang="en-US" sz="1000" dirty="0">
                          <a:solidFill>
                            <a:srgbClr val="000000"/>
                          </a:solidFill>
                          <a:latin typeface="Arial Narrow" panose="020B0606020202030204" charset="-122"/>
                        </a:rPr>
                        <a:t>CFA</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126" name="Caixa de Texto 27"/>
          <p:cNvSpPr txBox="1"/>
          <p:nvPr/>
        </p:nvSpPr>
        <p:spPr>
          <a:xfrm>
            <a:off x="9548495" y="3074035"/>
            <a:ext cx="1477645" cy="306705"/>
          </a:xfrm>
          <a:prstGeom prst="rect">
            <a:avLst/>
          </a:prstGeom>
          <a:noFill/>
        </p:spPr>
        <p:txBody>
          <a:bodyPr wrap="square" rtlCol="0">
            <a:spAutoFit/>
          </a:bodyPr>
          <a:lstStyle/>
          <a:p>
            <a:r>
              <a:rPr lang="pt-PT" altLang="en-US" sz="1400" b="1">
                <a:solidFill>
                  <a:srgbClr val="3EA4BA"/>
                </a:solidFill>
              </a:rPr>
              <a:t>GUINÉ BISSAU</a:t>
            </a:r>
          </a:p>
        </p:txBody>
      </p:sp>
      <p:pic>
        <p:nvPicPr>
          <p:cNvPr id="127" name="Imagem 29" descr="gw"/>
          <p:cNvPicPr>
            <a:picLocks noChangeAspect="1"/>
          </p:cNvPicPr>
          <p:nvPr/>
        </p:nvPicPr>
        <p:blipFill>
          <a:blip r:embed="rId10"/>
          <a:stretch>
            <a:fillRect/>
          </a:stretch>
        </p:blipFill>
        <p:spPr>
          <a:xfrm>
            <a:off x="9281795" y="3115945"/>
            <a:ext cx="333375" cy="219075"/>
          </a:xfrm>
          <a:prstGeom prst="rect">
            <a:avLst/>
          </a:prstGeom>
        </p:spPr>
      </p:pic>
      <p:sp>
        <p:nvSpPr>
          <p:cNvPr id="28" name="TextBox 2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p:cNvGraphicFramePr/>
          <p:nvPr/>
        </p:nvGraphicFramePr>
        <p:xfrm>
          <a:off x="635" y="789305"/>
          <a:ext cx="12191365" cy="3311525"/>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dirty="0">
                <a:solidFill>
                  <a:srgbClr val="008CBA"/>
                </a:solidFill>
              </a:rPr>
              <a:t>Page </a:t>
            </a:r>
            <a:fld id="{6B4155F8-E49E-4B59-B69C-02A46830878C}" type="slidenum">
              <a:rPr lang="fr-FR" altLang="pt-PT" sz="1200" b="1" i="1" u="sng" dirty="0">
                <a:solidFill>
                  <a:srgbClr val="008CBA"/>
                </a:solidFill>
              </a:rPr>
              <a:t>60</a:t>
            </a:fld>
            <a:endParaRPr lang="fr-FR" altLang="pt-PT" sz="1200" b="1" i="1" u="sng" dirty="0">
              <a:solidFill>
                <a:srgbClr val="008CBA"/>
              </a:solidFill>
            </a:endParaRPr>
          </a:p>
        </p:txBody>
      </p:sp>
      <p:sp>
        <p:nvSpPr>
          <p:cNvPr id="3" name="Caixa de Texto 2"/>
          <p:cNvSpPr txBox="1"/>
          <p:nvPr/>
        </p:nvSpPr>
        <p:spPr>
          <a:xfrm>
            <a:off x="359410" y="195580"/>
            <a:ext cx="1725295" cy="368300"/>
          </a:xfrm>
          <a:prstGeom prst="rect">
            <a:avLst/>
          </a:prstGeom>
          <a:noFill/>
        </p:spPr>
        <p:txBody>
          <a:bodyPr wrap="square" rtlCol="0">
            <a:spAutoFit/>
          </a:bodyPr>
          <a:lstStyle/>
          <a:p>
            <a:r>
              <a:rPr lang="pt-PT" altLang="en-US" b="1">
                <a:solidFill>
                  <a:srgbClr val="3EA4BA"/>
                </a:solidFill>
              </a:rPr>
              <a:t>SERRA LEOA</a:t>
            </a:r>
          </a:p>
        </p:txBody>
      </p:sp>
      <p:pic>
        <p:nvPicPr>
          <p:cNvPr id="5" name="Imagem 4" descr="sl"/>
          <p:cNvPicPr>
            <a:picLocks noChangeAspect="1"/>
          </p:cNvPicPr>
          <p:nvPr/>
        </p:nvPicPr>
        <p:blipFill>
          <a:blip r:embed="rId3"/>
          <a:stretch>
            <a:fillRect/>
          </a:stretch>
        </p:blipFill>
        <p:spPr>
          <a:xfrm>
            <a:off x="107950" y="253365"/>
            <a:ext cx="333375" cy="219075"/>
          </a:xfrm>
          <a:prstGeom prst="rect">
            <a:avLst/>
          </a:prstGeom>
        </p:spPr>
      </p:pic>
      <p:graphicFrame>
        <p:nvGraphicFramePr>
          <p:cNvPr id="8" name="Gráfico 7"/>
          <p:cNvGraphicFramePr/>
          <p:nvPr>
            <p:extLst>
              <p:ext uri="{D42A27DB-BD31-4B8C-83A1-F6EECF244321}">
                <p14:modId xmlns:p14="http://schemas.microsoft.com/office/powerpoint/2010/main" val="3089181209"/>
              </p:ext>
            </p:extLst>
          </p:nvPr>
        </p:nvGraphicFramePr>
        <p:xfrm>
          <a:off x="635" y="4178300"/>
          <a:ext cx="12191365" cy="245364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0" name="Imagem 11" descr="logo"/>
          <p:cNvPicPr>
            <a:picLocks noChangeAspect="1"/>
          </p:cNvPicPr>
          <p:nvPr/>
        </p:nvPicPr>
        <p:blipFill>
          <a:blip r:embed="rId5"/>
          <a:stretch>
            <a:fillRect/>
          </a:stretch>
        </p:blipFill>
        <p:spPr>
          <a:xfrm>
            <a:off x="9791481" y="38964"/>
            <a:ext cx="2349938" cy="515796"/>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dirty="0">
                <a:solidFill>
                  <a:srgbClr val="008CBA"/>
                </a:solidFill>
              </a:rPr>
              <a:t>Page </a:t>
            </a:r>
            <a:fld id="{6B4155F8-E49E-4B59-B69C-02A46830878C}" type="slidenum">
              <a:rPr lang="fr-FR" altLang="pt-PT" sz="1200" b="1" i="1" u="sng" dirty="0">
                <a:solidFill>
                  <a:srgbClr val="008CBA"/>
                </a:solidFill>
              </a:rPr>
              <a:t>61</a:t>
            </a:fld>
            <a:endParaRPr lang="fr-FR" altLang="pt-PT" sz="1200" b="1" i="1" u="sng" dirty="0">
              <a:solidFill>
                <a:srgbClr val="008CBA"/>
              </a:solidFill>
            </a:endParaRPr>
          </a:p>
        </p:txBody>
      </p:sp>
      <p:sp>
        <p:nvSpPr>
          <p:cNvPr id="3" name="Caixa de Texto 2"/>
          <p:cNvSpPr txBox="1"/>
          <p:nvPr/>
        </p:nvSpPr>
        <p:spPr>
          <a:xfrm>
            <a:off x="359410" y="195580"/>
            <a:ext cx="1725295" cy="368300"/>
          </a:xfrm>
          <a:prstGeom prst="rect">
            <a:avLst/>
          </a:prstGeom>
          <a:noFill/>
        </p:spPr>
        <p:txBody>
          <a:bodyPr wrap="square" rtlCol="0">
            <a:spAutoFit/>
          </a:bodyPr>
          <a:lstStyle/>
          <a:p>
            <a:r>
              <a:rPr lang="pt-PT" altLang="en-US" b="1" dirty="0" smtClean="0">
                <a:solidFill>
                  <a:srgbClr val="3EA4BA"/>
                </a:solidFill>
              </a:rPr>
              <a:t>TOGO</a:t>
            </a:r>
            <a:endParaRPr lang="pt-PT" altLang="en-US" b="1" dirty="0">
              <a:solidFill>
                <a:srgbClr val="3EA4BA"/>
              </a:solidFill>
            </a:endParaRPr>
          </a:p>
        </p:txBody>
      </p:sp>
      <p:graphicFrame>
        <p:nvGraphicFramePr>
          <p:cNvPr id="9" name="Gráfico 1"/>
          <p:cNvGraphicFramePr>
            <a:graphicFrameLocks/>
          </p:cNvGraphicFramePr>
          <p:nvPr>
            <p:extLst>
              <p:ext uri="{D42A27DB-BD31-4B8C-83A1-F6EECF244321}">
                <p14:modId xmlns:p14="http://schemas.microsoft.com/office/powerpoint/2010/main" val="925710699"/>
              </p:ext>
            </p:extLst>
          </p:nvPr>
        </p:nvGraphicFramePr>
        <p:xfrm>
          <a:off x="0" y="645794"/>
          <a:ext cx="12192000" cy="5875655"/>
        </p:xfrm>
        <a:graphic>
          <a:graphicData uri="http://schemas.openxmlformats.org/drawingml/2006/chart">
            <c:chart xmlns:c="http://schemas.openxmlformats.org/drawingml/2006/chart" xmlns:r="http://schemas.openxmlformats.org/officeDocument/2006/relationships" r:id="rId2"/>
          </a:graphicData>
        </a:graphic>
      </p:graphicFrame>
      <p:pic>
        <p:nvPicPr>
          <p:cNvPr id="10" name="Imagem 8" descr="tg"/>
          <p:cNvPicPr>
            <a:picLocks noChangeAspect="1"/>
          </p:cNvPicPr>
          <p:nvPr/>
        </p:nvPicPr>
        <p:blipFill>
          <a:blip r:embed="rId3"/>
          <a:stretch>
            <a:fillRect/>
          </a:stretch>
        </p:blipFill>
        <p:spPr>
          <a:xfrm>
            <a:off x="100012" y="263842"/>
            <a:ext cx="333375" cy="215265"/>
          </a:xfrm>
          <a:prstGeom prst="rect">
            <a:avLst/>
          </a:prstGeom>
        </p:spPr>
      </p:pic>
      <p:sp>
        <p:nvSpPr>
          <p:cNvPr id="11" name="TextBox 10"/>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2" name="Imagem 11" descr="logo"/>
          <p:cNvPicPr>
            <a:picLocks noChangeAspect="1"/>
          </p:cNvPicPr>
          <p:nvPr/>
        </p:nvPicPr>
        <p:blipFill>
          <a:blip r:embed="rId4"/>
          <a:stretch>
            <a:fillRect/>
          </a:stretch>
        </p:blipFill>
        <p:spPr>
          <a:xfrm>
            <a:off x="9791481" y="38964"/>
            <a:ext cx="2349938" cy="515796"/>
          </a:xfrm>
          <a:prstGeom prst="rect">
            <a:avLst/>
          </a:prstGeom>
        </p:spPr>
      </p:pic>
    </p:spTree>
    <p:extLst>
      <p:ext uri="{BB962C8B-B14F-4D97-AF65-F5344CB8AC3E}">
        <p14:creationId xmlns:p14="http://schemas.microsoft.com/office/powerpoint/2010/main" val="5891449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dirty="0">
                <a:solidFill>
                  <a:srgbClr val="008CBA"/>
                </a:solidFill>
              </a:rPr>
              <a:t>Page </a:t>
            </a:r>
            <a:fld id="{6B4155F8-E49E-4B59-B69C-02A46830878C}" type="slidenum">
              <a:rPr lang="fr-FR" altLang="pt-PT" sz="1200" b="1" i="1" u="sng" dirty="0">
                <a:solidFill>
                  <a:srgbClr val="008CBA"/>
                </a:solidFill>
              </a:rPr>
              <a:t>62</a:t>
            </a:fld>
            <a:endParaRPr lang="fr-FR" altLang="pt-PT" sz="1200" b="1" i="1" u="sng" dirty="0">
              <a:solidFill>
                <a:srgbClr val="008CBA"/>
              </a:solidFill>
            </a:endParaRPr>
          </a:p>
        </p:txBody>
      </p:sp>
      <p:sp>
        <p:nvSpPr>
          <p:cNvPr id="3" name="Caixa de Texto 2"/>
          <p:cNvSpPr txBox="1"/>
          <p:nvPr/>
        </p:nvSpPr>
        <p:spPr>
          <a:xfrm>
            <a:off x="359410" y="195580"/>
            <a:ext cx="1725295" cy="368300"/>
          </a:xfrm>
          <a:prstGeom prst="rect">
            <a:avLst/>
          </a:prstGeom>
          <a:noFill/>
        </p:spPr>
        <p:txBody>
          <a:bodyPr wrap="square" rtlCol="0">
            <a:spAutoFit/>
          </a:bodyPr>
          <a:lstStyle/>
          <a:p>
            <a:r>
              <a:rPr lang="pt-PT" altLang="en-US" b="1" dirty="0" smtClean="0">
                <a:solidFill>
                  <a:srgbClr val="3EA4BA"/>
                </a:solidFill>
              </a:rPr>
              <a:t>TOGO</a:t>
            </a:r>
            <a:endParaRPr lang="pt-PT" altLang="en-US" b="1" dirty="0">
              <a:solidFill>
                <a:srgbClr val="3EA4BA"/>
              </a:solidFill>
            </a:endParaRPr>
          </a:p>
        </p:txBody>
      </p:sp>
      <p:pic>
        <p:nvPicPr>
          <p:cNvPr id="10" name="Imagem 8" descr="tg"/>
          <p:cNvPicPr>
            <a:picLocks noChangeAspect="1"/>
          </p:cNvPicPr>
          <p:nvPr/>
        </p:nvPicPr>
        <p:blipFill>
          <a:blip r:embed="rId2"/>
          <a:stretch>
            <a:fillRect/>
          </a:stretch>
        </p:blipFill>
        <p:spPr>
          <a:xfrm>
            <a:off x="100012" y="263842"/>
            <a:ext cx="333375" cy="215265"/>
          </a:xfrm>
          <a:prstGeom prst="rect">
            <a:avLst/>
          </a:prstGeom>
        </p:spPr>
      </p:pic>
      <p:graphicFrame>
        <p:nvGraphicFramePr>
          <p:cNvPr id="7" name="Gráfico 4"/>
          <p:cNvGraphicFramePr>
            <a:graphicFrameLocks/>
          </p:cNvGraphicFramePr>
          <p:nvPr>
            <p:extLst>
              <p:ext uri="{D42A27DB-BD31-4B8C-83A1-F6EECF244321}">
                <p14:modId xmlns:p14="http://schemas.microsoft.com/office/powerpoint/2010/main" val="3983763635"/>
              </p:ext>
            </p:extLst>
          </p:nvPr>
        </p:nvGraphicFramePr>
        <p:xfrm>
          <a:off x="0" y="563880"/>
          <a:ext cx="6010275" cy="60534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5"/>
          <p:cNvGraphicFramePr>
            <a:graphicFrameLocks/>
          </p:cNvGraphicFramePr>
          <p:nvPr>
            <p:extLst>
              <p:ext uri="{D42A27DB-BD31-4B8C-83A1-F6EECF244321}">
                <p14:modId xmlns:p14="http://schemas.microsoft.com/office/powerpoint/2010/main" val="3028898101"/>
              </p:ext>
            </p:extLst>
          </p:nvPr>
        </p:nvGraphicFramePr>
        <p:xfrm>
          <a:off x="6010275" y="740409"/>
          <a:ext cx="6156325" cy="5876925"/>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2" name="Imagem 11" descr="logo"/>
          <p:cNvPicPr>
            <a:picLocks noChangeAspect="1"/>
          </p:cNvPicPr>
          <p:nvPr/>
        </p:nvPicPr>
        <p:blipFill>
          <a:blip r:embed="rId5"/>
          <a:stretch>
            <a:fillRect/>
          </a:stretch>
        </p:blipFill>
        <p:spPr>
          <a:xfrm>
            <a:off x="9791481" y="38964"/>
            <a:ext cx="2349938" cy="515796"/>
          </a:xfrm>
          <a:prstGeom prst="rect">
            <a:avLst/>
          </a:prstGeom>
        </p:spPr>
      </p:pic>
    </p:spTree>
    <p:extLst>
      <p:ext uri="{BB962C8B-B14F-4D97-AF65-F5344CB8AC3E}">
        <p14:creationId xmlns:p14="http://schemas.microsoft.com/office/powerpoint/2010/main" val="36974367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dirty="0">
                <a:solidFill>
                  <a:srgbClr val="008CBA"/>
                </a:solidFill>
              </a:rPr>
              <a:t>Page </a:t>
            </a:r>
            <a:fld id="{6B4155F8-E49E-4B59-B69C-02A46830878C}" type="slidenum">
              <a:rPr lang="fr-FR" altLang="pt-PT" sz="1200" b="1" i="1" u="sng" dirty="0">
                <a:solidFill>
                  <a:srgbClr val="008CBA"/>
                </a:solidFill>
              </a:rPr>
              <a:t>63</a:t>
            </a:fld>
            <a:endParaRPr lang="fr-FR" altLang="pt-PT" sz="1200" b="1" i="1" u="sng" dirty="0">
              <a:solidFill>
                <a:srgbClr val="008CBA"/>
              </a:solidFill>
            </a:endParaRPr>
          </a:p>
        </p:txBody>
      </p:sp>
      <p:sp>
        <p:nvSpPr>
          <p:cNvPr id="3" name="Caixa de Texto 2"/>
          <p:cNvSpPr txBox="1"/>
          <p:nvPr/>
        </p:nvSpPr>
        <p:spPr>
          <a:xfrm>
            <a:off x="359410" y="195580"/>
            <a:ext cx="1725295" cy="368300"/>
          </a:xfrm>
          <a:prstGeom prst="rect">
            <a:avLst/>
          </a:prstGeom>
          <a:noFill/>
        </p:spPr>
        <p:txBody>
          <a:bodyPr wrap="square" rtlCol="0">
            <a:spAutoFit/>
          </a:bodyPr>
          <a:lstStyle/>
          <a:p>
            <a:r>
              <a:rPr lang="pt-PT" altLang="en-US" b="1" dirty="0" smtClean="0">
                <a:solidFill>
                  <a:srgbClr val="3EA4BA"/>
                </a:solidFill>
              </a:rPr>
              <a:t>TOGO</a:t>
            </a:r>
            <a:endParaRPr lang="pt-PT" altLang="en-US" b="1" dirty="0">
              <a:solidFill>
                <a:srgbClr val="3EA4BA"/>
              </a:solidFill>
            </a:endParaRPr>
          </a:p>
        </p:txBody>
      </p:sp>
      <p:pic>
        <p:nvPicPr>
          <p:cNvPr id="10" name="Imagem 8" descr="tg"/>
          <p:cNvPicPr>
            <a:picLocks noChangeAspect="1"/>
          </p:cNvPicPr>
          <p:nvPr/>
        </p:nvPicPr>
        <p:blipFill>
          <a:blip r:embed="rId2"/>
          <a:stretch>
            <a:fillRect/>
          </a:stretch>
        </p:blipFill>
        <p:spPr>
          <a:xfrm>
            <a:off x="100012" y="263842"/>
            <a:ext cx="333375" cy="215265"/>
          </a:xfrm>
          <a:prstGeom prst="rect">
            <a:avLst/>
          </a:prstGeom>
        </p:spPr>
      </p:pic>
      <p:graphicFrame>
        <p:nvGraphicFramePr>
          <p:cNvPr id="6" name="Gráfico 2"/>
          <p:cNvGraphicFramePr>
            <a:graphicFrameLocks/>
          </p:cNvGraphicFramePr>
          <p:nvPr>
            <p:extLst>
              <p:ext uri="{D42A27DB-BD31-4B8C-83A1-F6EECF244321}">
                <p14:modId xmlns:p14="http://schemas.microsoft.com/office/powerpoint/2010/main" val="199997214"/>
              </p:ext>
            </p:extLst>
          </p:nvPr>
        </p:nvGraphicFramePr>
        <p:xfrm>
          <a:off x="0" y="723901"/>
          <a:ext cx="12192000" cy="33337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p:cNvGraphicFramePr>
            <a:graphicFrameLocks/>
          </p:cNvGraphicFramePr>
          <p:nvPr>
            <p:extLst>
              <p:ext uri="{D42A27DB-BD31-4B8C-83A1-F6EECF244321}">
                <p14:modId xmlns:p14="http://schemas.microsoft.com/office/powerpoint/2010/main" val="4153591056"/>
              </p:ext>
            </p:extLst>
          </p:nvPr>
        </p:nvGraphicFramePr>
        <p:xfrm>
          <a:off x="0" y="4090354"/>
          <a:ext cx="12192000" cy="2526981"/>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9" name="Imagem 11" descr="logo"/>
          <p:cNvPicPr>
            <a:picLocks noChangeAspect="1"/>
          </p:cNvPicPr>
          <p:nvPr/>
        </p:nvPicPr>
        <p:blipFill>
          <a:blip r:embed="rId5"/>
          <a:stretch>
            <a:fillRect/>
          </a:stretch>
        </p:blipFill>
        <p:spPr>
          <a:xfrm>
            <a:off x="9791481" y="38964"/>
            <a:ext cx="2349938" cy="515796"/>
          </a:xfrm>
          <a:prstGeom prst="rect">
            <a:avLst/>
          </a:prstGeom>
        </p:spPr>
      </p:pic>
    </p:spTree>
    <p:extLst>
      <p:ext uri="{BB962C8B-B14F-4D97-AF65-F5344CB8AC3E}">
        <p14:creationId xmlns:p14="http://schemas.microsoft.com/office/powerpoint/2010/main" val="3208192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bwMode="auto">
          <a:xfrm>
            <a:off x="5967730" y="6661150"/>
            <a:ext cx="593725" cy="175260"/>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7</a:t>
            </a:fld>
            <a:endParaRPr lang="fr-FR" altLang="pt-PT" sz="1000" b="1" i="1" u="sng" dirty="0"/>
          </a:p>
        </p:txBody>
      </p:sp>
      <p:sp>
        <p:nvSpPr>
          <p:cNvPr id="3" name="Caixa de Texto 4"/>
          <p:cNvSpPr txBox="1"/>
          <p:nvPr/>
        </p:nvSpPr>
        <p:spPr>
          <a:xfrm>
            <a:off x="495935" y="188595"/>
            <a:ext cx="1110615" cy="368300"/>
          </a:xfrm>
          <a:prstGeom prst="rect">
            <a:avLst/>
          </a:prstGeom>
          <a:noFill/>
        </p:spPr>
        <p:txBody>
          <a:bodyPr wrap="square" rtlCol="0">
            <a:spAutoFit/>
          </a:bodyPr>
          <a:lstStyle/>
          <a:p>
            <a:r>
              <a:rPr lang="pt-PT" altLang="en-US" b="1">
                <a:solidFill>
                  <a:srgbClr val="3EA4BA"/>
                </a:solidFill>
              </a:rPr>
              <a:t>LIBÉRIA</a:t>
            </a:r>
          </a:p>
        </p:txBody>
      </p:sp>
      <p:pic>
        <p:nvPicPr>
          <p:cNvPr id="4" name="Imagem 7" descr="LOGO-Paises ecowas"/>
          <p:cNvPicPr>
            <a:picLocks noChangeAspect="1"/>
          </p:cNvPicPr>
          <p:nvPr/>
        </p:nvPicPr>
        <p:blipFill>
          <a:blip r:embed="rId2"/>
          <a:stretch>
            <a:fillRect/>
          </a:stretch>
        </p:blipFill>
        <p:spPr>
          <a:xfrm>
            <a:off x="9498330" y="4178300"/>
            <a:ext cx="2701290" cy="2676525"/>
          </a:xfrm>
          <a:prstGeom prst="rect">
            <a:avLst/>
          </a:prstGeom>
        </p:spPr>
      </p:pic>
      <p:graphicFrame>
        <p:nvGraphicFramePr>
          <p:cNvPr id="5" name="Tabela 2"/>
          <p:cNvGraphicFramePr/>
          <p:nvPr/>
        </p:nvGraphicFramePr>
        <p:xfrm>
          <a:off x="210185" y="450850"/>
          <a:ext cx="2962910" cy="2346960"/>
        </p:xfrm>
        <a:graphic>
          <a:graphicData uri="http://schemas.openxmlformats.org/drawingml/2006/table">
            <a:tbl>
              <a:tblPr firstRow="1" bandRow="1">
                <a:tableStyleId>{5C22544A-7EE6-4342-B048-85BDC9FD1C3A}</a:tableStyleId>
              </a:tblPr>
              <a:tblGrid>
                <a:gridCol w="1472565">
                  <a:extLst>
                    <a:ext uri="{9D8B030D-6E8A-4147-A177-3AD203B41FA5}">
                      <a16:colId xmlns:a16="http://schemas.microsoft.com/office/drawing/2014/main" xmlns="" val="20000"/>
                    </a:ext>
                  </a:extLst>
                </a:gridCol>
                <a:gridCol w="732155">
                  <a:extLst>
                    <a:ext uri="{9D8B030D-6E8A-4147-A177-3AD203B41FA5}">
                      <a16:colId xmlns:a16="http://schemas.microsoft.com/office/drawing/2014/main" xmlns="" val="20001"/>
                    </a:ext>
                  </a:extLst>
                </a:gridCol>
                <a:gridCol w="758190">
                  <a:extLst>
                    <a:ext uri="{9D8B030D-6E8A-4147-A177-3AD203B41FA5}">
                      <a16:colId xmlns:a16="http://schemas.microsoft.com/office/drawing/2014/main" xmlns="" val="20002"/>
                    </a:ext>
                  </a:extLst>
                </a:gridCol>
              </a:tblGrid>
              <a:tr h="213360">
                <a:tc>
                  <a:txBody>
                    <a:bodyPr/>
                    <a:lstStyle/>
                    <a:p>
                      <a:pPr>
                        <a:lnSpc>
                          <a:spcPts val="1200"/>
                        </a:lnSpc>
                        <a:buNone/>
                      </a:pPr>
                      <a:r>
                        <a:rPr lang="en-US" sz="1000">
                          <a:solidFill>
                            <a:srgbClr val="008CBA"/>
                          </a:solidFill>
                          <a:latin typeface="Arial Narrow" panose="020B0606020202030204" charset="-122"/>
                        </a:rPr>
                        <a:t>População</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4.937.374</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8CBA"/>
                          </a:solidFill>
                          <a:latin typeface="Arial Narrow" panose="020B0606020202030204" charset="-122"/>
                        </a:rPr>
                        <a:t>Habitantes</a:t>
                      </a:r>
                      <a:endParaRPr lang="en-US" altLang="en-US" sz="1000">
                        <a:solidFill>
                          <a:srgbClr val="008C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r h="213360">
                <a:tc>
                  <a:txBody>
                    <a:bodyPr/>
                    <a:lstStyle/>
                    <a:p>
                      <a:pPr>
                        <a:lnSpc>
                          <a:spcPts val="1200"/>
                        </a:lnSpc>
                        <a:buNone/>
                      </a:pPr>
                      <a:r>
                        <a:rPr lang="en-US" sz="1000">
                          <a:solidFill>
                            <a:srgbClr val="000000"/>
                          </a:solidFill>
                          <a:latin typeface="Arial Narrow" panose="020B0606020202030204" charset="-122"/>
                        </a:rPr>
                        <a:t>Taxa de crescimento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2,40%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1"/>
                  </a:ext>
                </a:extLst>
              </a:tr>
              <a:tr h="213360">
                <a:tc>
                  <a:txBody>
                    <a:bodyPr/>
                    <a:lstStyle/>
                    <a:p>
                      <a:pPr>
                        <a:lnSpc>
                          <a:spcPts val="1200"/>
                        </a:lnSpc>
                        <a:buNone/>
                      </a:pPr>
                      <a:r>
                        <a:rPr lang="en-US" sz="1000">
                          <a:solidFill>
                            <a:srgbClr val="000000"/>
                          </a:solidFill>
                          <a:latin typeface="Arial Narrow" panose="020B0606020202030204" charset="-122"/>
                        </a:rPr>
                        <a:t>População urbana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51,60%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2"/>
                  </a:ext>
                </a:extLst>
              </a:tr>
              <a:tr h="213360">
                <a:tc>
                  <a:txBody>
                    <a:bodyPr/>
                    <a:lstStyle/>
                    <a:p>
                      <a:pPr>
                        <a:lnSpc>
                          <a:spcPts val="1200"/>
                        </a:lnSpc>
                        <a:buNone/>
                      </a:pPr>
                      <a:r>
                        <a:rPr lang="en-US" sz="1000">
                          <a:solidFill>
                            <a:srgbClr val="000000"/>
                          </a:solidFill>
                          <a:latin typeface="Arial Narrow" panose="020B0606020202030204" charset="-122"/>
                        </a:rPr>
                        <a:t>Densidade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habitantes/km²</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213360">
                <a:tc>
                  <a:txBody>
                    <a:bodyPr/>
                    <a:lstStyle/>
                    <a:p>
                      <a:pPr>
                        <a:lnSpc>
                          <a:spcPts val="1200"/>
                        </a:lnSpc>
                        <a:buNone/>
                      </a:pPr>
                      <a:r>
                        <a:rPr lang="en-US" sz="1000">
                          <a:solidFill>
                            <a:srgbClr val="000000"/>
                          </a:solidFill>
                          <a:latin typeface="Arial Narrow" panose="020B0606020202030204" charset="-122"/>
                        </a:rPr>
                        <a:t>Idade média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16,0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4"/>
                  </a:ext>
                </a:extLst>
              </a:tr>
              <a:tr h="213360">
                <a:tc>
                  <a:txBody>
                    <a:bodyPr/>
                    <a:lstStyle/>
                    <a:p>
                      <a:pPr>
                        <a:lnSpc>
                          <a:spcPts val="1200"/>
                        </a:lnSpc>
                        <a:buNone/>
                      </a:pPr>
                      <a:r>
                        <a:rPr lang="en-US" sz="1000">
                          <a:solidFill>
                            <a:srgbClr val="000000"/>
                          </a:solidFill>
                          <a:latin typeface="Arial Narrow" panose="020B0606020202030204" charset="-122"/>
                        </a:rPr>
                        <a:t>Esperança de vida homens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62,3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5"/>
                  </a:ext>
                </a:extLst>
              </a:tr>
              <a:tr h="213360">
                <a:tc>
                  <a:txBody>
                    <a:bodyPr/>
                    <a:lstStyle/>
                    <a:p>
                      <a:pPr>
                        <a:lnSpc>
                          <a:spcPts val="1200"/>
                        </a:lnSpc>
                        <a:buNone/>
                      </a:pPr>
                      <a:r>
                        <a:rPr lang="en-US" sz="1000">
                          <a:solidFill>
                            <a:srgbClr val="000000"/>
                          </a:solidFill>
                          <a:latin typeface="Arial Narrow" panose="020B0606020202030204" charset="-122"/>
                        </a:rPr>
                        <a:t>Esperança de vida mulheres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65,1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6"/>
                  </a:ext>
                </a:extLst>
              </a:tr>
              <a:tr h="213360">
                <a:tc>
                  <a:txBody>
                    <a:bodyPr/>
                    <a:lstStyle/>
                    <a:p>
                      <a:pPr>
                        <a:lnSpc>
                          <a:spcPts val="1200"/>
                        </a:lnSpc>
                        <a:buNone/>
                      </a:pPr>
                      <a:r>
                        <a:rPr lang="en-US" sz="1000">
                          <a:solidFill>
                            <a:srgbClr val="000000"/>
                          </a:solidFill>
                          <a:latin typeface="Arial Narrow" panose="020B0606020202030204" charset="-122"/>
                        </a:rPr>
                        <a:t>Taxa de actividade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61,00%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7"/>
                  </a:ext>
                </a:extLst>
              </a:tr>
              <a:tr h="213360">
                <a:tc>
                  <a:txBody>
                    <a:bodyPr/>
                    <a:lstStyle/>
                    <a:p>
                      <a:pPr>
                        <a:lnSpc>
                          <a:spcPts val="1200"/>
                        </a:lnSpc>
                        <a:buNone/>
                      </a:pPr>
                      <a:r>
                        <a:rPr lang="en-US" sz="1000">
                          <a:solidFill>
                            <a:srgbClr val="000000"/>
                          </a:solidFill>
                          <a:latin typeface="Arial Narrow" panose="020B0606020202030204" charset="-122"/>
                        </a:rPr>
                        <a:t>Taxa de alfabetização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51,9%</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8"/>
                  </a:ext>
                </a:extLst>
              </a:tr>
              <a:tr h="213360">
                <a:tc>
                  <a:txBody>
                    <a:bodyPr/>
                    <a:lstStyle/>
                    <a:p>
                      <a:pPr>
                        <a:lnSpc>
                          <a:spcPts val="1200"/>
                        </a:lnSpc>
                        <a:buNone/>
                      </a:pPr>
                      <a:r>
                        <a:rPr lang="en-US" sz="1000">
                          <a:solidFill>
                            <a:srgbClr val="000000"/>
                          </a:solidFill>
                          <a:latin typeface="Arial Narrow" panose="020B0606020202030204" charset="-122"/>
                        </a:rPr>
                        <a:t>Língua oficial</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Inglês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9"/>
                  </a:ext>
                </a:extLst>
              </a:tr>
              <a:tr h="213360">
                <a:tc>
                  <a:txBody>
                    <a:bodyPr/>
                    <a:lstStyle/>
                    <a:p>
                      <a:pPr>
                        <a:lnSpc>
                          <a:spcPts val="1200"/>
                        </a:lnSpc>
                        <a:buNone/>
                      </a:pPr>
                      <a:r>
                        <a:rPr lang="en-US" sz="1000">
                          <a:solidFill>
                            <a:srgbClr val="000000"/>
                          </a:solidFill>
                          <a:latin typeface="Arial Narrow" panose="020B0606020202030204" charset="-122"/>
                        </a:rPr>
                        <a:t>Moeda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Dollar Libérien</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0"/>
                  </a:ext>
                </a:extLst>
              </a:tr>
            </a:tbl>
          </a:graphicData>
        </a:graphic>
      </p:graphicFrame>
      <p:pic>
        <p:nvPicPr>
          <p:cNvPr id="6" name="Imagem 5" descr="lr"/>
          <p:cNvPicPr>
            <a:picLocks noChangeAspect="1"/>
          </p:cNvPicPr>
          <p:nvPr/>
        </p:nvPicPr>
        <p:blipFill>
          <a:blip r:embed="rId3"/>
          <a:stretch>
            <a:fillRect/>
          </a:stretch>
        </p:blipFill>
        <p:spPr>
          <a:xfrm>
            <a:off x="233680" y="254000"/>
            <a:ext cx="333375" cy="219075"/>
          </a:xfrm>
          <a:prstGeom prst="rect">
            <a:avLst/>
          </a:prstGeom>
        </p:spPr>
      </p:pic>
      <p:graphicFrame>
        <p:nvGraphicFramePr>
          <p:cNvPr id="7" name="Tabela 8"/>
          <p:cNvGraphicFramePr/>
          <p:nvPr/>
        </p:nvGraphicFramePr>
        <p:xfrm>
          <a:off x="3274060" y="422275"/>
          <a:ext cx="2907030" cy="2376170"/>
        </p:xfrm>
        <a:graphic>
          <a:graphicData uri="http://schemas.openxmlformats.org/drawingml/2006/table">
            <a:tbl>
              <a:tblPr firstRow="1" bandRow="1">
                <a:tableStyleId>{5C22544A-7EE6-4342-B048-85BDC9FD1C3A}</a:tableStyleId>
              </a:tblPr>
              <a:tblGrid>
                <a:gridCol w="1457960">
                  <a:extLst>
                    <a:ext uri="{9D8B030D-6E8A-4147-A177-3AD203B41FA5}">
                      <a16:colId xmlns:a16="http://schemas.microsoft.com/office/drawing/2014/main" xmlns="" val="20000"/>
                    </a:ext>
                  </a:extLst>
                </a:gridCol>
                <a:gridCol w="598805">
                  <a:extLst>
                    <a:ext uri="{9D8B030D-6E8A-4147-A177-3AD203B41FA5}">
                      <a16:colId xmlns:a16="http://schemas.microsoft.com/office/drawing/2014/main" xmlns="" val="20001"/>
                    </a:ext>
                  </a:extLst>
                </a:gridCol>
                <a:gridCol w="850265">
                  <a:extLst>
                    <a:ext uri="{9D8B030D-6E8A-4147-A177-3AD203B41FA5}">
                      <a16:colId xmlns:a16="http://schemas.microsoft.com/office/drawing/2014/main" xmlns="" val="20002"/>
                    </a:ext>
                  </a:extLst>
                </a:gridCol>
              </a:tblGrid>
              <a:tr h="239395">
                <a:tc>
                  <a:txBody>
                    <a:bodyPr/>
                    <a:lstStyle/>
                    <a:p>
                      <a:pPr>
                        <a:lnSpc>
                          <a:spcPts val="1200"/>
                        </a:lnSpc>
                        <a:buNone/>
                      </a:pPr>
                      <a:r>
                        <a:rPr lang="en-US" sz="1000">
                          <a:solidFill>
                            <a:srgbClr val="008CBA"/>
                          </a:solidFill>
                          <a:latin typeface="Arial Narrow" panose="020B0606020202030204" charset="-122"/>
                        </a:rPr>
                        <a:t>População</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19.658.031</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8CBA"/>
                          </a:solidFill>
                          <a:latin typeface="Arial Narrow" panose="020B0606020202030204" charset="-122"/>
                        </a:rPr>
                        <a:t>Habitantes</a:t>
                      </a:r>
                      <a:endParaRPr lang="en-US" altLang="en-US" sz="1000">
                        <a:solidFill>
                          <a:srgbClr val="008C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r h="210820">
                <a:tc>
                  <a:txBody>
                    <a:bodyPr/>
                    <a:lstStyle/>
                    <a:p>
                      <a:pPr>
                        <a:lnSpc>
                          <a:spcPts val="1200"/>
                        </a:lnSpc>
                        <a:buNone/>
                      </a:pPr>
                      <a:r>
                        <a:rPr lang="en-US" sz="1000">
                          <a:solidFill>
                            <a:srgbClr val="000000"/>
                          </a:solidFill>
                          <a:latin typeface="Arial Narrow" panose="020B0606020202030204" charset="-122"/>
                        </a:rPr>
                        <a:t>Taxa de crescimento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3,00%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1"/>
                  </a:ext>
                </a:extLst>
              </a:tr>
              <a:tr h="210820">
                <a:tc>
                  <a:txBody>
                    <a:bodyPr/>
                    <a:lstStyle/>
                    <a:p>
                      <a:pPr>
                        <a:lnSpc>
                          <a:spcPts val="1200"/>
                        </a:lnSpc>
                        <a:buNone/>
                      </a:pPr>
                      <a:r>
                        <a:rPr lang="en-US" sz="1000">
                          <a:solidFill>
                            <a:srgbClr val="000000"/>
                          </a:solidFill>
                          <a:latin typeface="Arial Narrow" panose="020B0606020202030204" charset="-122"/>
                        </a:rPr>
                        <a:t>População urbana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43,10%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2"/>
                  </a:ext>
                </a:extLst>
              </a:tr>
              <a:tr h="210820">
                <a:tc>
                  <a:txBody>
                    <a:bodyPr/>
                    <a:lstStyle/>
                    <a:p>
                      <a:pPr>
                        <a:lnSpc>
                          <a:spcPts val="1200"/>
                        </a:lnSpc>
                        <a:buNone/>
                      </a:pPr>
                      <a:r>
                        <a:rPr lang="en-US" sz="1000">
                          <a:solidFill>
                            <a:srgbClr val="000000"/>
                          </a:solidFill>
                          <a:latin typeface="Arial Narrow" panose="020B0606020202030204" charset="-122"/>
                        </a:rPr>
                        <a:t>Densidade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16</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habitantes/km²</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210820">
                <a:tc>
                  <a:txBody>
                    <a:bodyPr/>
                    <a:lstStyle/>
                    <a:p>
                      <a:pPr>
                        <a:lnSpc>
                          <a:spcPts val="1200"/>
                        </a:lnSpc>
                        <a:buNone/>
                      </a:pPr>
                      <a:r>
                        <a:rPr lang="en-US" sz="1000">
                          <a:solidFill>
                            <a:srgbClr val="000000"/>
                          </a:solidFill>
                          <a:latin typeface="Arial Narrow" panose="020B0606020202030204" charset="-122"/>
                        </a:rPr>
                        <a:t>Idade média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16,0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4"/>
                  </a:ext>
                </a:extLst>
              </a:tr>
              <a:tr h="210820">
                <a:tc>
                  <a:txBody>
                    <a:bodyPr/>
                    <a:lstStyle/>
                    <a:p>
                      <a:pPr>
                        <a:lnSpc>
                          <a:spcPts val="1200"/>
                        </a:lnSpc>
                        <a:buNone/>
                      </a:pPr>
                      <a:r>
                        <a:rPr lang="en-US" sz="1000">
                          <a:solidFill>
                            <a:srgbClr val="000000"/>
                          </a:solidFill>
                          <a:latin typeface="Arial Narrow" panose="020B0606020202030204" charset="-122"/>
                        </a:rPr>
                        <a:t>Esperança de vida homens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58,1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5"/>
                  </a:ext>
                </a:extLst>
              </a:tr>
              <a:tr h="210820">
                <a:tc>
                  <a:txBody>
                    <a:bodyPr/>
                    <a:lstStyle/>
                    <a:p>
                      <a:pPr>
                        <a:lnSpc>
                          <a:spcPts val="1200"/>
                        </a:lnSpc>
                        <a:buNone/>
                      </a:pPr>
                      <a:r>
                        <a:rPr lang="en-US" sz="1000">
                          <a:solidFill>
                            <a:srgbClr val="000000"/>
                          </a:solidFill>
                          <a:latin typeface="Arial Narrow" panose="020B0606020202030204" charset="-122"/>
                        </a:rPr>
                        <a:t>Esperança de vida mulheres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59,6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6"/>
                  </a:ext>
                </a:extLst>
              </a:tr>
              <a:tr h="210820">
                <a:tc>
                  <a:txBody>
                    <a:bodyPr/>
                    <a:lstStyle/>
                    <a:p>
                      <a:pPr>
                        <a:lnSpc>
                          <a:spcPts val="1200"/>
                        </a:lnSpc>
                        <a:buNone/>
                      </a:pPr>
                      <a:r>
                        <a:rPr lang="en-US" sz="1000">
                          <a:solidFill>
                            <a:srgbClr val="000000"/>
                          </a:solidFill>
                          <a:latin typeface="Arial Narrow" panose="020B0606020202030204" charset="-122"/>
                        </a:rPr>
                        <a:t>Taxa de actividade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66,50%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7"/>
                  </a:ext>
                </a:extLst>
              </a:tr>
              <a:tr h="210820">
                <a:tc>
                  <a:txBody>
                    <a:bodyPr/>
                    <a:lstStyle/>
                    <a:p>
                      <a:pPr>
                        <a:lnSpc>
                          <a:spcPts val="1200"/>
                        </a:lnSpc>
                        <a:buNone/>
                      </a:pPr>
                      <a:r>
                        <a:rPr lang="en-US" sz="1000">
                          <a:solidFill>
                            <a:srgbClr val="000000"/>
                          </a:solidFill>
                          <a:latin typeface="Arial Narrow" panose="020B0606020202030204" charset="-122"/>
                        </a:rPr>
                        <a:t>Taxa de alfabetização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24,0%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8"/>
                  </a:ext>
                </a:extLst>
              </a:tr>
              <a:tr h="0">
                <a:tc>
                  <a:txBody>
                    <a:bodyPr/>
                    <a:lstStyle/>
                    <a:p>
                      <a:pPr>
                        <a:lnSpc>
                          <a:spcPts val="1200"/>
                        </a:lnSpc>
                        <a:buNone/>
                      </a:pPr>
                      <a:r>
                        <a:rPr lang="en-US" sz="1000">
                          <a:solidFill>
                            <a:srgbClr val="000000"/>
                          </a:solidFill>
                          <a:latin typeface="Arial Narrow" panose="020B0606020202030204" charset="-122"/>
                        </a:rPr>
                        <a:t>Língua oficial</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Francês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9"/>
                  </a:ext>
                </a:extLst>
              </a:tr>
              <a:tr h="239395">
                <a:tc>
                  <a:txBody>
                    <a:bodyPr/>
                    <a:lstStyle/>
                    <a:p>
                      <a:pPr>
                        <a:lnSpc>
                          <a:spcPts val="1200"/>
                        </a:lnSpc>
                        <a:buNone/>
                      </a:pPr>
                      <a:r>
                        <a:rPr lang="en-US" sz="1000">
                          <a:solidFill>
                            <a:srgbClr val="000000"/>
                          </a:solidFill>
                          <a:latin typeface="Arial Narrow" panose="020B0606020202030204" charset="-122"/>
                        </a:rPr>
                        <a:t>Moeda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 CFA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8" name="Caixa de Texto 9"/>
          <p:cNvSpPr txBox="1"/>
          <p:nvPr/>
        </p:nvSpPr>
        <p:spPr>
          <a:xfrm>
            <a:off x="3528695" y="183515"/>
            <a:ext cx="1110615" cy="368300"/>
          </a:xfrm>
          <a:prstGeom prst="rect">
            <a:avLst/>
          </a:prstGeom>
          <a:noFill/>
        </p:spPr>
        <p:txBody>
          <a:bodyPr wrap="square" rtlCol="0">
            <a:spAutoFit/>
          </a:bodyPr>
          <a:lstStyle/>
          <a:p>
            <a:r>
              <a:rPr lang="pt-PT" altLang="en-US" b="1">
                <a:solidFill>
                  <a:srgbClr val="3EA4BA"/>
                </a:solidFill>
              </a:rPr>
              <a:t>MALI</a:t>
            </a:r>
          </a:p>
        </p:txBody>
      </p:sp>
      <p:pic>
        <p:nvPicPr>
          <p:cNvPr id="9" name="Imagem 11" descr="ml"/>
          <p:cNvPicPr>
            <a:picLocks noChangeAspect="1"/>
          </p:cNvPicPr>
          <p:nvPr/>
        </p:nvPicPr>
        <p:blipFill>
          <a:blip r:embed="rId4"/>
          <a:stretch>
            <a:fillRect/>
          </a:stretch>
        </p:blipFill>
        <p:spPr>
          <a:xfrm>
            <a:off x="3280410" y="241935"/>
            <a:ext cx="333375" cy="219075"/>
          </a:xfrm>
          <a:prstGeom prst="rect">
            <a:avLst/>
          </a:prstGeom>
        </p:spPr>
      </p:pic>
      <p:graphicFrame>
        <p:nvGraphicFramePr>
          <p:cNvPr id="10" name="Tabela 12"/>
          <p:cNvGraphicFramePr/>
          <p:nvPr/>
        </p:nvGraphicFramePr>
        <p:xfrm>
          <a:off x="6316345" y="511810"/>
          <a:ext cx="3007995" cy="2319020"/>
        </p:xfrm>
        <a:graphic>
          <a:graphicData uri="http://schemas.openxmlformats.org/drawingml/2006/table">
            <a:tbl>
              <a:tblPr firstRow="1" bandRow="1">
                <a:tableStyleId>{5C22544A-7EE6-4342-B048-85BDC9FD1C3A}</a:tableStyleId>
              </a:tblPr>
              <a:tblGrid>
                <a:gridCol w="1440180">
                  <a:extLst>
                    <a:ext uri="{9D8B030D-6E8A-4147-A177-3AD203B41FA5}">
                      <a16:colId xmlns:a16="http://schemas.microsoft.com/office/drawing/2014/main" xmlns="" val="20000"/>
                    </a:ext>
                  </a:extLst>
                </a:gridCol>
                <a:gridCol w="601980">
                  <a:extLst>
                    <a:ext uri="{9D8B030D-6E8A-4147-A177-3AD203B41FA5}">
                      <a16:colId xmlns:a16="http://schemas.microsoft.com/office/drawing/2014/main" xmlns="" val="20001"/>
                    </a:ext>
                  </a:extLst>
                </a:gridCol>
                <a:gridCol w="965835">
                  <a:extLst>
                    <a:ext uri="{9D8B030D-6E8A-4147-A177-3AD203B41FA5}">
                      <a16:colId xmlns:a16="http://schemas.microsoft.com/office/drawing/2014/main" xmlns="" val="20002"/>
                    </a:ext>
                  </a:extLst>
                </a:gridCol>
              </a:tblGrid>
              <a:tr h="210820">
                <a:tc>
                  <a:txBody>
                    <a:bodyPr/>
                    <a:lstStyle/>
                    <a:p>
                      <a:pPr>
                        <a:buNone/>
                      </a:pPr>
                      <a:r>
                        <a:rPr lang="en-US" sz="1000">
                          <a:solidFill>
                            <a:srgbClr val="008CBA"/>
                          </a:solidFill>
                          <a:latin typeface="Arial Narrow" panose="020B0606020202030204" charset="-122"/>
                        </a:rPr>
                        <a:t>População</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23.310.715</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8CBA"/>
                          </a:solidFill>
                          <a:latin typeface="Arial Narrow" panose="020B0606020202030204" charset="-122"/>
                        </a:rPr>
                        <a:t>Habitantes</a:t>
                      </a:r>
                      <a:endParaRPr lang="en-US" altLang="en-US" sz="1000">
                        <a:solidFill>
                          <a:srgbClr val="008C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r h="210820">
                <a:tc>
                  <a:txBody>
                    <a:bodyPr/>
                    <a:lstStyle/>
                    <a:p>
                      <a:pPr>
                        <a:buNone/>
                      </a:pPr>
                      <a:r>
                        <a:rPr lang="en-US" sz="1000">
                          <a:solidFill>
                            <a:srgbClr val="000000"/>
                          </a:solidFill>
                          <a:latin typeface="Arial Narrow" panose="020B0606020202030204" charset="-122"/>
                        </a:rPr>
                        <a:t>Taxa de crescimento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3,80%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1"/>
                  </a:ext>
                </a:extLst>
              </a:tr>
              <a:tr h="210820">
                <a:tc>
                  <a:txBody>
                    <a:bodyPr/>
                    <a:lstStyle/>
                    <a:p>
                      <a:pPr>
                        <a:buNone/>
                      </a:pPr>
                      <a:r>
                        <a:rPr lang="en-US" sz="1000">
                          <a:solidFill>
                            <a:srgbClr val="000000"/>
                          </a:solidFill>
                          <a:latin typeface="Arial Narrow" panose="020B0606020202030204" charset="-122"/>
                        </a:rPr>
                        <a:t>População urbana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26,50%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2"/>
                  </a:ext>
                </a:extLst>
              </a:tr>
              <a:tr h="0">
                <a:tc>
                  <a:txBody>
                    <a:bodyPr/>
                    <a:lstStyle/>
                    <a:p>
                      <a:pPr>
                        <a:buNone/>
                      </a:pPr>
                      <a:r>
                        <a:rPr lang="en-US" sz="1000">
                          <a:solidFill>
                            <a:srgbClr val="000000"/>
                          </a:solidFill>
                          <a:latin typeface="Arial Narrow" panose="020B0606020202030204" charset="-122"/>
                        </a:rPr>
                        <a:t>Densidade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16</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habitantes/km²</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0">
                <a:tc>
                  <a:txBody>
                    <a:bodyPr/>
                    <a:lstStyle/>
                    <a:p>
                      <a:pPr>
                        <a:buNone/>
                      </a:pPr>
                      <a:r>
                        <a:rPr lang="en-US" sz="1000">
                          <a:solidFill>
                            <a:srgbClr val="000000"/>
                          </a:solidFill>
                          <a:latin typeface="Arial Narrow" panose="020B0606020202030204" charset="-122"/>
                        </a:rPr>
                        <a:t>Idade média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18,0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4"/>
                  </a:ext>
                </a:extLst>
              </a:tr>
              <a:tr h="210820">
                <a:tc>
                  <a:txBody>
                    <a:bodyPr/>
                    <a:lstStyle/>
                    <a:p>
                      <a:pPr>
                        <a:buNone/>
                      </a:pPr>
                      <a:r>
                        <a:rPr lang="en-US" sz="1000">
                          <a:solidFill>
                            <a:srgbClr val="000000"/>
                          </a:solidFill>
                          <a:latin typeface="Arial Narrow" panose="020B0606020202030204" charset="-122"/>
                        </a:rPr>
                        <a:t>Esperança de vida homens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60,9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5"/>
                  </a:ext>
                </a:extLst>
              </a:tr>
              <a:tr h="210820">
                <a:tc>
                  <a:txBody>
                    <a:bodyPr/>
                    <a:lstStyle/>
                    <a:p>
                      <a:pPr>
                        <a:buNone/>
                      </a:pPr>
                      <a:r>
                        <a:rPr lang="en-US" sz="1000">
                          <a:solidFill>
                            <a:srgbClr val="000000"/>
                          </a:solidFill>
                          <a:latin typeface="Arial Narrow" panose="020B0606020202030204" charset="-122"/>
                        </a:rPr>
                        <a:t>Esperança de vida mulheres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63,2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6"/>
                  </a:ext>
                </a:extLst>
              </a:tr>
              <a:tr h="210820">
                <a:tc>
                  <a:txBody>
                    <a:bodyPr/>
                    <a:lstStyle/>
                    <a:p>
                      <a:pPr>
                        <a:buNone/>
                      </a:pPr>
                      <a:r>
                        <a:rPr lang="en-US" sz="1000">
                          <a:solidFill>
                            <a:srgbClr val="000000"/>
                          </a:solidFill>
                          <a:latin typeface="Arial Narrow" panose="020B0606020202030204" charset="-122"/>
                        </a:rPr>
                        <a:t>Taxa de actividade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64,70%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7"/>
                  </a:ext>
                </a:extLst>
              </a:tr>
              <a:tr h="210820">
                <a:tc>
                  <a:txBody>
                    <a:bodyPr/>
                    <a:lstStyle/>
                    <a:p>
                      <a:pPr>
                        <a:buNone/>
                      </a:pPr>
                      <a:r>
                        <a:rPr lang="en-US" sz="1000">
                          <a:solidFill>
                            <a:srgbClr val="000000"/>
                          </a:solidFill>
                          <a:latin typeface="Arial Narrow" panose="020B0606020202030204" charset="-122"/>
                        </a:rPr>
                        <a:t>Taxa de alfabetização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28,7%</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8"/>
                  </a:ext>
                </a:extLst>
              </a:tr>
              <a:tr h="210820">
                <a:tc>
                  <a:txBody>
                    <a:bodyPr/>
                    <a:lstStyle/>
                    <a:p>
                      <a:pPr>
                        <a:buNone/>
                      </a:pPr>
                      <a:r>
                        <a:rPr lang="en-US" sz="1000">
                          <a:solidFill>
                            <a:srgbClr val="000000"/>
                          </a:solidFill>
                          <a:latin typeface="Arial Narrow" panose="020B0606020202030204" charset="-122"/>
                        </a:rPr>
                        <a:t>Língua oficial</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Francês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9"/>
                  </a:ext>
                </a:extLst>
              </a:tr>
              <a:tr h="210820">
                <a:tc>
                  <a:txBody>
                    <a:bodyPr/>
                    <a:lstStyle/>
                    <a:p>
                      <a:pPr>
                        <a:buNone/>
                      </a:pPr>
                      <a:r>
                        <a:rPr lang="en-US" sz="1000">
                          <a:solidFill>
                            <a:srgbClr val="000000"/>
                          </a:solidFill>
                          <a:latin typeface="Arial Narrow" panose="020B0606020202030204" charset="-122"/>
                        </a:rPr>
                        <a:t>Moeda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 CFA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11" name="Caixa de Texto 13"/>
          <p:cNvSpPr txBox="1"/>
          <p:nvPr/>
        </p:nvSpPr>
        <p:spPr>
          <a:xfrm>
            <a:off x="6571615" y="229235"/>
            <a:ext cx="1110615" cy="368300"/>
          </a:xfrm>
          <a:prstGeom prst="rect">
            <a:avLst/>
          </a:prstGeom>
          <a:noFill/>
        </p:spPr>
        <p:txBody>
          <a:bodyPr wrap="square" rtlCol="0">
            <a:spAutoFit/>
          </a:bodyPr>
          <a:lstStyle/>
          <a:p>
            <a:r>
              <a:rPr lang="pt-PT" altLang="en-US" b="1">
                <a:solidFill>
                  <a:srgbClr val="3EA4BA"/>
                </a:solidFill>
              </a:rPr>
              <a:t>NÍGER</a:t>
            </a:r>
          </a:p>
        </p:txBody>
      </p:sp>
      <p:pic>
        <p:nvPicPr>
          <p:cNvPr id="12" name="Imagem 15" descr="ne"/>
          <p:cNvPicPr>
            <a:picLocks noChangeAspect="1"/>
          </p:cNvPicPr>
          <p:nvPr/>
        </p:nvPicPr>
        <p:blipFill>
          <a:blip r:embed="rId5"/>
          <a:stretch>
            <a:fillRect/>
          </a:stretch>
        </p:blipFill>
        <p:spPr>
          <a:xfrm>
            <a:off x="6324600" y="302895"/>
            <a:ext cx="333375" cy="219075"/>
          </a:xfrm>
          <a:prstGeom prst="rect">
            <a:avLst/>
          </a:prstGeom>
        </p:spPr>
      </p:pic>
      <p:graphicFrame>
        <p:nvGraphicFramePr>
          <p:cNvPr id="13" name="Tabela 1"/>
          <p:cNvGraphicFramePr/>
          <p:nvPr/>
        </p:nvGraphicFramePr>
        <p:xfrm>
          <a:off x="195580" y="3759835"/>
          <a:ext cx="3355340" cy="2464435"/>
        </p:xfrm>
        <a:graphic>
          <a:graphicData uri="http://schemas.openxmlformats.org/drawingml/2006/table">
            <a:tbl>
              <a:tblPr firstRow="1" bandRow="1">
                <a:tableStyleId>{5C22544A-7EE6-4342-B048-85BDC9FD1C3A}</a:tableStyleId>
              </a:tblPr>
              <a:tblGrid>
                <a:gridCol w="1527175">
                  <a:extLst>
                    <a:ext uri="{9D8B030D-6E8A-4147-A177-3AD203B41FA5}">
                      <a16:colId xmlns:a16="http://schemas.microsoft.com/office/drawing/2014/main" xmlns="" val="20000"/>
                    </a:ext>
                  </a:extLst>
                </a:gridCol>
                <a:gridCol w="737235">
                  <a:extLst>
                    <a:ext uri="{9D8B030D-6E8A-4147-A177-3AD203B41FA5}">
                      <a16:colId xmlns:a16="http://schemas.microsoft.com/office/drawing/2014/main" xmlns="" val="20001"/>
                    </a:ext>
                  </a:extLst>
                </a:gridCol>
                <a:gridCol w="1090930">
                  <a:extLst>
                    <a:ext uri="{9D8B030D-6E8A-4147-A177-3AD203B41FA5}">
                      <a16:colId xmlns:a16="http://schemas.microsoft.com/office/drawing/2014/main" xmlns="" val="20002"/>
                    </a:ext>
                  </a:extLst>
                </a:gridCol>
              </a:tblGrid>
              <a:tr h="229235">
                <a:tc>
                  <a:txBody>
                    <a:bodyPr/>
                    <a:lstStyle/>
                    <a:p>
                      <a:pPr>
                        <a:buNone/>
                      </a:pPr>
                      <a:r>
                        <a:rPr lang="en-US" sz="1000">
                          <a:solidFill>
                            <a:srgbClr val="008CBA"/>
                          </a:solidFill>
                          <a:latin typeface="Arial Narrow" panose="020B0606020202030204" charset="-122"/>
                        </a:rPr>
                        <a:t>População</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16.296.364</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8CBA"/>
                          </a:solidFill>
                          <a:latin typeface="Arial Narrow" panose="020B0606020202030204" charset="-122"/>
                        </a:rPr>
                        <a:t>Habitantes</a:t>
                      </a:r>
                      <a:endParaRPr lang="en-US" altLang="en-US" sz="1000">
                        <a:solidFill>
                          <a:srgbClr val="008C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r h="229235">
                <a:tc>
                  <a:txBody>
                    <a:bodyPr/>
                    <a:lstStyle/>
                    <a:p>
                      <a:pPr>
                        <a:buNone/>
                      </a:pPr>
                      <a:r>
                        <a:rPr lang="en-US" sz="1000">
                          <a:solidFill>
                            <a:srgbClr val="000000"/>
                          </a:solidFill>
                          <a:latin typeface="Arial Narrow" panose="020B0606020202030204" charset="-122"/>
                        </a:rPr>
                        <a:t>Taxa de crescimento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2,70%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1"/>
                  </a:ext>
                </a:extLst>
              </a:tr>
              <a:tr h="228600">
                <a:tc>
                  <a:txBody>
                    <a:bodyPr/>
                    <a:lstStyle/>
                    <a:p>
                      <a:pPr>
                        <a:buNone/>
                      </a:pPr>
                      <a:r>
                        <a:rPr lang="en-US" sz="1000">
                          <a:solidFill>
                            <a:srgbClr val="000000"/>
                          </a:solidFill>
                          <a:latin typeface="Arial Narrow" panose="020B0606020202030204" charset="-122"/>
                        </a:rPr>
                        <a:t>População urbana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47,70%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2"/>
                  </a:ext>
                </a:extLst>
              </a:tr>
              <a:tr h="0">
                <a:tc>
                  <a:txBody>
                    <a:bodyPr/>
                    <a:lstStyle/>
                    <a:p>
                      <a:pPr>
                        <a:buNone/>
                      </a:pPr>
                      <a:r>
                        <a:rPr lang="en-US" sz="1000">
                          <a:solidFill>
                            <a:srgbClr val="000000"/>
                          </a:solidFill>
                          <a:latin typeface="Arial Narrow" panose="020B0606020202030204" charset="-122"/>
                        </a:rPr>
                        <a:t>Densidade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82</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habitantes/km²</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228600">
                <a:tc>
                  <a:txBody>
                    <a:bodyPr/>
                    <a:lstStyle/>
                    <a:p>
                      <a:pPr>
                        <a:buNone/>
                      </a:pPr>
                      <a:r>
                        <a:rPr lang="en-US" sz="1000">
                          <a:solidFill>
                            <a:srgbClr val="000000"/>
                          </a:solidFill>
                          <a:latin typeface="Arial Narrow" panose="020B0606020202030204" charset="-122"/>
                        </a:rPr>
                        <a:t>Idade média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19,0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4"/>
                  </a:ext>
                </a:extLst>
              </a:tr>
              <a:tr h="229235">
                <a:tc>
                  <a:txBody>
                    <a:bodyPr/>
                    <a:lstStyle/>
                    <a:p>
                      <a:pPr>
                        <a:buNone/>
                      </a:pPr>
                      <a:r>
                        <a:rPr lang="en-US" sz="1000">
                          <a:solidFill>
                            <a:srgbClr val="000000"/>
                          </a:solidFill>
                          <a:latin typeface="Arial Narrow" panose="020B0606020202030204" charset="-122"/>
                        </a:rPr>
                        <a:t>Esperança de vida homens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65,5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5"/>
                  </a:ext>
                </a:extLst>
              </a:tr>
              <a:tr h="0">
                <a:tc>
                  <a:txBody>
                    <a:bodyPr/>
                    <a:lstStyle/>
                    <a:p>
                      <a:pPr>
                        <a:buNone/>
                      </a:pPr>
                      <a:r>
                        <a:rPr lang="en-US" sz="1000">
                          <a:solidFill>
                            <a:srgbClr val="000000"/>
                          </a:solidFill>
                          <a:latin typeface="Arial Narrow" panose="020B0606020202030204" charset="-122"/>
                        </a:rPr>
                        <a:t>Esperança de vida mulheres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69,6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6"/>
                  </a:ext>
                </a:extLst>
              </a:tr>
              <a:tr h="229235">
                <a:tc>
                  <a:txBody>
                    <a:bodyPr/>
                    <a:lstStyle/>
                    <a:p>
                      <a:pPr>
                        <a:buNone/>
                      </a:pPr>
                      <a:r>
                        <a:rPr lang="en-US" sz="1000">
                          <a:solidFill>
                            <a:srgbClr val="000000"/>
                          </a:solidFill>
                          <a:latin typeface="Arial Narrow" panose="020B0606020202030204" charset="-122"/>
                        </a:rPr>
                        <a:t>Taxa de actividade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57,40%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7"/>
                  </a:ext>
                </a:extLst>
              </a:tr>
              <a:tr h="228600">
                <a:tc>
                  <a:txBody>
                    <a:bodyPr/>
                    <a:lstStyle/>
                    <a:p>
                      <a:pPr>
                        <a:buNone/>
                      </a:pPr>
                      <a:r>
                        <a:rPr lang="en-US" sz="1000">
                          <a:solidFill>
                            <a:srgbClr val="000000"/>
                          </a:solidFill>
                          <a:latin typeface="Arial Narrow" panose="020B0606020202030204" charset="-122"/>
                        </a:rPr>
                        <a:t>Taxa de alfabetização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39,3%</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8"/>
                  </a:ext>
                </a:extLst>
              </a:tr>
              <a:tr h="0">
                <a:tc>
                  <a:txBody>
                    <a:bodyPr/>
                    <a:lstStyle/>
                    <a:p>
                      <a:pPr>
                        <a:buNone/>
                      </a:pPr>
                      <a:r>
                        <a:rPr lang="en-US" sz="1000">
                          <a:solidFill>
                            <a:srgbClr val="000000"/>
                          </a:solidFill>
                          <a:latin typeface="Arial Narrow" panose="020B0606020202030204" charset="-122"/>
                        </a:rPr>
                        <a:t>Língua oficial</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Francês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9"/>
                  </a:ext>
                </a:extLst>
              </a:tr>
              <a:tr h="229235">
                <a:tc>
                  <a:txBody>
                    <a:bodyPr/>
                    <a:lstStyle/>
                    <a:p>
                      <a:pPr>
                        <a:buNone/>
                      </a:pPr>
                      <a:r>
                        <a:rPr lang="en-US" sz="1000">
                          <a:solidFill>
                            <a:srgbClr val="000000"/>
                          </a:solidFill>
                          <a:latin typeface="Arial Narrow" panose="020B0606020202030204" charset="-122"/>
                        </a:rPr>
                        <a:t>Moeda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 CFA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14" name="Caixa de Texto 3"/>
          <p:cNvSpPr txBox="1"/>
          <p:nvPr/>
        </p:nvSpPr>
        <p:spPr>
          <a:xfrm>
            <a:off x="475615" y="3460115"/>
            <a:ext cx="1290955" cy="368300"/>
          </a:xfrm>
          <a:prstGeom prst="rect">
            <a:avLst/>
          </a:prstGeom>
          <a:noFill/>
        </p:spPr>
        <p:txBody>
          <a:bodyPr wrap="square" rtlCol="0">
            <a:spAutoFit/>
          </a:bodyPr>
          <a:lstStyle/>
          <a:p>
            <a:r>
              <a:rPr lang="pt-PT" altLang="en-US" b="1">
                <a:solidFill>
                  <a:srgbClr val="3EA4BA"/>
                </a:solidFill>
              </a:rPr>
              <a:t>SENEGAL</a:t>
            </a:r>
          </a:p>
        </p:txBody>
      </p:sp>
      <p:pic>
        <p:nvPicPr>
          <p:cNvPr id="15" name="Imagem 10" descr="sn"/>
          <p:cNvPicPr>
            <a:picLocks noChangeAspect="1"/>
          </p:cNvPicPr>
          <p:nvPr/>
        </p:nvPicPr>
        <p:blipFill>
          <a:blip r:embed="rId6"/>
          <a:stretch>
            <a:fillRect/>
          </a:stretch>
        </p:blipFill>
        <p:spPr>
          <a:xfrm>
            <a:off x="228600" y="3522345"/>
            <a:ext cx="333375" cy="219075"/>
          </a:xfrm>
          <a:prstGeom prst="rect">
            <a:avLst/>
          </a:prstGeom>
        </p:spPr>
      </p:pic>
      <p:graphicFrame>
        <p:nvGraphicFramePr>
          <p:cNvPr id="16" name="Tabela 14"/>
          <p:cNvGraphicFramePr/>
          <p:nvPr/>
        </p:nvGraphicFramePr>
        <p:xfrm>
          <a:off x="3340735" y="3768725"/>
          <a:ext cx="3777615" cy="2319020"/>
        </p:xfrm>
        <a:graphic>
          <a:graphicData uri="http://schemas.openxmlformats.org/drawingml/2006/table">
            <a:tbl>
              <a:tblPr firstRow="1" bandRow="1">
                <a:tableStyleId>{5C22544A-7EE6-4342-B048-85BDC9FD1C3A}</a:tableStyleId>
              </a:tblPr>
              <a:tblGrid>
                <a:gridCol w="1910080">
                  <a:extLst>
                    <a:ext uri="{9D8B030D-6E8A-4147-A177-3AD203B41FA5}">
                      <a16:colId xmlns:a16="http://schemas.microsoft.com/office/drawing/2014/main" xmlns="" val="20000"/>
                    </a:ext>
                  </a:extLst>
                </a:gridCol>
                <a:gridCol w="605155">
                  <a:extLst>
                    <a:ext uri="{9D8B030D-6E8A-4147-A177-3AD203B41FA5}">
                      <a16:colId xmlns:a16="http://schemas.microsoft.com/office/drawing/2014/main" xmlns="" val="20001"/>
                    </a:ext>
                  </a:extLst>
                </a:gridCol>
                <a:gridCol w="1262380">
                  <a:extLst>
                    <a:ext uri="{9D8B030D-6E8A-4147-A177-3AD203B41FA5}">
                      <a16:colId xmlns:a16="http://schemas.microsoft.com/office/drawing/2014/main" xmlns="" val="20002"/>
                    </a:ext>
                  </a:extLst>
                </a:gridCol>
              </a:tblGrid>
              <a:tr h="210820">
                <a:tc>
                  <a:txBody>
                    <a:bodyPr/>
                    <a:lstStyle/>
                    <a:p>
                      <a:pPr>
                        <a:buNone/>
                      </a:pPr>
                      <a:r>
                        <a:rPr lang="en-US" sz="1000" dirty="0" err="1">
                          <a:solidFill>
                            <a:srgbClr val="008CBA"/>
                          </a:solidFill>
                          <a:latin typeface="Arial Narrow" panose="020B0606020202030204" charset="-122"/>
                        </a:rPr>
                        <a:t>População</a:t>
                      </a:r>
                      <a:endParaRPr lang="en-US" altLang="en-US" sz="1000" dirty="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7.813.215</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8CBA"/>
                          </a:solidFill>
                          <a:latin typeface="Arial Narrow" panose="020B0606020202030204" charset="-122"/>
                        </a:rPr>
                        <a:t>Habitantes</a:t>
                      </a:r>
                      <a:endParaRPr lang="en-US" altLang="en-US" sz="1000">
                        <a:solidFill>
                          <a:srgbClr val="008C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r h="210820">
                <a:tc>
                  <a:txBody>
                    <a:bodyPr/>
                    <a:lstStyle/>
                    <a:p>
                      <a:pPr>
                        <a:buNone/>
                      </a:pPr>
                      <a:r>
                        <a:rPr lang="en-US" sz="1000">
                          <a:solidFill>
                            <a:srgbClr val="000000"/>
                          </a:solidFill>
                          <a:latin typeface="Arial Narrow" panose="020B0606020202030204" charset="-122"/>
                        </a:rPr>
                        <a:t>Taxa de crescimento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2,10%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1"/>
                  </a:ext>
                </a:extLst>
              </a:tr>
              <a:tr h="210820">
                <a:tc>
                  <a:txBody>
                    <a:bodyPr/>
                    <a:lstStyle/>
                    <a:p>
                      <a:pPr>
                        <a:buNone/>
                      </a:pPr>
                      <a:r>
                        <a:rPr lang="en-US" sz="1000">
                          <a:solidFill>
                            <a:srgbClr val="000000"/>
                          </a:solidFill>
                          <a:latin typeface="Arial Narrow" panose="020B0606020202030204" charset="-122"/>
                        </a:rPr>
                        <a:t>População urbana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42,50%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2"/>
                  </a:ext>
                </a:extLst>
              </a:tr>
              <a:tr h="210820">
                <a:tc>
                  <a:txBody>
                    <a:bodyPr/>
                    <a:lstStyle/>
                    <a:p>
                      <a:pPr>
                        <a:buNone/>
                      </a:pPr>
                      <a:r>
                        <a:rPr lang="en-US" sz="1000">
                          <a:solidFill>
                            <a:srgbClr val="000000"/>
                          </a:solidFill>
                          <a:latin typeface="Arial Narrow" panose="020B0606020202030204" charset="-122"/>
                        </a:rPr>
                        <a:t>Densidade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106</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habitantes/km²</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210820">
                <a:tc>
                  <a:txBody>
                    <a:bodyPr/>
                    <a:lstStyle/>
                    <a:p>
                      <a:pPr>
                        <a:buNone/>
                      </a:pPr>
                      <a:r>
                        <a:rPr lang="en-US" sz="1000">
                          <a:solidFill>
                            <a:srgbClr val="000000"/>
                          </a:solidFill>
                          <a:latin typeface="Arial Narrow" panose="020B0606020202030204" charset="-122"/>
                        </a:rPr>
                        <a:t>Idade média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18,0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4"/>
                  </a:ext>
                </a:extLst>
              </a:tr>
              <a:tr h="210820">
                <a:tc>
                  <a:txBody>
                    <a:bodyPr/>
                    <a:lstStyle/>
                    <a:p>
                      <a:pPr>
                        <a:buNone/>
                      </a:pPr>
                      <a:r>
                        <a:rPr lang="en-US" sz="1000">
                          <a:solidFill>
                            <a:srgbClr val="000000"/>
                          </a:solidFill>
                          <a:latin typeface="Arial Narrow" panose="020B0606020202030204" charset="-122"/>
                        </a:rPr>
                        <a:t>Esperança de vida homens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53,5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5"/>
                  </a:ext>
                </a:extLst>
              </a:tr>
              <a:tr h="210820">
                <a:tc>
                  <a:txBody>
                    <a:bodyPr/>
                    <a:lstStyle/>
                    <a:p>
                      <a:pPr>
                        <a:buNone/>
                      </a:pPr>
                      <a:r>
                        <a:rPr lang="en-US" sz="1000">
                          <a:solidFill>
                            <a:srgbClr val="000000"/>
                          </a:solidFill>
                          <a:latin typeface="Arial Narrow" panose="020B0606020202030204" charset="-122"/>
                        </a:rPr>
                        <a:t>Esperança de vida mulheres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55,1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6"/>
                  </a:ext>
                </a:extLst>
              </a:tr>
              <a:tr h="210820">
                <a:tc>
                  <a:txBody>
                    <a:bodyPr/>
                    <a:lstStyle/>
                    <a:p>
                      <a:pPr>
                        <a:buNone/>
                      </a:pPr>
                      <a:r>
                        <a:rPr lang="en-US" sz="1000">
                          <a:solidFill>
                            <a:srgbClr val="000000"/>
                          </a:solidFill>
                          <a:latin typeface="Arial Narrow" panose="020B0606020202030204" charset="-122"/>
                        </a:rPr>
                        <a:t>Taxa de actividade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66,90%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7"/>
                  </a:ext>
                </a:extLst>
              </a:tr>
              <a:tr h="210820">
                <a:tc>
                  <a:txBody>
                    <a:bodyPr/>
                    <a:lstStyle/>
                    <a:p>
                      <a:pPr>
                        <a:buNone/>
                      </a:pPr>
                      <a:r>
                        <a:rPr lang="en-US" sz="1000">
                          <a:solidFill>
                            <a:srgbClr val="000000"/>
                          </a:solidFill>
                          <a:latin typeface="Arial Narrow" panose="020B0606020202030204" charset="-122"/>
                        </a:rPr>
                        <a:t>Taxa de alfabetização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34,8%</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8"/>
                  </a:ext>
                </a:extLst>
              </a:tr>
              <a:tr h="210820">
                <a:tc>
                  <a:txBody>
                    <a:bodyPr/>
                    <a:lstStyle/>
                    <a:p>
                      <a:pPr>
                        <a:buNone/>
                      </a:pPr>
                      <a:r>
                        <a:rPr lang="en-US" sz="1000">
                          <a:solidFill>
                            <a:srgbClr val="000000"/>
                          </a:solidFill>
                          <a:latin typeface="Arial Narrow" panose="020B0606020202030204" charset="-122"/>
                        </a:rPr>
                        <a:t>Língua oficial</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dirty="0" smtClean="0">
                          <a:solidFill>
                            <a:srgbClr val="000000"/>
                          </a:solidFill>
                          <a:latin typeface="Arial Narrow" panose="020B0606020202030204" charset="-122"/>
                        </a:rPr>
                        <a:t>:</a:t>
                      </a:r>
                      <a:r>
                        <a:rPr lang="en-US" sz="1000" dirty="0" err="1" smtClean="0">
                          <a:solidFill>
                            <a:srgbClr val="000000"/>
                          </a:solidFill>
                          <a:latin typeface="Arial Narrow" panose="020B0606020202030204" charset="-122"/>
                        </a:rPr>
                        <a:t>Inglês</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9"/>
                  </a:ext>
                </a:extLst>
              </a:tr>
              <a:tr h="210820">
                <a:tc>
                  <a:txBody>
                    <a:bodyPr/>
                    <a:lstStyle/>
                    <a:p>
                      <a:pPr>
                        <a:buNone/>
                      </a:pPr>
                      <a:r>
                        <a:rPr lang="en-US" sz="1000">
                          <a:solidFill>
                            <a:srgbClr val="000000"/>
                          </a:solidFill>
                          <a:latin typeface="Arial Narrow" panose="020B0606020202030204" charset="-122"/>
                        </a:rPr>
                        <a:t>Moeda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 CFA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17" name="Caixa de Texto 18"/>
          <p:cNvSpPr txBox="1"/>
          <p:nvPr/>
        </p:nvSpPr>
        <p:spPr>
          <a:xfrm>
            <a:off x="3620135" y="3475355"/>
            <a:ext cx="1937385" cy="368300"/>
          </a:xfrm>
          <a:prstGeom prst="rect">
            <a:avLst/>
          </a:prstGeom>
          <a:noFill/>
        </p:spPr>
        <p:txBody>
          <a:bodyPr wrap="square" rtlCol="0">
            <a:spAutoFit/>
          </a:bodyPr>
          <a:lstStyle/>
          <a:p>
            <a:r>
              <a:rPr lang="pt-PT" altLang="en-US" b="1">
                <a:solidFill>
                  <a:srgbClr val="3EA4BA"/>
                </a:solidFill>
              </a:rPr>
              <a:t>SERRA LEOA</a:t>
            </a:r>
          </a:p>
        </p:txBody>
      </p:sp>
      <p:pic>
        <p:nvPicPr>
          <p:cNvPr id="18" name="Imagem 21" descr="sl"/>
          <p:cNvPicPr>
            <a:picLocks noChangeAspect="1"/>
          </p:cNvPicPr>
          <p:nvPr/>
        </p:nvPicPr>
        <p:blipFill>
          <a:blip r:embed="rId7"/>
          <a:stretch>
            <a:fillRect/>
          </a:stretch>
        </p:blipFill>
        <p:spPr>
          <a:xfrm>
            <a:off x="3368675" y="3542665"/>
            <a:ext cx="333375" cy="219075"/>
          </a:xfrm>
          <a:prstGeom prst="rect">
            <a:avLst/>
          </a:prstGeom>
        </p:spPr>
      </p:pic>
      <p:graphicFrame>
        <p:nvGraphicFramePr>
          <p:cNvPr id="19" name="Tabela 22"/>
          <p:cNvGraphicFramePr/>
          <p:nvPr/>
        </p:nvGraphicFramePr>
        <p:xfrm>
          <a:off x="9225280" y="349250"/>
          <a:ext cx="2919730" cy="2470150"/>
        </p:xfrm>
        <a:graphic>
          <a:graphicData uri="http://schemas.openxmlformats.org/drawingml/2006/table">
            <a:tbl>
              <a:tblPr firstRow="1" bandRow="1">
                <a:tableStyleId>{5C22544A-7EE6-4342-B048-85BDC9FD1C3A}</a:tableStyleId>
              </a:tblPr>
              <a:tblGrid>
                <a:gridCol w="1504315">
                  <a:extLst>
                    <a:ext uri="{9D8B030D-6E8A-4147-A177-3AD203B41FA5}">
                      <a16:colId xmlns:a16="http://schemas.microsoft.com/office/drawing/2014/main" xmlns="" val="20000"/>
                    </a:ext>
                  </a:extLst>
                </a:gridCol>
                <a:gridCol w="647700">
                  <a:extLst>
                    <a:ext uri="{9D8B030D-6E8A-4147-A177-3AD203B41FA5}">
                      <a16:colId xmlns:a16="http://schemas.microsoft.com/office/drawing/2014/main" xmlns="" val="20001"/>
                    </a:ext>
                  </a:extLst>
                </a:gridCol>
                <a:gridCol w="767715">
                  <a:extLst>
                    <a:ext uri="{9D8B030D-6E8A-4147-A177-3AD203B41FA5}">
                      <a16:colId xmlns:a16="http://schemas.microsoft.com/office/drawing/2014/main" xmlns="" val="20002"/>
                    </a:ext>
                  </a:extLst>
                </a:gridCol>
              </a:tblGrid>
              <a:tr h="358140">
                <a:tc>
                  <a:txBody>
                    <a:bodyPr/>
                    <a:lstStyle/>
                    <a:p>
                      <a:pPr>
                        <a:lnSpc>
                          <a:spcPts val="1200"/>
                        </a:lnSpc>
                        <a:buNone/>
                      </a:pPr>
                      <a:r>
                        <a:rPr lang="en-US" sz="1000" dirty="0" err="1">
                          <a:solidFill>
                            <a:srgbClr val="008CBA"/>
                          </a:solidFill>
                          <a:latin typeface="Arial Narrow" panose="020B0606020202030204" charset="-122"/>
                        </a:rPr>
                        <a:t>População</a:t>
                      </a:r>
                      <a:endParaRPr lang="en-US" altLang="en-US" sz="1000" dirty="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200.963.599</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8CBA"/>
                          </a:solidFill>
                          <a:latin typeface="Arial Narrow" panose="020B0606020202030204" charset="-122"/>
                        </a:rPr>
                        <a:t>Habitantes</a:t>
                      </a:r>
                      <a:endParaRPr lang="en-US" altLang="en-US" sz="1000">
                        <a:solidFill>
                          <a:srgbClr val="008C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r h="211455">
                <a:tc>
                  <a:txBody>
                    <a:bodyPr/>
                    <a:lstStyle/>
                    <a:p>
                      <a:pPr>
                        <a:lnSpc>
                          <a:spcPts val="1200"/>
                        </a:lnSpc>
                        <a:buNone/>
                      </a:pPr>
                      <a:r>
                        <a:rPr lang="en-US" sz="1000">
                          <a:solidFill>
                            <a:srgbClr val="000000"/>
                          </a:solidFill>
                          <a:latin typeface="Arial Narrow" panose="020B0606020202030204" charset="-122"/>
                        </a:rPr>
                        <a:t>Taxa de crescimento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2,60%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1"/>
                  </a:ext>
                </a:extLst>
              </a:tr>
              <a:tr h="211455">
                <a:tc>
                  <a:txBody>
                    <a:bodyPr/>
                    <a:lstStyle/>
                    <a:p>
                      <a:pPr>
                        <a:lnSpc>
                          <a:spcPts val="1200"/>
                        </a:lnSpc>
                        <a:buNone/>
                      </a:pPr>
                      <a:r>
                        <a:rPr lang="en-US" sz="1000">
                          <a:solidFill>
                            <a:srgbClr val="000000"/>
                          </a:solidFill>
                          <a:latin typeface="Arial Narrow" panose="020B0606020202030204" charset="-122"/>
                        </a:rPr>
                        <a:t>População urbana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51,20%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2"/>
                  </a:ext>
                </a:extLst>
              </a:tr>
              <a:tr h="211455">
                <a:tc>
                  <a:txBody>
                    <a:bodyPr/>
                    <a:lstStyle/>
                    <a:p>
                      <a:pPr>
                        <a:lnSpc>
                          <a:spcPts val="1200"/>
                        </a:lnSpc>
                        <a:buNone/>
                      </a:pPr>
                      <a:r>
                        <a:rPr lang="en-US" sz="1000">
                          <a:solidFill>
                            <a:srgbClr val="000000"/>
                          </a:solidFill>
                          <a:latin typeface="Arial Narrow" panose="020B0606020202030204" charset="-122"/>
                        </a:rPr>
                        <a:t>Densidade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215</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habitantes/km²</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210820">
                <a:tc>
                  <a:txBody>
                    <a:bodyPr/>
                    <a:lstStyle/>
                    <a:p>
                      <a:pPr>
                        <a:lnSpc>
                          <a:spcPts val="1200"/>
                        </a:lnSpc>
                        <a:buNone/>
                      </a:pPr>
                      <a:r>
                        <a:rPr lang="en-US" sz="1000">
                          <a:solidFill>
                            <a:srgbClr val="000000"/>
                          </a:solidFill>
                          <a:latin typeface="Arial Narrow" panose="020B0606020202030204" charset="-122"/>
                        </a:rPr>
                        <a:t>Idade média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18,0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4"/>
                  </a:ext>
                </a:extLst>
              </a:tr>
              <a:tr h="210820">
                <a:tc>
                  <a:txBody>
                    <a:bodyPr/>
                    <a:lstStyle/>
                    <a:p>
                      <a:pPr>
                        <a:lnSpc>
                          <a:spcPts val="1200"/>
                        </a:lnSpc>
                        <a:buNone/>
                      </a:pPr>
                      <a:r>
                        <a:rPr lang="en-US" sz="1000">
                          <a:solidFill>
                            <a:srgbClr val="000000"/>
                          </a:solidFill>
                          <a:latin typeface="Arial Narrow" panose="020B0606020202030204" charset="-122"/>
                        </a:rPr>
                        <a:t>Esperança de vida homens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53,5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5"/>
                  </a:ext>
                </a:extLst>
              </a:tr>
              <a:tr h="210820">
                <a:tc>
                  <a:txBody>
                    <a:bodyPr/>
                    <a:lstStyle/>
                    <a:p>
                      <a:pPr>
                        <a:lnSpc>
                          <a:spcPts val="1200"/>
                        </a:lnSpc>
                        <a:buNone/>
                      </a:pPr>
                      <a:r>
                        <a:rPr lang="en-US" sz="1000">
                          <a:solidFill>
                            <a:srgbClr val="000000"/>
                          </a:solidFill>
                          <a:latin typeface="Arial Narrow" panose="020B0606020202030204" charset="-122"/>
                        </a:rPr>
                        <a:t>Esperança de vida mulheres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55,2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6"/>
                  </a:ext>
                </a:extLst>
              </a:tr>
              <a:tr h="211455">
                <a:tc>
                  <a:txBody>
                    <a:bodyPr/>
                    <a:lstStyle/>
                    <a:p>
                      <a:pPr>
                        <a:lnSpc>
                          <a:spcPts val="1200"/>
                        </a:lnSpc>
                        <a:buNone/>
                      </a:pPr>
                      <a:r>
                        <a:rPr lang="en-US" sz="1000">
                          <a:solidFill>
                            <a:srgbClr val="000000"/>
                          </a:solidFill>
                          <a:latin typeface="Arial Narrow" panose="020B0606020202030204" charset="-122"/>
                        </a:rPr>
                        <a:t>Taxa de actividade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56,50%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7"/>
                  </a:ext>
                </a:extLst>
              </a:tr>
              <a:tr h="211455">
                <a:tc>
                  <a:txBody>
                    <a:bodyPr/>
                    <a:lstStyle/>
                    <a:p>
                      <a:pPr>
                        <a:lnSpc>
                          <a:spcPts val="1200"/>
                        </a:lnSpc>
                        <a:buNone/>
                      </a:pPr>
                      <a:r>
                        <a:rPr lang="en-US" sz="1000">
                          <a:solidFill>
                            <a:srgbClr val="000000"/>
                          </a:solidFill>
                          <a:latin typeface="Arial Narrow" panose="020B0606020202030204" charset="-122"/>
                        </a:rPr>
                        <a:t>Taxa de alfabetização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69,1%</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8"/>
                  </a:ext>
                </a:extLst>
              </a:tr>
              <a:tr h="211455">
                <a:tc>
                  <a:txBody>
                    <a:bodyPr/>
                    <a:lstStyle/>
                    <a:p>
                      <a:pPr>
                        <a:lnSpc>
                          <a:spcPts val="1200"/>
                        </a:lnSpc>
                        <a:buNone/>
                      </a:pPr>
                      <a:r>
                        <a:rPr lang="en-US" sz="1000">
                          <a:solidFill>
                            <a:srgbClr val="000000"/>
                          </a:solidFill>
                          <a:latin typeface="Arial Narrow" panose="020B0606020202030204" charset="-122"/>
                        </a:rPr>
                        <a:t>Língua oficial</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dirty="0">
                          <a:solidFill>
                            <a:srgbClr val="000000"/>
                          </a:solidFill>
                          <a:latin typeface="Arial Narrow" panose="020B0606020202030204" charset="-122"/>
                        </a:rPr>
                        <a:t>:</a:t>
                      </a:r>
                      <a:r>
                        <a:rPr lang="en-US" sz="1000" dirty="0" err="1">
                          <a:solidFill>
                            <a:srgbClr val="000000"/>
                          </a:solidFill>
                          <a:latin typeface="Arial Narrow" panose="020B0606020202030204" charset="-122"/>
                        </a:rPr>
                        <a:t>Inglês</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9"/>
                  </a:ext>
                </a:extLst>
              </a:tr>
              <a:tr h="210820">
                <a:tc>
                  <a:txBody>
                    <a:bodyPr/>
                    <a:lstStyle/>
                    <a:p>
                      <a:pPr>
                        <a:lnSpc>
                          <a:spcPts val="1200"/>
                        </a:lnSpc>
                        <a:buNone/>
                      </a:pPr>
                      <a:r>
                        <a:rPr lang="en-US" sz="1000">
                          <a:solidFill>
                            <a:srgbClr val="000000"/>
                          </a:solidFill>
                          <a:latin typeface="Arial Narrow" panose="020B0606020202030204" charset="-122"/>
                        </a:rPr>
                        <a:t>Moeda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Naira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20" name="Caixa de Texto 23"/>
          <p:cNvSpPr txBox="1"/>
          <p:nvPr/>
        </p:nvSpPr>
        <p:spPr>
          <a:xfrm>
            <a:off x="9491980" y="200660"/>
            <a:ext cx="1290955" cy="368300"/>
          </a:xfrm>
          <a:prstGeom prst="rect">
            <a:avLst/>
          </a:prstGeom>
          <a:noFill/>
        </p:spPr>
        <p:txBody>
          <a:bodyPr wrap="square" rtlCol="0">
            <a:spAutoFit/>
          </a:bodyPr>
          <a:lstStyle/>
          <a:p>
            <a:r>
              <a:rPr lang="pt-PT" altLang="en-US" b="1">
                <a:solidFill>
                  <a:srgbClr val="3EA4BA"/>
                </a:solidFill>
              </a:rPr>
              <a:t>NIGÉRIA</a:t>
            </a:r>
          </a:p>
        </p:txBody>
      </p:sp>
      <p:pic>
        <p:nvPicPr>
          <p:cNvPr id="21" name="Imagem 24" descr="ng"/>
          <p:cNvPicPr>
            <a:picLocks noChangeAspect="1"/>
          </p:cNvPicPr>
          <p:nvPr/>
        </p:nvPicPr>
        <p:blipFill>
          <a:blip r:embed="rId8"/>
          <a:stretch>
            <a:fillRect/>
          </a:stretch>
        </p:blipFill>
        <p:spPr>
          <a:xfrm>
            <a:off x="9244965" y="255905"/>
            <a:ext cx="333375" cy="219075"/>
          </a:xfrm>
          <a:prstGeom prst="rect">
            <a:avLst/>
          </a:prstGeom>
        </p:spPr>
      </p:pic>
      <p:graphicFrame>
        <p:nvGraphicFramePr>
          <p:cNvPr id="22" name="Tabela 25"/>
          <p:cNvGraphicFramePr/>
          <p:nvPr/>
        </p:nvGraphicFramePr>
        <p:xfrm>
          <a:off x="6683375" y="3768725"/>
          <a:ext cx="3381375" cy="2319020"/>
        </p:xfrm>
        <a:graphic>
          <a:graphicData uri="http://schemas.openxmlformats.org/drawingml/2006/table">
            <a:tbl>
              <a:tblPr firstRow="1" bandRow="1">
                <a:tableStyleId>{5C22544A-7EE6-4342-B048-85BDC9FD1C3A}</a:tableStyleId>
              </a:tblPr>
              <a:tblGrid>
                <a:gridCol w="1508760">
                  <a:extLst>
                    <a:ext uri="{9D8B030D-6E8A-4147-A177-3AD203B41FA5}">
                      <a16:colId xmlns:a16="http://schemas.microsoft.com/office/drawing/2014/main" xmlns="" val="20000"/>
                    </a:ext>
                  </a:extLst>
                </a:gridCol>
                <a:gridCol w="620395">
                  <a:extLst>
                    <a:ext uri="{9D8B030D-6E8A-4147-A177-3AD203B41FA5}">
                      <a16:colId xmlns:a16="http://schemas.microsoft.com/office/drawing/2014/main" xmlns="" val="20001"/>
                    </a:ext>
                  </a:extLst>
                </a:gridCol>
                <a:gridCol w="1252220">
                  <a:extLst>
                    <a:ext uri="{9D8B030D-6E8A-4147-A177-3AD203B41FA5}">
                      <a16:colId xmlns:a16="http://schemas.microsoft.com/office/drawing/2014/main" xmlns="" val="20002"/>
                    </a:ext>
                  </a:extLst>
                </a:gridCol>
              </a:tblGrid>
              <a:tr h="210820">
                <a:tc>
                  <a:txBody>
                    <a:bodyPr/>
                    <a:lstStyle/>
                    <a:p>
                      <a:pPr>
                        <a:buNone/>
                      </a:pPr>
                      <a:r>
                        <a:rPr lang="en-US" sz="1000">
                          <a:solidFill>
                            <a:srgbClr val="008CBA"/>
                          </a:solidFill>
                          <a:latin typeface="Arial Narrow" panose="020B0606020202030204" charset="-122"/>
                        </a:rPr>
                        <a:t>População</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16.296.364</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8CBA"/>
                          </a:solidFill>
                          <a:latin typeface="Arial Narrow" panose="020B0606020202030204" charset="-122"/>
                        </a:rPr>
                        <a:t>Habitantes</a:t>
                      </a:r>
                      <a:endParaRPr lang="en-US" altLang="en-US" sz="1000">
                        <a:solidFill>
                          <a:srgbClr val="008C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r h="210820">
                <a:tc>
                  <a:txBody>
                    <a:bodyPr/>
                    <a:lstStyle/>
                    <a:p>
                      <a:pPr>
                        <a:buNone/>
                      </a:pPr>
                      <a:r>
                        <a:rPr lang="en-US" sz="1000">
                          <a:solidFill>
                            <a:srgbClr val="000000"/>
                          </a:solidFill>
                          <a:latin typeface="Arial Narrow" panose="020B0606020202030204" charset="-122"/>
                        </a:rPr>
                        <a:t>Taxa de crescimento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2,70%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1"/>
                  </a:ext>
                </a:extLst>
              </a:tr>
              <a:tr h="210820">
                <a:tc>
                  <a:txBody>
                    <a:bodyPr/>
                    <a:lstStyle/>
                    <a:p>
                      <a:pPr>
                        <a:buNone/>
                      </a:pPr>
                      <a:r>
                        <a:rPr lang="en-US" sz="1000">
                          <a:solidFill>
                            <a:srgbClr val="000000"/>
                          </a:solidFill>
                          <a:latin typeface="Arial Narrow" panose="020B0606020202030204" charset="-122"/>
                        </a:rPr>
                        <a:t>População urbana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47,70%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2"/>
                  </a:ext>
                </a:extLst>
              </a:tr>
              <a:tr h="210820">
                <a:tc>
                  <a:txBody>
                    <a:bodyPr/>
                    <a:lstStyle/>
                    <a:p>
                      <a:pPr>
                        <a:buNone/>
                      </a:pPr>
                      <a:r>
                        <a:rPr lang="en-US" sz="1000">
                          <a:solidFill>
                            <a:srgbClr val="000000"/>
                          </a:solidFill>
                          <a:latin typeface="Arial Narrow" panose="020B0606020202030204" charset="-122"/>
                        </a:rPr>
                        <a:t>Densidade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82</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habitantes/km²</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210820">
                <a:tc>
                  <a:txBody>
                    <a:bodyPr/>
                    <a:lstStyle/>
                    <a:p>
                      <a:pPr>
                        <a:buNone/>
                      </a:pPr>
                      <a:r>
                        <a:rPr lang="en-US" sz="1000">
                          <a:solidFill>
                            <a:srgbClr val="000000"/>
                          </a:solidFill>
                          <a:latin typeface="Arial Narrow" panose="020B0606020202030204" charset="-122"/>
                        </a:rPr>
                        <a:t>Idade média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19,0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4"/>
                  </a:ext>
                </a:extLst>
              </a:tr>
              <a:tr h="210820">
                <a:tc>
                  <a:txBody>
                    <a:bodyPr/>
                    <a:lstStyle/>
                    <a:p>
                      <a:pPr>
                        <a:buNone/>
                      </a:pPr>
                      <a:r>
                        <a:rPr lang="en-US" sz="1000">
                          <a:solidFill>
                            <a:srgbClr val="000000"/>
                          </a:solidFill>
                          <a:latin typeface="Arial Narrow" panose="020B0606020202030204" charset="-122"/>
                        </a:rPr>
                        <a:t>Esperança de vida homens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65,5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5"/>
                  </a:ext>
                </a:extLst>
              </a:tr>
              <a:tr h="210820">
                <a:tc>
                  <a:txBody>
                    <a:bodyPr/>
                    <a:lstStyle/>
                    <a:p>
                      <a:pPr>
                        <a:buNone/>
                      </a:pPr>
                      <a:r>
                        <a:rPr lang="en-US" sz="1000">
                          <a:solidFill>
                            <a:srgbClr val="000000"/>
                          </a:solidFill>
                          <a:latin typeface="Arial Narrow" panose="020B0606020202030204" charset="-122"/>
                        </a:rPr>
                        <a:t>Esperança de vida mulheres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69,6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6"/>
                  </a:ext>
                </a:extLst>
              </a:tr>
              <a:tr h="210820">
                <a:tc>
                  <a:txBody>
                    <a:bodyPr/>
                    <a:lstStyle/>
                    <a:p>
                      <a:pPr>
                        <a:buNone/>
                      </a:pPr>
                      <a:r>
                        <a:rPr lang="en-US" sz="1000">
                          <a:solidFill>
                            <a:srgbClr val="000000"/>
                          </a:solidFill>
                          <a:latin typeface="Arial Narrow" panose="020B0606020202030204" charset="-122"/>
                        </a:rPr>
                        <a:t>Taxa de actividade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57,40%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7"/>
                  </a:ext>
                </a:extLst>
              </a:tr>
              <a:tr h="210820">
                <a:tc>
                  <a:txBody>
                    <a:bodyPr/>
                    <a:lstStyle/>
                    <a:p>
                      <a:pPr>
                        <a:buNone/>
                      </a:pPr>
                      <a:r>
                        <a:rPr lang="en-US" sz="1000">
                          <a:solidFill>
                            <a:srgbClr val="000000"/>
                          </a:solidFill>
                          <a:latin typeface="Arial Narrow" panose="020B0606020202030204" charset="-122"/>
                        </a:rPr>
                        <a:t>Taxa de alfabetização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39,3%</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8"/>
                  </a:ext>
                </a:extLst>
              </a:tr>
              <a:tr h="210820">
                <a:tc>
                  <a:txBody>
                    <a:bodyPr/>
                    <a:lstStyle/>
                    <a:p>
                      <a:pPr>
                        <a:buNone/>
                      </a:pPr>
                      <a:r>
                        <a:rPr lang="en-US" sz="1000">
                          <a:solidFill>
                            <a:srgbClr val="000000"/>
                          </a:solidFill>
                          <a:latin typeface="Arial Narrow" panose="020B0606020202030204" charset="-122"/>
                        </a:rPr>
                        <a:t>Língua oficial</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Francês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9"/>
                  </a:ext>
                </a:extLst>
              </a:tr>
              <a:tr h="210820">
                <a:tc>
                  <a:txBody>
                    <a:bodyPr/>
                    <a:lstStyle/>
                    <a:p>
                      <a:pPr>
                        <a:buNone/>
                      </a:pPr>
                      <a:r>
                        <a:rPr lang="en-US" sz="1000">
                          <a:solidFill>
                            <a:srgbClr val="000000"/>
                          </a:solidFill>
                          <a:latin typeface="Arial Narrow" panose="020B0606020202030204" charset="-122"/>
                        </a:rPr>
                        <a:t>Moeda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en-US" sz="1000">
                          <a:solidFill>
                            <a:srgbClr val="000000"/>
                          </a:solidFill>
                          <a:latin typeface="Arial Narrow" panose="020B0606020202030204" charset="-122"/>
                        </a:rPr>
                        <a:t> </a:t>
                      </a: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 CFA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23" name="Caixa de Texto 26"/>
          <p:cNvSpPr txBox="1"/>
          <p:nvPr/>
        </p:nvSpPr>
        <p:spPr>
          <a:xfrm>
            <a:off x="6937375" y="3470275"/>
            <a:ext cx="1036955" cy="368300"/>
          </a:xfrm>
          <a:prstGeom prst="rect">
            <a:avLst/>
          </a:prstGeom>
          <a:noFill/>
        </p:spPr>
        <p:txBody>
          <a:bodyPr wrap="square" rtlCol="0">
            <a:spAutoFit/>
          </a:bodyPr>
          <a:lstStyle/>
          <a:p>
            <a:r>
              <a:rPr lang="pt-PT" altLang="en-US" b="1">
                <a:solidFill>
                  <a:srgbClr val="3EA4BA"/>
                </a:solidFill>
              </a:rPr>
              <a:t>TOGO</a:t>
            </a:r>
          </a:p>
        </p:txBody>
      </p:sp>
      <p:pic>
        <p:nvPicPr>
          <p:cNvPr id="24" name="Imagem 28" descr="tg"/>
          <p:cNvPicPr>
            <a:picLocks noChangeAspect="1"/>
          </p:cNvPicPr>
          <p:nvPr/>
        </p:nvPicPr>
        <p:blipFill>
          <a:blip r:embed="rId9"/>
          <a:stretch>
            <a:fillRect/>
          </a:stretch>
        </p:blipFill>
        <p:spPr>
          <a:xfrm>
            <a:off x="6690995" y="3552825"/>
            <a:ext cx="333375" cy="219075"/>
          </a:xfrm>
          <a:prstGeom prst="rect">
            <a:avLst/>
          </a:prstGeom>
        </p:spPr>
      </p:pic>
      <p:sp>
        <p:nvSpPr>
          <p:cNvPr id="25" name="TextBox 24"/>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extLst>
      <p:ext uri="{BB962C8B-B14F-4D97-AF65-F5344CB8AC3E}">
        <p14:creationId xmlns:p14="http://schemas.microsoft.com/office/powerpoint/2010/main" val="2366269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riângulo Retângulo 12"/>
          <p:cNvSpPr/>
          <p:nvPr/>
        </p:nvSpPr>
        <p:spPr>
          <a:xfrm flipH="1">
            <a:off x="-26035"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82" name="Imagem 81" descr="LOGO-Paises ecowas"/>
          <p:cNvPicPr>
            <a:picLocks noChangeAspect="1"/>
          </p:cNvPicPr>
          <p:nvPr/>
        </p:nvPicPr>
        <p:blipFill>
          <a:blip r:embed="rId2"/>
          <a:stretch>
            <a:fillRect/>
          </a:stretch>
        </p:blipFill>
        <p:spPr>
          <a:xfrm>
            <a:off x="5013325" y="827405"/>
            <a:ext cx="4911090" cy="4864735"/>
          </a:xfrm>
          <a:prstGeom prst="rect">
            <a:avLst/>
          </a:prstGeom>
        </p:spPr>
      </p:pic>
      <p:pic>
        <p:nvPicPr>
          <p:cNvPr id="2" name="Imagem 1" descr="LOGO-Paises ecowas"/>
          <p:cNvPicPr>
            <a:picLocks noChangeAspect="1"/>
          </p:cNvPicPr>
          <p:nvPr/>
        </p:nvPicPr>
        <p:blipFill>
          <a:blip r:embed="rId2"/>
          <a:stretch>
            <a:fillRect/>
          </a:stretch>
        </p:blipFill>
        <p:spPr>
          <a:xfrm>
            <a:off x="-3175" y="4435201"/>
            <a:ext cx="1960880" cy="1941830"/>
          </a:xfrm>
          <a:prstGeom prst="rect">
            <a:avLst/>
          </a:prstGeom>
        </p:spPr>
      </p:pic>
      <p:sp>
        <p:nvSpPr>
          <p:cNvPr id="3" name="Anel 2"/>
          <p:cNvSpPr/>
          <p:nvPr/>
        </p:nvSpPr>
        <p:spPr>
          <a:xfrm>
            <a:off x="3470910" y="1905"/>
            <a:ext cx="8011795" cy="637476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tx1"/>
              </a:solidFill>
            </a:endParaRPr>
          </a:p>
        </p:txBody>
      </p:sp>
      <p:cxnSp>
        <p:nvCxnSpPr>
          <p:cNvPr id="76" name="Conexão Reta 75"/>
          <p:cNvCxnSpPr>
            <a:endCxn id="25" idx="3"/>
          </p:cNvCxnSpPr>
          <p:nvPr/>
        </p:nvCxnSpPr>
        <p:spPr>
          <a:xfrm>
            <a:off x="5724524" y="3879212"/>
            <a:ext cx="379730" cy="40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Conexão Reta 62"/>
          <p:cNvCxnSpPr/>
          <p:nvPr/>
        </p:nvCxnSpPr>
        <p:spPr>
          <a:xfrm flipV="1">
            <a:off x="5174293" y="4290057"/>
            <a:ext cx="929961" cy="2530841"/>
          </a:xfrm>
          <a:prstGeom prst="line">
            <a:avLst/>
          </a:prstGeom>
        </p:spPr>
        <p:style>
          <a:lnRef idx="1">
            <a:schemeClr val="accent1"/>
          </a:lnRef>
          <a:fillRef idx="0">
            <a:schemeClr val="accent1"/>
          </a:fillRef>
          <a:effectRef idx="0">
            <a:schemeClr val="accent1"/>
          </a:effectRef>
          <a:fontRef idx="minor">
            <a:schemeClr val="tx1"/>
          </a:fontRef>
        </p:style>
      </p:cxnSp>
      <p:sp>
        <p:nvSpPr>
          <p:cNvPr id="50" name="Slide Number Placeholder 6"/>
          <p:cNvSpPr txBox="1"/>
          <p:nvPr/>
        </p:nvSpPr>
        <p:spPr bwMode="auto">
          <a:xfrm>
            <a:off x="5721350" y="6592570"/>
            <a:ext cx="987425" cy="265430"/>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dirty="0"/>
              <a:t>Page </a:t>
            </a:r>
            <a:fld id="{6B4155F8-E49E-4B59-B69C-02A46830878C}" type="slidenum">
              <a:rPr lang="fr-FR" altLang="pt-PT" sz="1200" b="1" i="1" dirty="0"/>
              <a:t>8</a:t>
            </a:fld>
            <a:endParaRPr lang="fr-FR" altLang="pt-PT" sz="1200" b="1" i="1" dirty="0"/>
          </a:p>
        </p:txBody>
      </p:sp>
      <p:sp>
        <p:nvSpPr>
          <p:cNvPr id="15" name="Rectângulo 14"/>
          <p:cNvSpPr/>
          <p:nvPr/>
        </p:nvSpPr>
        <p:spPr>
          <a:xfrm>
            <a:off x="4060190" y="320040"/>
            <a:ext cx="6813550" cy="1132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6" name="Conexão Reta 15"/>
          <p:cNvCxnSpPr/>
          <p:nvPr/>
        </p:nvCxnSpPr>
        <p:spPr>
          <a:xfrm flipV="1">
            <a:off x="7216140" y="348615"/>
            <a:ext cx="438785" cy="1242695"/>
          </a:xfrm>
          <a:prstGeom prst="line">
            <a:avLst/>
          </a:prstGeom>
        </p:spPr>
        <p:style>
          <a:lnRef idx="1">
            <a:schemeClr val="accent1"/>
          </a:lnRef>
          <a:fillRef idx="0">
            <a:schemeClr val="accent1"/>
          </a:fillRef>
          <a:effectRef idx="0">
            <a:schemeClr val="accent1"/>
          </a:effectRef>
          <a:fontRef idx="minor">
            <a:schemeClr val="tx1"/>
          </a:fontRef>
        </p:style>
      </p:cxnSp>
      <p:sp>
        <p:nvSpPr>
          <p:cNvPr id="17" name="Caixa de Texto 16"/>
          <p:cNvSpPr txBox="1"/>
          <p:nvPr/>
        </p:nvSpPr>
        <p:spPr>
          <a:xfrm>
            <a:off x="7602855" y="90170"/>
            <a:ext cx="3528060" cy="368300"/>
          </a:xfrm>
          <a:prstGeom prst="rect">
            <a:avLst/>
          </a:prstGeom>
          <a:noFill/>
        </p:spPr>
        <p:txBody>
          <a:bodyPr wrap="square" rtlCol="0">
            <a:spAutoFit/>
          </a:bodyPr>
          <a:lstStyle/>
          <a:p>
            <a:pPr marL="12700">
              <a:lnSpc>
                <a:spcPts val="2160"/>
              </a:lnSpc>
            </a:pPr>
            <a:r>
              <a:rPr sz="1200" b="1" spc="-1" dirty="0" smtClean="0">
                <a:solidFill>
                  <a:srgbClr val="008CBA"/>
                </a:solidFill>
                <a:latin typeface="Arial Narrow" panose="020B0606020202030204" pitchFamily="34" charset="0"/>
                <a:cs typeface="Arial Narrow" panose="020B0606020202030204" pitchFamily="34" charset="0"/>
                <a:sym typeface="+mn-ea"/>
              </a:rPr>
              <a:t> A importância d</a:t>
            </a:r>
            <a:r>
              <a:rPr lang="pt-PT" sz="1200" b="1" spc="-1" dirty="0" smtClean="0">
                <a:solidFill>
                  <a:srgbClr val="008CBA"/>
                </a:solidFill>
                <a:latin typeface="Arial Narrow" panose="020B0606020202030204" pitchFamily="34" charset="0"/>
                <a:cs typeface="Arial Narrow" panose="020B0606020202030204" pitchFamily="34" charset="0"/>
                <a:sym typeface="+mn-ea"/>
              </a:rPr>
              <a:t>a </a:t>
            </a:r>
            <a:r>
              <a:rPr lang="pt-PT" sz="1200" b="1" i="1" spc="-1" dirty="0" smtClean="0">
                <a:solidFill>
                  <a:srgbClr val="008CBA"/>
                </a:solidFill>
                <a:latin typeface="Arial Narrow" panose="020B0606020202030204" pitchFamily="34" charset="0"/>
                <a:cs typeface="Arial Narrow" panose="020B0606020202030204" pitchFamily="34" charset="0"/>
                <a:sym typeface="+mn-ea"/>
              </a:rPr>
              <a:t>CEDEAO</a:t>
            </a:r>
            <a:r>
              <a:rPr lang="pt-PT" sz="1200" b="1" spc="-1" dirty="0" smtClean="0">
                <a:solidFill>
                  <a:srgbClr val="008CBA"/>
                </a:solidFill>
                <a:latin typeface="Arial Narrow" panose="020B0606020202030204" pitchFamily="34" charset="0"/>
                <a:cs typeface="Arial Narrow" panose="020B0606020202030204" pitchFamily="34" charset="0"/>
                <a:sym typeface="+mn-ea"/>
              </a:rPr>
              <a:t> enquanto m</a:t>
            </a:r>
            <a:r>
              <a:rPr sz="1200" b="1" spc="-1" dirty="0" smtClean="0">
                <a:solidFill>
                  <a:srgbClr val="008CBA"/>
                </a:solidFill>
                <a:latin typeface="Arial Narrow" panose="020B0606020202030204" pitchFamily="34" charset="0"/>
                <a:cs typeface="Arial Narrow" panose="020B0606020202030204" pitchFamily="34" charset="0"/>
                <a:sym typeface="+mn-ea"/>
              </a:rPr>
              <a:t>ercado </a:t>
            </a:r>
            <a:r>
              <a:rPr lang="pt-PT" sz="1200" b="1" spc="-1" dirty="0" smtClean="0">
                <a:solidFill>
                  <a:srgbClr val="008CBA"/>
                </a:solidFill>
                <a:latin typeface="Arial Narrow" panose="020B0606020202030204" pitchFamily="34" charset="0"/>
                <a:cs typeface="Arial Narrow" panose="020B0606020202030204" pitchFamily="34" charset="0"/>
                <a:sym typeface="+mn-ea"/>
              </a:rPr>
              <a:t>regional</a:t>
            </a:r>
            <a:endParaRPr lang="pt-PT" altLang="en-US" sz="1200" b="1" i="1" spc="-1" dirty="0" smtClean="0">
              <a:solidFill>
                <a:srgbClr val="008CBA"/>
              </a:solidFill>
              <a:latin typeface="Arial Narrow" panose="020B0606020202030204" pitchFamily="34" charset="0"/>
              <a:cs typeface="Arial Narrow" panose="020B0606020202030204" pitchFamily="34" charset="0"/>
              <a:sym typeface="+mn-ea"/>
            </a:endParaRPr>
          </a:p>
        </p:txBody>
      </p:sp>
      <p:sp>
        <p:nvSpPr>
          <p:cNvPr id="18" name="Caixa de Texto 17"/>
          <p:cNvSpPr txBox="1"/>
          <p:nvPr/>
        </p:nvSpPr>
        <p:spPr>
          <a:xfrm>
            <a:off x="7501255" y="422910"/>
            <a:ext cx="2470785" cy="275590"/>
          </a:xfrm>
          <a:prstGeom prst="rect">
            <a:avLst/>
          </a:prstGeom>
          <a:noFill/>
        </p:spPr>
        <p:txBody>
          <a:bodyPr wrap="square" rtlCol="0">
            <a:spAutoFit/>
          </a:bodyPr>
          <a:lstStyle/>
          <a:p>
            <a:r>
              <a:rPr lang="pt-PT" sz="1200" b="1" dirty="0" smtClean="0">
                <a:solidFill>
                  <a:srgbClr val="3EA4BA"/>
                </a:solidFill>
                <a:latin typeface="Arial Narrow" panose="020B0606020202030204" pitchFamily="34" charset="0"/>
                <a:cs typeface="Arial Narrow" panose="020B0606020202030204" pitchFamily="34" charset="0"/>
                <a:sym typeface="+mn-ea"/>
              </a:rPr>
              <a:t>»</a:t>
            </a:r>
            <a:r>
              <a:rPr lang="pt-PT" sz="1200" dirty="0" smtClean="0">
                <a:solidFill>
                  <a:srgbClr val="3EA4BA"/>
                </a:solidFill>
                <a:latin typeface="Arial Narrow" panose="020B0606020202030204" pitchFamily="34" charset="0"/>
                <a:cs typeface="Arial Narrow" panose="020B0606020202030204" pitchFamily="34" charset="0"/>
                <a:sym typeface="+mn-ea"/>
              </a:rPr>
              <a:t> Eliminação</a:t>
            </a:r>
            <a:r>
              <a:rPr sz="1200" dirty="0" smtClean="0">
                <a:solidFill>
                  <a:srgbClr val="3EA4BA"/>
                </a:solidFill>
                <a:latin typeface="Arial Narrow" panose="020B0606020202030204" pitchFamily="34" charset="0"/>
                <a:cs typeface="Arial Narrow" panose="020B0606020202030204" pitchFamily="34" charset="0"/>
                <a:sym typeface="+mn-ea"/>
              </a:rPr>
              <a:t> das barreiras aduaneiras</a:t>
            </a:r>
            <a:r>
              <a:rPr lang="pt-PT" sz="1200" dirty="0" smtClean="0">
                <a:solidFill>
                  <a:srgbClr val="3EA4BA"/>
                </a:solidFill>
                <a:latin typeface="Arial Narrow" panose="020B0606020202030204" pitchFamily="34" charset="0"/>
                <a:cs typeface="Arial Narrow" panose="020B0606020202030204" pitchFamily="34" charset="0"/>
                <a:sym typeface="+mn-ea"/>
              </a:rPr>
              <a:t>,</a:t>
            </a:r>
            <a:endParaRPr lang="pt-PT" altLang="en-US" sz="1200" i="1">
              <a:solidFill>
                <a:srgbClr val="3EA4BA"/>
              </a:solidFill>
            </a:endParaRPr>
          </a:p>
        </p:txBody>
      </p:sp>
      <p:cxnSp>
        <p:nvCxnSpPr>
          <p:cNvPr id="19" name="Conexão Reta 18"/>
          <p:cNvCxnSpPr/>
          <p:nvPr/>
        </p:nvCxnSpPr>
        <p:spPr>
          <a:xfrm>
            <a:off x="7675880" y="387985"/>
            <a:ext cx="3573145" cy="3175"/>
          </a:xfrm>
          <a:prstGeom prst="line">
            <a:avLst/>
          </a:prstGeom>
        </p:spPr>
        <p:style>
          <a:lnRef idx="1">
            <a:schemeClr val="accent1"/>
          </a:lnRef>
          <a:fillRef idx="0">
            <a:schemeClr val="accent1"/>
          </a:fillRef>
          <a:effectRef idx="0">
            <a:schemeClr val="accent1"/>
          </a:effectRef>
          <a:fontRef idx="minor">
            <a:schemeClr val="tx1"/>
          </a:fontRef>
        </p:style>
      </p:cxnSp>
      <p:sp>
        <p:nvSpPr>
          <p:cNvPr id="24" name="Caixa de Texto 23"/>
          <p:cNvSpPr txBox="1"/>
          <p:nvPr/>
        </p:nvSpPr>
        <p:spPr>
          <a:xfrm>
            <a:off x="7336155" y="633730"/>
            <a:ext cx="3627755" cy="275590"/>
          </a:xfrm>
          <a:prstGeom prst="rect">
            <a:avLst/>
          </a:prstGeom>
          <a:noFill/>
        </p:spPr>
        <p:txBody>
          <a:bodyPr wrap="square" rtlCol="0">
            <a:spAutoFit/>
          </a:bodyPr>
          <a:lstStyle/>
          <a:p>
            <a:pPr marL="104140" marR="262890">
              <a:lnSpc>
                <a:spcPct val="100000"/>
              </a:lnSpc>
              <a:spcBef>
                <a:spcPts val="280"/>
              </a:spcBef>
            </a:pPr>
            <a:r>
              <a:rPr lang="pt-PT" sz="1200" b="1" dirty="0" smtClean="0">
                <a:solidFill>
                  <a:srgbClr val="3EA4BA"/>
                </a:solidFill>
                <a:latin typeface="Arial Narrow" panose="020B0606020202030204" pitchFamily="34" charset="0"/>
                <a:cs typeface="Arial Narrow" panose="020B0606020202030204" pitchFamily="34" charset="0"/>
                <a:sym typeface="+mn-ea"/>
              </a:rPr>
              <a:t>» </a:t>
            </a:r>
            <a:r>
              <a:rPr lang="pt-PT" sz="1200" dirty="0" smtClean="0">
                <a:solidFill>
                  <a:srgbClr val="3EA4BA"/>
                </a:solidFill>
                <a:latin typeface="Arial Narrow" panose="020B0606020202030204" pitchFamily="34" charset="0"/>
                <a:cs typeface="Arial Narrow" panose="020B0606020202030204" pitchFamily="34" charset="0"/>
                <a:sym typeface="+mn-ea"/>
              </a:rPr>
              <a:t>Facilitação de livre c</a:t>
            </a:r>
            <a:r>
              <a:rPr sz="1200" dirty="0" smtClean="0">
                <a:solidFill>
                  <a:srgbClr val="3EA4BA"/>
                </a:solidFill>
                <a:latin typeface="Arial Narrow" panose="020B0606020202030204" pitchFamily="34" charset="0"/>
                <a:cs typeface="Arial Narrow" panose="020B0606020202030204" pitchFamily="34" charset="0"/>
                <a:sym typeface="+mn-ea"/>
              </a:rPr>
              <a:t>irculação de pessoas e </a:t>
            </a:r>
            <a:r>
              <a:rPr lang="pt-PT" sz="1200" dirty="0" smtClean="0">
                <a:solidFill>
                  <a:srgbClr val="3EA4BA"/>
                </a:solidFill>
                <a:latin typeface="Arial Narrow" panose="020B0606020202030204" pitchFamily="34" charset="0"/>
                <a:cs typeface="Arial Narrow" panose="020B0606020202030204" pitchFamily="34" charset="0"/>
                <a:sym typeface="+mn-ea"/>
              </a:rPr>
              <a:t>de </a:t>
            </a:r>
            <a:r>
              <a:rPr sz="1200" dirty="0" smtClean="0">
                <a:solidFill>
                  <a:srgbClr val="3EA4BA"/>
                </a:solidFill>
                <a:latin typeface="Arial Narrow" panose="020B0606020202030204" pitchFamily="34" charset="0"/>
                <a:cs typeface="Arial Narrow" panose="020B0606020202030204" pitchFamily="34" charset="0"/>
                <a:sym typeface="+mn-ea"/>
              </a:rPr>
              <a:t>bens</a:t>
            </a:r>
            <a:r>
              <a:rPr lang="pt-PT" sz="1200" dirty="0" smtClean="0">
                <a:solidFill>
                  <a:srgbClr val="3EA4BA"/>
                </a:solidFill>
                <a:latin typeface="Arial Narrow" panose="020B0606020202030204" pitchFamily="34" charset="0"/>
                <a:cs typeface="Arial Narrow" panose="020B0606020202030204" pitchFamily="34" charset="0"/>
                <a:sym typeface="+mn-ea"/>
              </a:rPr>
              <a:t>,</a:t>
            </a:r>
            <a:endParaRPr lang="pt-PT" altLang="en-US" sz="1200" i="1">
              <a:solidFill>
                <a:srgbClr val="3EA4BA"/>
              </a:solidFill>
            </a:endParaRPr>
          </a:p>
        </p:txBody>
      </p:sp>
      <p:sp>
        <p:nvSpPr>
          <p:cNvPr id="27" name="Caixa de Texto 26"/>
          <p:cNvSpPr txBox="1"/>
          <p:nvPr/>
        </p:nvSpPr>
        <p:spPr>
          <a:xfrm>
            <a:off x="7150734" y="1194435"/>
            <a:ext cx="2450466" cy="276999"/>
          </a:xfrm>
          <a:prstGeom prst="rect">
            <a:avLst/>
          </a:prstGeom>
          <a:noFill/>
        </p:spPr>
        <p:txBody>
          <a:bodyPr wrap="square" rtlCol="0">
            <a:spAutoFit/>
          </a:bodyPr>
          <a:lstStyle/>
          <a:p>
            <a:pPr marL="104140" marR="262890">
              <a:lnSpc>
                <a:spcPct val="100000"/>
              </a:lnSpc>
              <a:spcBef>
                <a:spcPts val="280"/>
              </a:spcBef>
            </a:pPr>
            <a:r>
              <a:rPr lang="pt-PT" sz="1200" b="1" dirty="0" smtClean="0">
                <a:solidFill>
                  <a:srgbClr val="3EA4BA"/>
                </a:solidFill>
                <a:latin typeface="Arial Narrow" panose="020B0606020202030204" pitchFamily="34" charset="0"/>
                <a:cs typeface="Arial Narrow" panose="020B0606020202030204" pitchFamily="34" charset="0"/>
                <a:sym typeface="+mn-ea"/>
              </a:rPr>
              <a:t>» </a:t>
            </a:r>
            <a:r>
              <a:rPr sz="1200" dirty="0" err="1" smtClean="0">
                <a:solidFill>
                  <a:srgbClr val="3EA4BA"/>
                </a:solidFill>
                <a:latin typeface="Arial Narrow" panose="020B0606020202030204" pitchFamily="34" charset="0"/>
                <a:cs typeface="Arial Narrow" panose="020B0606020202030204" pitchFamily="34" charset="0"/>
                <a:sym typeface="+mn-ea"/>
              </a:rPr>
              <a:t>Vantagens</a:t>
            </a:r>
            <a:r>
              <a:rPr sz="1200" dirty="0" smtClean="0">
                <a:solidFill>
                  <a:srgbClr val="3EA4BA"/>
                </a:solidFill>
                <a:latin typeface="Arial Narrow" panose="020B0606020202030204" pitchFamily="34" charset="0"/>
                <a:cs typeface="Arial Narrow" panose="020B0606020202030204" pitchFamily="34" charset="0"/>
                <a:sym typeface="+mn-ea"/>
              </a:rPr>
              <a:t> </a:t>
            </a:r>
            <a:r>
              <a:rPr sz="1200" dirty="0" err="1" smtClean="0">
                <a:solidFill>
                  <a:srgbClr val="3EA4BA"/>
                </a:solidFill>
                <a:latin typeface="Arial Narrow" panose="020B0606020202030204" pitchFamily="34" charset="0"/>
                <a:cs typeface="Arial Narrow" panose="020B0606020202030204" pitchFamily="34" charset="0"/>
                <a:sym typeface="+mn-ea"/>
              </a:rPr>
              <a:t>fiscais</a:t>
            </a:r>
            <a:r>
              <a:rPr lang="pt-PT" sz="1200" dirty="0">
                <a:solidFill>
                  <a:srgbClr val="3EA4BA"/>
                </a:solidFill>
                <a:latin typeface="Arial Narrow" panose="020B0606020202030204" pitchFamily="34" charset="0"/>
                <a:cs typeface="Arial Narrow" panose="020B0606020202030204" pitchFamily="34" charset="0"/>
                <a:sym typeface="+mn-ea"/>
              </a:rPr>
              <a:t> </a:t>
            </a:r>
            <a:r>
              <a:rPr lang="pt-PT" sz="1200" dirty="0" smtClean="0">
                <a:solidFill>
                  <a:srgbClr val="3EA4BA"/>
                </a:solidFill>
                <a:latin typeface="Arial Narrow" panose="020B0606020202030204" pitchFamily="34" charset="0"/>
                <a:cs typeface="Arial Narrow" panose="020B0606020202030204" pitchFamily="34" charset="0"/>
                <a:sym typeface="+mn-ea"/>
              </a:rPr>
              <a:t>e aduaneiras.</a:t>
            </a:r>
            <a:endParaRPr lang="pt-PT" altLang="en-US" sz="1200" i="1" dirty="0">
              <a:solidFill>
                <a:srgbClr val="3EA4BA"/>
              </a:solidFill>
            </a:endParaRPr>
          </a:p>
        </p:txBody>
      </p:sp>
      <p:sp>
        <p:nvSpPr>
          <p:cNvPr id="29" name="Oval 28"/>
          <p:cNvSpPr/>
          <p:nvPr/>
        </p:nvSpPr>
        <p:spPr>
          <a:xfrm>
            <a:off x="7598410" y="303530"/>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p>
        </p:txBody>
      </p:sp>
      <p:cxnSp>
        <p:nvCxnSpPr>
          <p:cNvPr id="34" name="Conexão Reta 33"/>
          <p:cNvCxnSpPr/>
          <p:nvPr/>
        </p:nvCxnSpPr>
        <p:spPr>
          <a:xfrm>
            <a:off x="7522210" y="644525"/>
            <a:ext cx="3573145"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exão Reta 34"/>
          <p:cNvCxnSpPr/>
          <p:nvPr/>
        </p:nvCxnSpPr>
        <p:spPr>
          <a:xfrm>
            <a:off x="7455535" y="901700"/>
            <a:ext cx="3573145"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exão Reta 35"/>
          <p:cNvCxnSpPr/>
          <p:nvPr/>
        </p:nvCxnSpPr>
        <p:spPr>
          <a:xfrm>
            <a:off x="7355205" y="1167765"/>
            <a:ext cx="3573145"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exão Reta 37"/>
          <p:cNvCxnSpPr/>
          <p:nvPr/>
        </p:nvCxnSpPr>
        <p:spPr>
          <a:xfrm flipV="1">
            <a:off x="6452235" y="4902200"/>
            <a:ext cx="569595" cy="1660525"/>
          </a:xfrm>
          <a:prstGeom prst="line">
            <a:avLst/>
          </a:prstGeom>
        </p:spPr>
        <p:style>
          <a:lnRef idx="1">
            <a:schemeClr val="accent1"/>
          </a:lnRef>
          <a:fillRef idx="0">
            <a:schemeClr val="accent1"/>
          </a:fillRef>
          <a:effectRef idx="0">
            <a:schemeClr val="accent1"/>
          </a:effectRef>
          <a:fontRef idx="minor">
            <a:schemeClr val="tx1"/>
          </a:fontRef>
        </p:style>
      </p:cxnSp>
      <p:sp>
        <p:nvSpPr>
          <p:cNvPr id="39" name="Caixa de Texto 38"/>
          <p:cNvSpPr txBox="1"/>
          <p:nvPr/>
        </p:nvSpPr>
        <p:spPr>
          <a:xfrm>
            <a:off x="6708775" y="5156200"/>
            <a:ext cx="4212590" cy="275590"/>
          </a:xfrm>
          <a:prstGeom prst="rect">
            <a:avLst/>
          </a:prstGeom>
          <a:noFill/>
        </p:spPr>
        <p:txBody>
          <a:bodyPr wrap="square" rtlCol="0">
            <a:spAutoFit/>
          </a:bodyPr>
          <a:lstStyle/>
          <a:p>
            <a:pPr marL="104140" marR="262890">
              <a:lnSpc>
                <a:spcPct val="100000"/>
              </a:lnSpc>
              <a:spcBef>
                <a:spcPts val="280"/>
              </a:spcBef>
              <a:spcAft>
                <a:spcPts val="0"/>
              </a:spcAft>
            </a:pPr>
            <a:r>
              <a:rPr lang="pt-PT" sz="1200" b="1" dirty="0" smtClean="0">
                <a:solidFill>
                  <a:srgbClr val="3EA4BA"/>
                </a:solidFill>
                <a:latin typeface="Arial Narrow" panose="020B0606020202030204" pitchFamily="34" charset="0"/>
                <a:cs typeface="Arial Narrow" panose="020B0606020202030204" pitchFamily="34" charset="0"/>
                <a:sym typeface="+mn-ea"/>
              </a:rPr>
              <a:t>»</a:t>
            </a:r>
            <a:r>
              <a:rPr lang="pt-PT" sz="1200" dirty="0" smtClean="0">
                <a:solidFill>
                  <a:srgbClr val="3EA4BA"/>
                </a:solidFill>
                <a:latin typeface="Arial Narrow" panose="020B0606020202030204" pitchFamily="34" charset="0"/>
                <a:cs typeface="Arial Narrow" panose="020B0606020202030204" pitchFamily="34" charset="0"/>
                <a:sym typeface="+mn-ea"/>
              </a:rPr>
              <a:t> </a:t>
            </a:r>
            <a:r>
              <a:rPr lang="pt-PT" altLang="pt-PT" sz="1200" dirty="0">
                <a:solidFill>
                  <a:srgbClr val="3EA4BA"/>
                </a:solidFill>
                <a:latin typeface="Arial Narrow" panose="020B0606020202030204" pitchFamily="34" charset="0"/>
                <a:cs typeface="Arial Narrow" panose="020B0606020202030204" pitchFamily="34" charset="0"/>
                <a:sym typeface="+mn-ea"/>
              </a:rPr>
              <a:t>Exportação de bens e serviços:  </a:t>
            </a:r>
            <a:r>
              <a:rPr lang="pt-PT" altLang="pt-PT" sz="1200" dirty="0" smtClean="0">
                <a:solidFill>
                  <a:srgbClr val="3EA4BA"/>
                </a:solidFill>
                <a:latin typeface="Arial Narrow" panose="020B0606020202030204" pitchFamily="34" charset="0"/>
                <a:cs typeface="Arial Narrow" panose="020B0606020202030204" pitchFamily="34" charset="0"/>
                <a:sym typeface="+mn-ea"/>
              </a:rPr>
              <a:t>$ 197,993,787,997, em 2018</a:t>
            </a:r>
            <a:r>
              <a:rPr lang="pt-PT" altLang="en-US" sz="1200" dirty="0" smtClean="0">
                <a:solidFill>
                  <a:srgbClr val="3EA4BA"/>
                </a:solidFill>
                <a:latin typeface="Arial Narrow" panose="020B0606020202030204" pitchFamily="34" charset="0"/>
                <a:cs typeface="Arial Narrow" panose="020B0606020202030204" pitchFamily="34" charset="0"/>
                <a:sym typeface="+mn-ea"/>
              </a:rPr>
              <a:t>;</a:t>
            </a:r>
            <a:r>
              <a:rPr sz="1200" dirty="0" smtClean="0">
                <a:solidFill>
                  <a:srgbClr val="3EA4BA"/>
                </a:solidFill>
                <a:latin typeface="Arial Narrow" panose="020B0606020202030204" pitchFamily="34" charset="0"/>
                <a:cs typeface="Arial Narrow" panose="020B0606020202030204" pitchFamily="34" charset="0"/>
                <a:sym typeface="+mn-ea"/>
              </a:rPr>
              <a:t> </a:t>
            </a:r>
            <a:endParaRPr lang="pt-PT" altLang="en-US" sz="1200" i="1" dirty="0">
              <a:solidFill>
                <a:srgbClr val="3EA4BA"/>
              </a:solidFill>
            </a:endParaRPr>
          </a:p>
        </p:txBody>
      </p:sp>
      <p:sp>
        <p:nvSpPr>
          <p:cNvPr id="40" name="Caixa de Texto 39"/>
          <p:cNvSpPr txBox="1"/>
          <p:nvPr/>
        </p:nvSpPr>
        <p:spPr>
          <a:xfrm>
            <a:off x="6718300" y="5418455"/>
            <a:ext cx="5534025" cy="271485"/>
          </a:xfrm>
          <a:prstGeom prst="rect">
            <a:avLst/>
          </a:prstGeom>
          <a:noFill/>
        </p:spPr>
        <p:txBody>
          <a:bodyPr wrap="square" rtlCol="0">
            <a:spAutoFit/>
          </a:bodyPr>
          <a:lstStyle/>
          <a:p>
            <a:pPr marL="12700">
              <a:lnSpc>
                <a:spcPts val="1500"/>
              </a:lnSpc>
              <a:spcBef>
                <a:spcPts val="0"/>
              </a:spcBef>
              <a:spcAft>
                <a:spcPts val="0"/>
              </a:spcAft>
            </a:pPr>
            <a:r>
              <a:rPr lang="pt-PT" sz="1200" b="1" dirty="0" smtClean="0">
                <a:solidFill>
                  <a:srgbClr val="3EA4BA"/>
                </a:solidFill>
                <a:latin typeface="Arial Narrow" panose="020B0606020202030204" pitchFamily="34" charset="0"/>
                <a:cs typeface="Arial Narrow" panose="020B0606020202030204" pitchFamily="34" charset="0"/>
                <a:sym typeface="+mn-ea"/>
              </a:rPr>
              <a:t>»</a:t>
            </a:r>
            <a:r>
              <a:rPr lang="pt-PT" sz="1200" dirty="0" smtClean="0">
                <a:solidFill>
                  <a:srgbClr val="3EA4BA"/>
                </a:solidFill>
                <a:latin typeface="Arial Narrow" panose="020B0606020202030204" pitchFamily="34" charset="0"/>
                <a:cs typeface="Arial Narrow" panose="020B0606020202030204" pitchFamily="34" charset="0"/>
                <a:sym typeface="+mn-ea"/>
              </a:rPr>
              <a:t> </a:t>
            </a:r>
            <a:r>
              <a:rPr lang="pt-PT" sz="1200" dirty="0">
                <a:solidFill>
                  <a:srgbClr val="3EA4BA"/>
                </a:solidFill>
                <a:latin typeface="Arial Narrow" panose="020B0606020202030204" pitchFamily="34" charset="0"/>
                <a:cs typeface="Arial Narrow" panose="020B0606020202030204" pitchFamily="34" charset="0"/>
                <a:sym typeface="+mn-ea"/>
              </a:rPr>
              <a:t>Importações de bens e serviços : </a:t>
            </a:r>
            <a:r>
              <a:rPr lang="pt-PT" altLang="pt-PT" sz="1200" dirty="0">
                <a:solidFill>
                  <a:srgbClr val="3EA4BA"/>
                </a:solidFill>
                <a:latin typeface="Arial Narrow" panose="020B0606020202030204" pitchFamily="34" charset="0"/>
                <a:cs typeface="Arial Narrow" panose="020B0606020202030204" pitchFamily="34" charset="0"/>
                <a:sym typeface="+mn-ea"/>
              </a:rPr>
              <a:t> $ </a:t>
            </a:r>
            <a:r>
              <a:rPr lang="pt-PT" sz="1200" dirty="0" smtClean="0">
                <a:solidFill>
                  <a:srgbClr val="3EA4BA"/>
                </a:solidFill>
                <a:latin typeface="Arial Narrow" panose="020B0606020202030204" pitchFamily="34" charset="0"/>
                <a:cs typeface="Arial Narrow" panose="020B0606020202030204" pitchFamily="34" charset="0"/>
                <a:sym typeface="+mn-ea"/>
              </a:rPr>
              <a:t>138,363,847,400, </a:t>
            </a:r>
            <a:r>
              <a:rPr lang="pt-PT" altLang="pt-PT" sz="1200" dirty="0" smtClean="0">
                <a:solidFill>
                  <a:srgbClr val="3EA4BA"/>
                </a:solidFill>
                <a:latin typeface="Arial Narrow" panose="020B0606020202030204" pitchFamily="34" charset="0"/>
                <a:cs typeface="Arial Narrow" panose="020B0606020202030204" pitchFamily="34" charset="0"/>
                <a:sym typeface="+mn-ea"/>
              </a:rPr>
              <a:t> </a:t>
            </a:r>
            <a:r>
              <a:rPr lang="pt-PT" altLang="pt-PT" sz="1200" dirty="0">
                <a:solidFill>
                  <a:srgbClr val="3EA4BA"/>
                </a:solidFill>
                <a:latin typeface="Arial Narrow" panose="020B0606020202030204" pitchFamily="34" charset="0"/>
                <a:cs typeface="Arial Narrow" panose="020B0606020202030204" pitchFamily="34" charset="0"/>
                <a:sym typeface="+mn-ea"/>
              </a:rPr>
              <a:t>em 2018;</a:t>
            </a:r>
            <a:endParaRPr lang="pt-PT" altLang="en-US" sz="1200" i="1" dirty="0">
              <a:solidFill>
                <a:srgbClr val="3EA4BA"/>
              </a:solidFill>
            </a:endParaRPr>
          </a:p>
        </p:txBody>
      </p:sp>
      <p:cxnSp>
        <p:nvCxnSpPr>
          <p:cNvPr id="41" name="Conexão Reta 40"/>
          <p:cNvCxnSpPr/>
          <p:nvPr/>
        </p:nvCxnSpPr>
        <p:spPr>
          <a:xfrm>
            <a:off x="6827520" y="5394325"/>
            <a:ext cx="5260975" cy="4445"/>
          </a:xfrm>
          <a:prstGeom prst="line">
            <a:avLst/>
          </a:prstGeom>
        </p:spPr>
        <p:style>
          <a:lnRef idx="1">
            <a:schemeClr val="accent1"/>
          </a:lnRef>
          <a:fillRef idx="0">
            <a:schemeClr val="accent1"/>
          </a:fillRef>
          <a:effectRef idx="0">
            <a:schemeClr val="accent1"/>
          </a:effectRef>
          <a:fontRef idx="minor">
            <a:schemeClr val="tx1"/>
          </a:fontRef>
        </p:style>
      </p:cxnSp>
      <p:sp>
        <p:nvSpPr>
          <p:cNvPr id="42" name="Caixa de Texto 41"/>
          <p:cNvSpPr txBox="1"/>
          <p:nvPr/>
        </p:nvSpPr>
        <p:spPr>
          <a:xfrm>
            <a:off x="6617970" y="5728970"/>
            <a:ext cx="3743960" cy="275590"/>
          </a:xfrm>
          <a:prstGeom prst="rect">
            <a:avLst/>
          </a:prstGeom>
          <a:noFill/>
        </p:spPr>
        <p:txBody>
          <a:bodyPr wrap="square" rtlCol="0">
            <a:spAutoFit/>
          </a:bodyPr>
          <a:lstStyle/>
          <a:p>
            <a:r>
              <a:rPr lang="pt-PT" sz="1200" b="1" dirty="0" smtClean="0">
                <a:solidFill>
                  <a:srgbClr val="3EA4BA"/>
                </a:solidFill>
                <a:latin typeface="Arial Narrow" panose="020B0606020202030204" pitchFamily="34" charset="0"/>
                <a:cs typeface="Arial Narrow" panose="020B0606020202030204" pitchFamily="34" charset="0"/>
                <a:sym typeface="+mn-ea"/>
              </a:rPr>
              <a:t>»</a:t>
            </a:r>
            <a:r>
              <a:rPr lang="pt-PT" sz="1200" dirty="0" smtClean="0">
                <a:solidFill>
                  <a:srgbClr val="3EA4BA"/>
                </a:solidFill>
                <a:latin typeface="Arial Narrow" panose="020B0606020202030204" pitchFamily="34" charset="0"/>
                <a:cs typeface="Arial Narrow" panose="020B0606020202030204" pitchFamily="34" charset="0"/>
                <a:sym typeface="+mn-ea"/>
              </a:rPr>
              <a:t> </a:t>
            </a:r>
            <a:r>
              <a:rPr lang="en-US" altLang="pt-PT" sz="1200" dirty="0">
                <a:solidFill>
                  <a:srgbClr val="3EA4BA"/>
                </a:solidFill>
                <a:latin typeface="Arial Narrow" panose="020B0606020202030204" pitchFamily="34" charset="0"/>
                <a:cs typeface="Arial Narrow" panose="020B0606020202030204" pitchFamily="34" charset="0"/>
                <a:sym typeface="+mn-ea"/>
              </a:rPr>
              <a:t>Livre exportação de produtos</a:t>
            </a:r>
            <a:endParaRPr lang="pt-PT" altLang="en-US" sz="1200" i="1">
              <a:solidFill>
                <a:srgbClr val="3EA4BA"/>
              </a:solidFill>
            </a:endParaRPr>
          </a:p>
        </p:txBody>
      </p:sp>
      <p:sp>
        <p:nvSpPr>
          <p:cNvPr id="44" name="Oval 43"/>
          <p:cNvSpPr/>
          <p:nvPr/>
        </p:nvSpPr>
        <p:spPr>
          <a:xfrm>
            <a:off x="6955155" y="4834890"/>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p>
        </p:txBody>
      </p:sp>
      <p:sp>
        <p:nvSpPr>
          <p:cNvPr id="71" name="Oval 70"/>
          <p:cNvSpPr/>
          <p:nvPr/>
        </p:nvSpPr>
        <p:spPr>
          <a:xfrm>
            <a:off x="6038214" y="4223382"/>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p>
        </p:txBody>
      </p:sp>
      <p:cxnSp>
        <p:nvCxnSpPr>
          <p:cNvPr id="14" name="Conexão Reta 13"/>
          <p:cNvCxnSpPr/>
          <p:nvPr/>
        </p:nvCxnSpPr>
        <p:spPr>
          <a:xfrm>
            <a:off x="7266305" y="1435100"/>
            <a:ext cx="3573145" cy="3175"/>
          </a:xfrm>
          <a:prstGeom prst="line">
            <a:avLst/>
          </a:prstGeom>
        </p:spPr>
        <p:style>
          <a:lnRef idx="1">
            <a:schemeClr val="accent1"/>
          </a:lnRef>
          <a:fillRef idx="0">
            <a:schemeClr val="accent1"/>
          </a:fillRef>
          <a:effectRef idx="0">
            <a:schemeClr val="accent1"/>
          </a:effectRef>
          <a:fontRef idx="minor">
            <a:schemeClr val="tx1"/>
          </a:fontRef>
        </p:style>
      </p:cxnSp>
      <p:sp>
        <p:nvSpPr>
          <p:cNvPr id="20" name="Caixa de Texto 19"/>
          <p:cNvSpPr txBox="1"/>
          <p:nvPr/>
        </p:nvSpPr>
        <p:spPr>
          <a:xfrm>
            <a:off x="7339965" y="917575"/>
            <a:ext cx="3662680" cy="275590"/>
          </a:xfrm>
          <a:prstGeom prst="rect">
            <a:avLst/>
          </a:prstGeom>
          <a:noFill/>
        </p:spPr>
        <p:txBody>
          <a:bodyPr wrap="square" rtlCol="0">
            <a:spAutoFit/>
          </a:bodyPr>
          <a:lstStyle/>
          <a:p>
            <a:r>
              <a:rPr lang="pt-PT" sz="1200" b="1" dirty="0" smtClean="0">
                <a:solidFill>
                  <a:srgbClr val="3EA4BA"/>
                </a:solidFill>
                <a:latin typeface="Arial Narrow" panose="020B0606020202030204" pitchFamily="34" charset="0"/>
                <a:cs typeface="Arial Narrow" panose="020B0606020202030204" pitchFamily="34" charset="0"/>
                <a:sym typeface="+mn-ea"/>
              </a:rPr>
              <a:t>» </a:t>
            </a:r>
            <a:r>
              <a:rPr sz="1200" dirty="0" smtClean="0">
                <a:solidFill>
                  <a:srgbClr val="3EA4BA"/>
                </a:solidFill>
                <a:latin typeface="Arial Narrow" panose="020B0606020202030204" pitchFamily="34" charset="0"/>
                <a:cs typeface="Arial Narrow" panose="020B0606020202030204" pitchFamily="34" charset="0"/>
                <a:sym typeface="+mn-ea"/>
              </a:rPr>
              <a:t>Oportunidades recíprocas para todos os </a:t>
            </a:r>
            <a:r>
              <a:rPr lang="pt-PT" sz="1200" dirty="0" smtClean="0">
                <a:solidFill>
                  <a:srgbClr val="3EA4BA"/>
                </a:solidFill>
                <a:latin typeface="Arial Narrow" panose="020B0606020202030204" pitchFamily="34" charset="0"/>
                <a:cs typeface="Arial Narrow" panose="020B0606020202030204" pitchFamily="34" charset="0"/>
                <a:sym typeface="+mn-ea"/>
              </a:rPr>
              <a:t>p</a:t>
            </a:r>
            <a:r>
              <a:rPr sz="1200" dirty="0" smtClean="0">
                <a:solidFill>
                  <a:srgbClr val="3EA4BA"/>
                </a:solidFill>
                <a:latin typeface="Arial Narrow" panose="020B0606020202030204" pitchFamily="34" charset="0"/>
                <a:cs typeface="Arial Narrow" panose="020B0606020202030204" pitchFamily="34" charset="0"/>
                <a:sym typeface="+mn-ea"/>
              </a:rPr>
              <a:t>aíses </a:t>
            </a:r>
            <a:r>
              <a:rPr lang="pt-PT" sz="1200" dirty="0" smtClean="0">
                <a:solidFill>
                  <a:srgbClr val="3EA4BA"/>
                </a:solidFill>
                <a:latin typeface="Arial Narrow" panose="020B0606020202030204" pitchFamily="34" charset="0"/>
                <a:cs typeface="Arial Narrow" panose="020B0606020202030204" pitchFamily="34" charset="0"/>
                <a:sym typeface="+mn-ea"/>
              </a:rPr>
              <a:t>e empresas</a:t>
            </a:r>
            <a:endParaRPr lang="pt-PT" altLang="en-US" sz="1200">
              <a:solidFill>
                <a:srgbClr val="3EA4BA"/>
              </a:solidFill>
            </a:endParaRPr>
          </a:p>
        </p:txBody>
      </p:sp>
      <p:sp>
        <p:nvSpPr>
          <p:cNvPr id="22" name="Caixa de Texto 21"/>
          <p:cNvSpPr txBox="1"/>
          <p:nvPr/>
        </p:nvSpPr>
        <p:spPr>
          <a:xfrm>
            <a:off x="6986905" y="4797425"/>
            <a:ext cx="2445385" cy="275590"/>
          </a:xfrm>
          <a:prstGeom prst="rect">
            <a:avLst/>
          </a:prstGeom>
          <a:noFill/>
        </p:spPr>
        <p:txBody>
          <a:bodyPr wrap="square" rtlCol="0">
            <a:spAutoFit/>
          </a:bodyPr>
          <a:lstStyle/>
          <a:p>
            <a:r>
              <a:rPr lang="pt-PT" altLang="en-US" sz="1200" b="1" i="1">
                <a:solidFill>
                  <a:srgbClr val="008CBA"/>
                </a:solidFill>
              </a:rPr>
              <a:t>Exportação e reexportação</a:t>
            </a:r>
          </a:p>
        </p:txBody>
      </p:sp>
      <p:sp>
        <p:nvSpPr>
          <p:cNvPr id="23" name="Caixa de Texto 22"/>
          <p:cNvSpPr txBox="1"/>
          <p:nvPr/>
        </p:nvSpPr>
        <p:spPr>
          <a:xfrm>
            <a:off x="6521450" y="6052820"/>
            <a:ext cx="5462905" cy="275590"/>
          </a:xfrm>
          <a:prstGeom prst="rect">
            <a:avLst/>
          </a:prstGeom>
          <a:noFill/>
        </p:spPr>
        <p:txBody>
          <a:bodyPr wrap="square" rtlCol="0">
            <a:spAutoFit/>
          </a:bodyPr>
          <a:lstStyle/>
          <a:p>
            <a:r>
              <a:rPr lang="pt-PT" sz="1200" b="1" dirty="0" smtClean="0">
                <a:solidFill>
                  <a:srgbClr val="3EA4BA"/>
                </a:solidFill>
                <a:latin typeface="Arial Narrow" panose="020B0606020202030204" pitchFamily="34" charset="0"/>
                <a:cs typeface="Arial Narrow" panose="020B0606020202030204" pitchFamily="34" charset="0"/>
                <a:sym typeface="+mn-ea"/>
              </a:rPr>
              <a:t>»</a:t>
            </a:r>
            <a:r>
              <a:rPr lang="pt-PT" sz="1200" dirty="0" smtClean="0">
                <a:solidFill>
                  <a:srgbClr val="3EA4BA"/>
                </a:solidFill>
                <a:latin typeface="Arial Narrow" panose="020B0606020202030204" pitchFamily="34" charset="0"/>
                <a:cs typeface="Arial Narrow" panose="020B0606020202030204" pitchFamily="34" charset="0"/>
                <a:sym typeface="+mn-ea"/>
              </a:rPr>
              <a:t> </a:t>
            </a:r>
            <a:r>
              <a:rPr lang="en-US" altLang="pt-PT" sz="1200" dirty="0">
                <a:solidFill>
                  <a:srgbClr val="3EA4BA"/>
                </a:solidFill>
                <a:latin typeface="Arial Narrow" panose="020B0606020202030204" pitchFamily="34" charset="0"/>
                <a:cs typeface="Arial Narrow" panose="020B0606020202030204" pitchFamily="34" charset="0"/>
                <a:sym typeface="+mn-ea"/>
              </a:rPr>
              <a:t>I</a:t>
            </a:r>
            <a:r>
              <a:rPr lang="pt-PT" altLang="en-US" sz="1200" dirty="0">
                <a:solidFill>
                  <a:srgbClr val="3EA4BA"/>
                </a:solidFill>
                <a:latin typeface="Arial Narrow" panose="020B0606020202030204" pitchFamily="34" charset="0"/>
                <a:cs typeface="Arial Narrow" panose="020B0606020202030204" pitchFamily="34" charset="0"/>
                <a:sym typeface="+mn-ea"/>
              </a:rPr>
              <a:t>mportação de </a:t>
            </a:r>
            <a:r>
              <a:rPr lang="en-US" altLang="pt-PT" sz="1200" dirty="0">
                <a:solidFill>
                  <a:srgbClr val="3EA4BA"/>
                </a:solidFill>
                <a:latin typeface="Arial Narrow" panose="020B0606020202030204" pitchFamily="34" charset="0"/>
                <a:cs typeface="Arial Narrow" panose="020B0606020202030204" pitchFamily="34" charset="0"/>
                <a:sym typeface="+mn-ea"/>
              </a:rPr>
              <a:t>matérias </a:t>
            </a:r>
            <a:r>
              <a:rPr lang="en-US" altLang="pt-PT" sz="1200" dirty="0" err="1">
                <a:solidFill>
                  <a:srgbClr val="3EA4BA"/>
                </a:solidFill>
                <a:latin typeface="Arial Narrow" panose="020B0606020202030204" pitchFamily="34" charset="0"/>
                <a:cs typeface="Arial Narrow" panose="020B0606020202030204" pitchFamily="34" charset="0"/>
                <a:sym typeface="+mn-ea"/>
              </a:rPr>
              <a:t>primas</a:t>
            </a:r>
            <a:r>
              <a:rPr lang="en-US" altLang="pt-PT" sz="1200" dirty="0">
                <a:solidFill>
                  <a:srgbClr val="3EA4BA"/>
                </a:solidFill>
                <a:latin typeface="Arial Narrow" panose="020B0606020202030204" pitchFamily="34" charset="0"/>
                <a:cs typeface="Arial Narrow" panose="020B0606020202030204" pitchFamily="34" charset="0"/>
                <a:sym typeface="+mn-ea"/>
              </a:rPr>
              <a:t> </a:t>
            </a:r>
            <a:r>
              <a:rPr lang="pt-PT" altLang="en-US" sz="1200" dirty="0" smtClean="0">
                <a:solidFill>
                  <a:srgbClr val="3EA4BA"/>
                </a:solidFill>
                <a:latin typeface="Arial Narrow" panose="020B0606020202030204" pitchFamily="34" charset="0"/>
                <a:cs typeface="Arial Narrow" panose="020B0606020202030204" pitchFamily="34" charset="0"/>
                <a:sym typeface="+mn-ea"/>
              </a:rPr>
              <a:t>entrte os 15 </a:t>
            </a:r>
            <a:r>
              <a:rPr lang="pt-PT" altLang="en-US" sz="1200" dirty="0">
                <a:solidFill>
                  <a:srgbClr val="3EA4BA"/>
                </a:solidFill>
                <a:latin typeface="Arial Narrow" panose="020B0606020202030204" pitchFamily="34" charset="0"/>
                <a:cs typeface="Arial Narrow" panose="020B0606020202030204" pitchFamily="34" charset="0"/>
                <a:sym typeface="+mn-ea"/>
              </a:rPr>
              <a:t>países da </a:t>
            </a:r>
            <a:r>
              <a:rPr lang="pt-PT" altLang="en-US" sz="1200" i="1" dirty="0">
                <a:solidFill>
                  <a:srgbClr val="3EA4BA"/>
                </a:solidFill>
                <a:latin typeface="Arial Narrow" panose="020B0606020202030204" pitchFamily="34" charset="0"/>
                <a:cs typeface="Arial Narrow" panose="020B0606020202030204" pitchFamily="34" charset="0"/>
                <a:sym typeface="+mn-ea"/>
              </a:rPr>
              <a:t>CEDEAO</a:t>
            </a:r>
            <a:r>
              <a:rPr lang="pt-PT" altLang="en-US" sz="1200" dirty="0">
                <a:solidFill>
                  <a:srgbClr val="3EA4BA"/>
                </a:solidFill>
                <a:latin typeface="Arial Narrow" panose="020B0606020202030204" pitchFamily="34" charset="0"/>
                <a:cs typeface="Arial Narrow" panose="020B0606020202030204" pitchFamily="34" charset="0"/>
                <a:sym typeface="+mn-ea"/>
              </a:rPr>
              <a:t> livre de taxas e impostos</a:t>
            </a:r>
            <a:endParaRPr lang="pt-PT" altLang="en-US" sz="1200" i="1" dirty="0">
              <a:solidFill>
                <a:srgbClr val="3EA4BA"/>
              </a:solidFill>
            </a:endParaRPr>
          </a:p>
        </p:txBody>
      </p:sp>
      <p:sp>
        <p:nvSpPr>
          <p:cNvPr id="25" name="object 7"/>
          <p:cNvSpPr txBox="1"/>
          <p:nvPr/>
        </p:nvSpPr>
        <p:spPr>
          <a:xfrm>
            <a:off x="4093209" y="4145277"/>
            <a:ext cx="2011045" cy="280035"/>
          </a:xfrm>
          <a:prstGeom prst="rect">
            <a:avLst/>
          </a:prstGeom>
        </p:spPr>
        <p:txBody>
          <a:bodyPr wrap="square" lIns="0" tIns="13716" rIns="0" bIns="0" rtlCol="0">
            <a:noAutofit/>
          </a:bodyPr>
          <a:lstStyle/>
          <a:p>
            <a:pPr marL="12700">
              <a:lnSpc>
                <a:spcPts val="2160"/>
              </a:lnSpc>
            </a:pPr>
            <a:r>
              <a:rPr sz="1400" b="1" spc="-1" dirty="0" smtClean="0">
                <a:solidFill>
                  <a:srgbClr val="008CBA"/>
                </a:solidFill>
                <a:latin typeface="Arial Narrow" panose="020B0606020202030204" pitchFamily="34" charset="0"/>
                <a:cs typeface="Arial Narrow" panose="020B0606020202030204" pitchFamily="34" charset="0"/>
              </a:rPr>
              <a:t>Caraterização e informação</a:t>
            </a:r>
          </a:p>
        </p:txBody>
      </p:sp>
      <p:cxnSp>
        <p:nvCxnSpPr>
          <p:cNvPr id="26" name="Conexão Reta 25"/>
          <p:cNvCxnSpPr/>
          <p:nvPr/>
        </p:nvCxnSpPr>
        <p:spPr>
          <a:xfrm flipV="1">
            <a:off x="2831646" y="4675137"/>
            <a:ext cx="3127375" cy="2540"/>
          </a:xfrm>
          <a:prstGeom prst="line">
            <a:avLst/>
          </a:prstGeom>
        </p:spPr>
        <p:style>
          <a:lnRef idx="1">
            <a:schemeClr val="accent1"/>
          </a:lnRef>
          <a:fillRef idx="0">
            <a:schemeClr val="accent1"/>
          </a:fillRef>
          <a:effectRef idx="0">
            <a:schemeClr val="accent1"/>
          </a:effectRef>
          <a:fontRef idx="minor">
            <a:schemeClr val="tx1"/>
          </a:fontRef>
        </p:style>
      </p:cxnSp>
      <p:sp>
        <p:nvSpPr>
          <p:cNvPr id="28" name="Caixa de Texto 27"/>
          <p:cNvSpPr txBox="1"/>
          <p:nvPr/>
        </p:nvSpPr>
        <p:spPr>
          <a:xfrm>
            <a:off x="4358187" y="4419232"/>
            <a:ext cx="1778000" cy="275590"/>
          </a:xfrm>
          <a:prstGeom prst="rect">
            <a:avLst/>
          </a:prstGeom>
          <a:noFill/>
        </p:spPr>
        <p:txBody>
          <a:bodyPr wrap="square" rtlCol="0">
            <a:spAutoFit/>
          </a:bodyPr>
          <a:lstStyle/>
          <a:p>
            <a:r>
              <a:rPr lang="pt-PT" sz="1200" b="1" dirty="0" smtClean="0">
                <a:solidFill>
                  <a:srgbClr val="3EA4BA"/>
                </a:solidFill>
                <a:latin typeface="Arial Narrow" panose="020B0606020202030204" pitchFamily="34" charset="0"/>
                <a:cs typeface="Arial Narrow" panose="020B0606020202030204" pitchFamily="34" charset="0"/>
                <a:sym typeface="+mn-ea"/>
              </a:rPr>
              <a:t>» </a:t>
            </a:r>
            <a:r>
              <a:rPr sz="1200" dirty="0" smtClean="0">
                <a:solidFill>
                  <a:srgbClr val="3EA4BA"/>
                </a:solidFill>
                <a:latin typeface="Arial Narrow" panose="020B0606020202030204" pitchFamily="34" charset="0"/>
                <a:cs typeface="Arial Narrow" panose="020B0606020202030204" pitchFamily="34" charset="0"/>
                <a:sym typeface="+mn-ea"/>
              </a:rPr>
              <a:t>Capacitação empresarial</a:t>
            </a:r>
            <a:endParaRPr lang="pt-PT" altLang="en-US" sz="1200" dirty="0">
              <a:solidFill>
                <a:srgbClr val="3EA4BA"/>
              </a:solidFill>
            </a:endParaRPr>
          </a:p>
        </p:txBody>
      </p:sp>
      <p:cxnSp>
        <p:nvCxnSpPr>
          <p:cNvPr id="30" name="Conexão Reta 29"/>
          <p:cNvCxnSpPr/>
          <p:nvPr/>
        </p:nvCxnSpPr>
        <p:spPr>
          <a:xfrm flipV="1">
            <a:off x="2699566" y="5039627"/>
            <a:ext cx="3127375" cy="2540"/>
          </a:xfrm>
          <a:prstGeom prst="line">
            <a:avLst/>
          </a:prstGeom>
        </p:spPr>
        <p:style>
          <a:lnRef idx="1">
            <a:schemeClr val="accent1"/>
          </a:lnRef>
          <a:fillRef idx="0">
            <a:schemeClr val="accent1"/>
          </a:fillRef>
          <a:effectRef idx="0">
            <a:schemeClr val="accent1"/>
          </a:effectRef>
          <a:fontRef idx="minor">
            <a:schemeClr val="tx1"/>
          </a:fontRef>
        </p:style>
      </p:cxnSp>
      <p:sp>
        <p:nvSpPr>
          <p:cNvPr id="33" name="Caixa de Texto 32"/>
          <p:cNvSpPr txBox="1"/>
          <p:nvPr/>
        </p:nvSpPr>
        <p:spPr>
          <a:xfrm>
            <a:off x="3452045" y="4794517"/>
            <a:ext cx="2570480" cy="275590"/>
          </a:xfrm>
          <a:prstGeom prst="rect">
            <a:avLst/>
          </a:prstGeom>
          <a:noFill/>
        </p:spPr>
        <p:txBody>
          <a:bodyPr wrap="square" rtlCol="0">
            <a:spAutoFit/>
          </a:bodyPr>
          <a:lstStyle/>
          <a:p>
            <a:r>
              <a:rPr lang="pt-PT" sz="1200" b="1" dirty="0" smtClean="0">
                <a:solidFill>
                  <a:srgbClr val="3EA4BA"/>
                </a:solidFill>
                <a:latin typeface="Arial Narrow" panose="020B0606020202030204" pitchFamily="34" charset="0"/>
                <a:cs typeface="Arial Narrow" panose="020B0606020202030204" pitchFamily="34" charset="0"/>
                <a:sym typeface="+mn-ea"/>
              </a:rPr>
              <a:t>» </a:t>
            </a:r>
            <a:r>
              <a:rPr sz="1200" spc="-1" dirty="0" smtClean="0">
                <a:solidFill>
                  <a:srgbClr val="3EA4BA"/>
                </a:solidFill>
                <a:latin typeface="Arial Narrow" panose="020B0606020202030204" pitchFamily="34" charset="0"/>
                <a:cs typeface="Arial Narrow" panose="020B0606020202030204" pitchFamily="34" charset="0"/>
                <a:sym typeface="+mn-ea"/>
              </a:rPr>
              <a:t>Funcionamento e cooperação em rede</a:t>
            </a:r>
            <a:endParaRPr lang="pt-PT" altLang="en-US" sz="1200" dirty="0">
              <a:solidFill>
                <a:srgbClr val="3EA4BA"/>
              </a:solidFill>
            </a:endParaRPr>
          </a:p>
        </p:txBody>
      </p:sp>
      <p:sp>
        <p:nvSpPr>
          <p:cNvPr id="43" name="Caixa de Texto 42"/>
          <p:cNvSpPr txBox="1"/>
          <p:nvPr/>
        </p:nvSpPr>
        <p:spPr>
          <a:xfrm>
            <a:off x="3490955" y="5159007"/>
            <a:ext cx="2595880" cy="266065"/>
          </a:xfrm>
          <a:prstGeom prst="rect">
            <a:avLst/>
          </a:prstGeom>
          <a:noFill/>
        </p:spPr>
        <p:txBody>
          <a:bodyPr wrap="square" rtlCol="0">
            <a:spAutoFit/>
          </a:bodyPr>
          <a:lstStyle/>
          <a:p>
            <a:pPr marL="12700" marR="43180">
              <a:lnSpc>
                <a:spcPct val="95000"/>
              </a:lnSpc>
              <a:spcBef>
                <a:spcPts val="1025"/>
              </a:spcBef>
            </a:pPr>
            <a:r>
              <a:rPr lang="pt-PT" sz="1200" b="1" dirty="0" smtClean="0">
                <a:solidFill>
                  <a:srgbClr val="3EA4BA"/>
                </a:solidFill>
                <a:latin typeface="Arial Narrow" panose="020B0606020202030204" pitchFamily="34" charset="0"/>
                <a:cs typeface="Arial Narrow" panose="020B0606020202030204" pitchFamily="34" charset="0"/>
                <a:sym typeface="+mn-ea"/>
              </a:rPr>
              <a:t>» </a:t>
            </a:r>
            <a:r>
              <a:rPr sz="1200" dirty="0" smtClean="0">
                <a:solidFill>
                  <a:srgbClr val="3EA4BA"/>
                </a:solidFill>
                <a:latin typeface="Arial Narrow" panose="020B0606020202030204" pitchFamily="34" charset="0"/>
                <a:cs typeface="Arial Narrow" panose="020B0606020202030204" pitchFamily="34" charset="0"/>
                <a:sym typeface="+mn-ea"/>
              </a:rPr>
              <a:t>Instrumentos públicos de facilitação</a:t>
            </a:r>
            <a:endParaRPr lang="pt-PT" altLang="en-US" sz="1200" dirty="0">
              <a:solidFill>
                <a:srgbClr val="3EA4BA"/>
              </a:solidFill>
            </a:endParaRPr>
          </a:p>
        </p:txBody>
      </p:sp>
      <p:cxnSp>
        <p:nvCxnSpPr>
          <p:cNvPr id="45" name="Conexão Reta 44"/>
          <p:cNvCxnSpPr/>
          <p:nvPr/>
        </p:nvCxnSpPr>
        <p:spPr>
          <a:xfrm flipV="1">
            <a:off x="2578281" y="5404117"/>
            <a:ext cx="3127375" cy="25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exão Reta 45"/>
          <p:cNvCxnSpPr>
            <a:stCxn id="80" idx="6"/>
          </p:cNvCxnSpPr>
          <p:nvPr/>
        </p:nvCxnSpPr>
        <p:spPr>
          <a:xfrm>
            <a:off x="3930015" y="1597249"/>
            <a:ext cx="2762885" cy="594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Conexão Reta 61"/>
          <p:cNvCxnSpPr/>
          <p:nvPr/>
        </p:nvCxnSpPr>
        <p:spPr>
          <a:xfrm>
            <a:off x="6727825" y="5726430"/>
            <a:ext cx="5260975" cy="4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Conexão Reta 71"/>
          <p:cNvCxnSpPr/>
          <p:nvPr/>
        </p:nvCxnSpPr>
        <p:spPr>
          <a:xfrm>
            <a:off x="6606540" y="6047740"/>
            <a:ext cx="5260975" cy="4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Conexão Reta 72"/>
          <p:cNvCxnSpPr/>
          <p:nvPr/>
        </p:nvCxnSpPr>
        <p:spPr>
          <a:xfrm>
            <a:off x="6487795" y="6382385"/>
            <a:ext cx="5260975" cy="4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Conexão Reta 60"/>
          <p:cNvCxnSpPr/>
          <p:nvPr/>
        </p:nvCxnSpPr>
        <p:spPr>
          <a:xfrm>
            <a:off x="6608445" y="4725035"/>
            <a:ext cx="410845" cy="177800"/>
          </a:xfrm>
          <a:prstGeom prst="line">
            <a:avLst/>
          </a:prstGeom>
        </p:spPr>
        <p:style>
          <a:lnRef idx="1">
            <a:schemeClr val="accent1"/>
          </a:lnRef>
          <a:fillRef idx="0">
            <a:schemeClr val="accent1"/>
          </a:fillRef>
          <a:effectRef idx="0">
            <a:schemeClr val="accent1"/>
          </a:effectRef>
          <a:fontRef idx="minor">
            <a:schemeClr val="tx1"/>
          </a:fontRef>
        </p:style>
      </p:cxnSp>
      <p:pic>
        <p:nvPicPr>
          <p:cNvPr id="150" name="Imagem 1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cxnSp>
        <p:nvCxnSpPr>
          <p:cNvPr id="5" name="Conexão Reta 4"/>
          <p:cNvCxnSpPr/>
          <p:nvPr/>
        </p:nvCxnSpPr>
        <p:spPr>
          <a:xfrm flipV="1">
            <a:off x="3118485" y="1589946"/>
            <a:ext cx="742315" cy="2719705"/>
          </a:xfrm>
          <a:prstGeom prst="line">
            <a:avLst/>
          </a:prstGeom>
        </p:spPr>
        <p:style>
          <a:lnRef idx="1">
            <a:schemeClr val="accent1"/>
          </a:lnRef>
          <a:fillRef idx="0">
            <a:schemeClr val="accent1"/>
          </a:fillRef>
          <a:effectRef idx="0">
            <a:schemeClr val="accent1"/>
          </a:effectRef>
          <a:fontRef idx="minor">
            <a:schemeClr val="tx1"/>
          </a:fontRef>
        </p:style>
      </p:cxnSp>
      <p:sp>
        <p:nvSpPr>
          <p:cNvPr id="6" name="Caixa de Texto 5"/>
          <p:cNvSpPr txBox="1"/>
          <p:nvPr/>
        </p:nvSpPr>
        <p:spPr>
          <a:xfrm>
            <a:off x="2334260" y="1539781"/>
            <a:ext cx="1337310" cy="245110"/>
          </a:xfrm>
          <a:prstGeom prst="rect">
            <a:avLst/>
          </a:prstGeom>
          <a:noFill/>
        </p:spPr>
        <p:txBody>
          <a:bodyPr wrap="square" rtlCol="0">
            <a:spAutoFit/>
          </a:bodyPr>
          <a:lstStyle/>
          <a:p>
            <a:pPr lvl="0" fontAlgn="auto">
              <a:lnSpc>
                <a:spcPts val="1200"/>
              </a:lnSpc>
              <a:spcBef>
                <a:spcPts val="0"/>
              </a:spcBef>
              <a:spcAft>
                <a:spcPts val="0"/>
              </a:spcAft>
            </a:pPr>
            <a:r>
              <a:rPr lang="pt-PT" altLang="en-US" sz="1200" i="1" dirty="0">
                <a:solidFill>
                  <a:srgbClr val="3EA4BA"/>
                </a:solidFill>
                <a:latin typeface="Arial Narrow" panose="020B0606020202030204" pitchFamily="34" charset="0"/>
                <a:cs typeface="Arial Narrow" panose="020B0606020202030204" pitchFamily="34" charset="0"/>
                <a:sym typeface="+mn-ea"/>
              </a:rPr>
              <a:t>15 Países membros</a:t>
            </a:r>
          </a:p>
        </p:txBody>
      </p:sp>
      <p:sp>
        <p:nvSpPr>
          <p:cNvPr id="7" name="Caixa de Texto 6"/>
          <p:cNvSpPr txBox="1"/>
          <p:nvPr/>
        </p:nvSpPr>
        <p:spPr>
          <a:xfrm>
            <a:off x="2178050" y="2016666"/>
            <a:ext cx="1338580" cy="275590"/>
          </a:xfrm>
          <a:prstGeom prst="rect">
            <a:avLst/>
          </a:prstGeom>
          <a:noFill/>
        </p:spPr>
        <p:txBody>
          <a:bodyPr wrap="square" rtlCol="0">
            <a:spAutoFit/>
          </a:bodyPr>
          <a:lstStyle/>
          <a:p>
            <a:r>
              <a:rPr lang="pt-PT" altLang="en-US" sz="1200" i="1" dirty="0">
                <a:solidFill>
                  <a:srgbClr val="3EA4BA"/>
                </a:solidFill>
                <a:latin typeface="Arial Narrow" panose="020B0606020202030204" pitchFamily="34" charset="0"/>
                <a:cs typeface="Arial Narrow" panose="020B0606020202030204" pitchFamily="34" charset="0"/>
                <a:sym typeface="+mn-ea"/>
              </a:rPr>
              <a:t>Três línguas oficiais</a:t>
            </a:r>
          </a:p>
        </p:txBody>
      </p:sp>
      <p:sp>
        <p:nvSpPr>
          <p:cNvPr id="9" name="Caixa de Texto 8"/>
          <p:cNvSpPr txBox="1"/>
          <p:nvPr/>
        </p:nvSpPr>
        <p:spPr>
          <a:xfrm>
            <a:off x="969010" y="2374171"/>
            <a:ext cx="2354580" cy="245110"/>
          </a:xfrm>
          <a:prstGeom prst="rect">
            <a:avLst/>
          </a:prstGeom>
          <a:noFill/>
        </p:spPr>
        <p:txBody>
          <a:bodyPr wrap="square" rtlCol="0">
            <a:spAutoFit/>
          </a:bodyPr>
          <a:lstStyle/>
          <a:p>
            <a:pPr lvl="0" algn="r" fontAlgn="auto">
              <a:lnSpc>
                <a:spcPts val="1200"/>
              </a:lnSpc>
            </a:pPr>
            <a:r>
              <a:rPr lang="pt-PT" altLang="en-US" sz="1200" i="1" dirty="0">
                <a:solidFill>
                  <a:srgbClr val="3EA4BA"/>
                </a:solidFill>
                <a:latin typeface="Arial Narrow" panose="020B0606020202030204" pitchFamily="34" charset="0"/>
                <a:cs typeface="Arial Narrow" panose="020B0606020202030204" pitchFamily="34" charset="0"/>
                <a:sym typeface="+mn-ea"/>
              </a:rPr>
              <a:t>188.423.476 Utilizadores de Internet</a:t>
            </a:r>
          </a:p>
        </p:txBody>
      </p:sp>
      <p:sp>
        <p:nvSpPr>
          <p:cNvPr id="10" name="Caixa de Texto 9"/>
          <p:cNvSpPr txBox="1"/>
          <p:nvPr/>
        </p:nvSpPr>
        <p:spPr>
          <a:xfrm>
            <a:off x="1112703" y="2620641"/>
            <a:ext cx="2247265" cy="276999"/>
          </a:xfrm>
          <a:prstGeom prst="rect">
            <a:avLst/>
          </a:prstGeom>
          <a:noFill/>
        </p:spPr>
        <p:txBody>
          <a:bodyPr wrap="square" rtlCol="0">
            <a:spAutoFit/>
          </a:bodyPr>
          <a:lstStyle/>
          <a:p>
            <a:r>
              <a:rPr lang="pt-PT" altLang="en-US" sz="1200" i="1" dirty="0">
                <a:solidFill>
                  <a:srgbClr val="3EA4BA"/>
                </a:solidFill>
                <a:latin typeface="Arial Narrow" panose="020B0606020202030204" pitchFamily="34" charset="0"/>
                <a:cs typeface="Arial Narrow" panose="020B0606020202030204" pitchFamily="34" charset="0"/>
                <a:sym typeface="+mn-ea"/>
              </a:rPr>
              <a:t>47.4 % Penetração [ % População]</a:t>
            </a:r>
          </a:p>
        </p:txBody>
      </p:sp>
      <p:grpSp>
        <p:nvGrpSpPr>
          <p:cNvPr id="12" name="Agrupar 11"/>
          <p:cNvGrpSpPr/>
          <p:nvPr/>
        </p:nvGrpSpPr>
        <p:grpSpPr>
          <a:xfrm rot="10800000">
            <a:off x="3577590" y="1622331"/>
            <a:ext cx="254000" cy="142240"/>
            <a:chOff x="6427" y="3849"/>
            <a:chExt cx="400" cy="224"/>
          </a:xfrm>
        </p:grpSpPr>
        <p:cxnSp>
          <p:nvCxnSpPr>
            <p:cNvPr id="21" name="Conexão Reta 20"/>
            <p:cNvCxnSpPr/>
            <p:nvPr/>
          </p:nvCxnSpPr>
          <p:spPr>
            <a:xfrm>
              <a:off x="6427" y="3934"/>
              <a:ext cx="366" cy="18"/>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Conexão Reta 87"/>
            <p:cNvCxnSpPr/>
            <p:nvPr/>
          </p:nvCxnSpPr>
          <p:spPr>
            <a:xfrm flipV="1">
              <a:off x="6775" y="3849"/>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1" name="Agrupar 30"/>
          <p:cNvGrpSpPr/>
          <p:nvPr/>
        </p:nvGrpSpPr>
        <p:grpSpPr>
          <a:xfrm rot="10800000">
            <a:off x="3406775" y="2101121"/>
            <a:ext cx="264795" cy="142240"/>
            <a:chOff x="6321" y="4253"/>
            <a:chExt cx="417" cy="224"/>
          </a:xfrm>
        </p:grpSpPr>
        <p:cxnSp>
          <p:nvCxnSpPr>
            <p:cNvPr id="84" name="Conexão Reta 83"/>
            <p:cNvCxnSpPr/>
            <p:nvPr/>
          </p:nvCxnSpPr>
          <p:spPr>
            <a:xfrm flipV="1">
              <a:off x="6321" y="4322"/>
              <a:ext cx="389" cy="13"/>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Conexão Reta 88"/>
            <p:cNvCxnSpPr/>
            <p:nvPr/>
          </p:nvCxnSpPr>
          <p:spPr>
            <a:xfrm flipV="1">
              <a:off x="6686" y="4253"/>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2" name="Agrupar 31"/>
          <p:cNvGrpSpPr/>
          <p:nvPr/>
        </p:nvGrpSpPr>
        <p:grpSpPr>
          <a:xfrm rot="10800000">
            <a:off x="3272790" y="2427511"/>
            <a:ext cx="284480" cy="142240"/>
            <a:chOff x="6286" y="4402"/>
            <a:chExt cx="448" cy="224"/>
          </a:xfrm>
        </p:grpSpPr>
        <p:cxnSp>
          <p:nvCxnSpPr>
            <p:cNvPr id="81" name="Conexão Reta 80"/>
            <p:cNvCxnSpPr/>
            <p:nvPr/>
          </p:nvCxnSpPr>
          <p:spPr>
            <a:xfrm>
              <a:off x="6286" y="4516"/>
              <a:ext cx="421" cy="7"/>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Conexão Reta 89"/>
            <p:cNvCxnSpPr/>
            <p:nvPr/>
          </p:nvCxnSpPr>
          <p:spPr>
            <a:xfrm flipV="1">
              <a:off x="6682" y="4402"/>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8" name="Agrupar 47"/>
          <p:cNvGrpSpPr/>
          <p:nvPr/>
        </p:nvGrpSpPr>
        <p:grpSpPr>
          <a:xfrm rot="10800000">
            <a:off x="3194685" y="2710721"/>
            <a:ext cx="287020" cy="142240"/>
            <a:chOff x="6159" y="4840"/>
            <a:chExt cx="452" cy="224"/>
          </a:xfrm>
        </p:grpSpPr>
        <p:cxnSp>
          <p:nvCxnSpPr>
            <p:cNvPr id="74" name="Conexão Reta 73"/>
            <p:cNvCxnSpPr/>
            <p:nvPr/>
          </p:nvCxnSpPr>
          <p:spPr>
            <a:xfrm flipV="1">
              <a:off x="6159" y="4940"/>
              <a:ext cx="427"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Conexão Reta 90"/>
            <p:cNvCxnSpPr/>
            <p:nvPr/>
          </p:nvCxnSpPr>
          <p:spPr>
            <a:xfrm flipV="1">
              <a:off x="6559" y="4840"/>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80" name="Oval 79"/>
          <p:cNvSpPr/>
          <p:nvPr/>
        </p:nvSpPr>
        <p:spPr>
          <a:xfrm>
            <a:off x="3806825" y="1524541"/>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rgbClr val="3EA4BA"/>
              </a:solidFill>
            </a:endParaRPr>
          </a:p>
        </p:txBody>
      </p:sp>
      <p:grpSp>
        <p:nvGrpSpPr>
          <p:cNvPr id="37" name="Agrupar 36"/>
          <p:cNvGrpSpPr/>
          <p:nvPr/>
        </p:nvGrpSpPr>
        <p:grpSpPr>
          <a:xfrm rot="10800000">
            <a:off x="3138805" y="2929161"/>
            <a:ext cx="287020" cy="142240"/>
            <a:chOff x="6159" y="4840"/>
            <a:chExt cx="452" cy="224"/>
          </a:xfrm>
        </p:grpSpPr>
        <p:cxnSp>
          <p:nvCxnSpPr>
            <p:cNvPr id="47" name="Conexão Reta 46"/>
            <p:cNvCxnSpPr/>
            <p:nvPr/>
          </p:nvCxnSpPr>
          <p:spPr>
            <a:xfrm flipV="1">
              <a:off x="6159" y="4940"/>
              <a:ext cx="427"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Conexão Reta 48"/>
            <p:cNvCxnSpPr/>
            <p:nvPr/>
          </p:nvCxnSpPr>
          <p:spPr>
            <a:xfrm flipV="1">
              <a:off x="6559" y="4840"/>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51" name="Caixa de Texto 50"/>
          <p:cNvSpPr txBox="1"/>
          <p:nvPr/>
        </p:nvSpPr>
        <p:spPr>
          <a:xfrm>
            <a:off x="1295585" y="2863755"/>
            <a:ext cx="2078172" cy="276999"/>
          </a:xfrm>
          <a:prstGeom prst="rect">
            <a:avLst/>
          </a:prstGeom>
          <a:noFill/>
        </p:spPr>
        <p:txBody>
          <a:bodyPr wrap="square" rtlCol="0">
            <a:spAutoFit/>
          </a:bodyPr>
          <a:lstStyle/>
          <a:p>
            <a:r>
              <a:rPr lang="pt-PT" altLang="en-US" sz="1200" dirty="0">
                <a:solidFill>
                  <a:srgbClr val="3EA4BA"/>
                </a:solidFill>
                <a:latin typeface="Arial Narrow" panose="020B0606020202030204" pitchFamily="34" charset="0"/>
                <a:cs typeface="Arial Narrow" panose="020B0606020202030204" pitchFamily="34" charset="0"/>
                <a:sym typeface="+mn-ea"/>
              </a:rPr>
              <a:t>400 milhões de consumidores</a:t>
            </a:r>
            <a:endParaRPr lang="pt-PT" altLang="en-US" sz="1200" i="1" dirty="0">
              <a:solidFill>
                <a:srgbClr val="3EA4BA"/>
              </a:solidFill>
              <a:latin typeface="Arial Narrow" panose="020B0606020202030204" pitchFamily="34" charset="0"/>
              <a:cs typeface="Arial Narrow" panose="020B0606020202030204" pitchFamily="34" charset="0"/>
              <a:sym typeface="+mn-ea"/>
            </a:endParaRPr>
          </a:p>
        </p:txBody>
      </p:sp>
      <p:grpSp>
        <p:nvGrpSpPr>
          <p:cNvPr id="52" name="Agrupar 51"/>
          <p:cNvGrpSpPr/>
          <p:nvPr/>
        </p:nvGrpSpPr>
        <p:grpSpPr>
          <a:xfrm rot="10800000">
            <a:off x="3052445" y="3228881"/>
            <a:ext cx="287020" cy="142240"/>
            <a:chOff x="6159" y="4840"/>
            <a:chExt cx="452" cy="224"/>
          </a:xfrm>
        </p:grpSpPr>
        <p:cxnSp>
          <p:nvCxnSpPr>
            <p:cNvPr id="53" name="Conexão Reta 52"/>
            <p:cNvCxnSpPr/>
            <p:nvPr/>
          </p:nvCxnSpPr>
          <p:spPr>
            <a:xfrm flipV="1">
              <a:off x="6159" y="4940"/>
              <a:ext cx="427"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exão Reta 53"/>
            <p:cNvCxnSpPr/>
            <p:nvPr/>
          </p:nvCxnSpPr>
          <p:spPr>
            <a:xfrm flipV="1">
              <a:off x="6559" y="4840"/>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55" name="Caixa de Texto 54"/>
          <p:cNvSpPr txBox="1"/>
          <p:nvPr/>
        </p:nvSpPr>
        <p:spPr>
          <a:xfrm>
            <a:off x="715374" y="3153316"/>
            <a:ext cx="2517140" cy="276999"/>
          </a:xfrm>
          <a:prstGeom prst="rect">
            <a:avLst/>
          </a:prstGeom>
          <a:noFill/>
        </p:spPr>
        <p:txBody>
          <a:bodyPr wrap="square" rtlCol="0">
            <a:spAutoFit/>
          </a:bodyPr>
          <a:lstStyle/>
          <a:p>
            <a:r>
              <a:rPr lang="pt-PT" altLang="en-US" sz="1200" dirty="0">
                <a:solidFill>
                  <a:srgbClr val="3EA4BA"/>
                </a:solidFill>
                <a:latin typeface="Arial Narrow" panose="020B0606020202030204" pitchFamily="34" charset="0"/>
                <a:cs typeface="Arial Narrow" panose="020B0606020202030204" pitchFamily="34" charset="0"/>
                <a:sym typeface="+mn-ea"/>
              </a:rPr>
              <a:t>600 milhões de consumidores em 2050</a:t>
            </a:r>
            <a:endParaRPr lang="pt-PT" altLang="en-US" sz="1200" i="1" dirty="0">
              <a:solidFill>
                <a:srgbClr val="3EA4BA"/>
              </a:solidFill>
              <a:latin typeface="Arial Narrow" panose="020B0606020202030204" pitchFamily="34" charset="0"/>
              <a:cs typeface="Arial Narrow" panose="020B0606020202030204" pitchFamily="34" charset="0"/>
              <a:sym typeface="+mn-ea"/>
            </a:endParaRPr>
          </a:p>
        </p:txBody>
      </p:sp>
      <p:grpSp>
        <p:nvGrpSpPr>
          <p:cNvPr id="56" name="Agrupar 55"/>
          <p:cNvGrpSpPr/>
          <p:nvPr/>
        </p:nvGrpSpPr>
        <p:grpSpPr>
          <a:xfrm rot="10800000">
            <a:off x="2986405" y="3518441"/>
            <a:ext cx="287020" cy="142240"/>
            <a:chOff x="6159" y="4840"/>
            <a:chExt cx="452" cy="224"/>
          </a:xfrm>
        </p:grpSpPr>
        <p:cxnSp>
          <p:nvCxnSpPr>
            <p:cNvPr id="57" name="Conexão Reta 56"/>
            <p:cNvCxnSpPr/>
            <p:nvPr/>
          </p:nvCxnSpPr>
          <p:spPr>
            <a:xfrm flipV="1">
              <a:off x="6159" y="4940"/>
              <a:ext cx="427"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Conexão Reta 57"/>
            <p:cNvCxnSpPr/>
            <p:nvPr/>
          </p:nvCxnSpPr>
          <p:spPr>
            <a:xfrm flipV="1">
              <a:off x="6559" y="4840"/>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59" name="Caixa de Texto 58"/>
          <p:cNvSpPr txBox="1"/>
          <p:nvPr/>
        </p:nvSpPr>
        <p:spPr>
          <a:xfrm>
            <a:off x="1511300" y="3442876"/>
            <a:ext cx="1652270" cy="275590"/>
          </a:xfrm>
          <a:prstGeom prst="rect">
            <a:avLst/>
          </a:prstGeom>
          <a:noFill/>
        </p:spPr>
        <p:txBody>
          <a:bodyPr wrap="square" rtlCol="0">
            <a:spAutoFit/>
          </a:bodyPr>
          <a:lstStyle/>
          <a:p>
            <a:r>
              <a:rPr lang="pt-PT" altLang="en-US" sz="1200" dirty="0">
                <a:solidFill>
                  <a:srgbClr val="3EA4BA"/>
                </a:solidFill>
                <a:latin typeface="Arial Narrow" panose="020B0606020202030204" pitchFamily="34" charset="0"/>
                <a:cs typeface="Arial Narrow" panose="020B0606020202030204" pitchFamily="34" charset="0"/>
                <a:sym typeface="+mn-ea"/>
              </a:rPr>
              <a:t>5% da poulação mundial</a:t>
            </a:r>
            <a:endParaRPr lang="pt-PT" altLang="en-US" sz="1200" i="1" dirty="0">
              <a:solidFill>
                <a:srgbClr val="3EA4BA"/>
              </a:solidFill>
              <a:latin typeface="Arial Narrow" panose="020B0606020202030204" pitchFamily="34" charset="0"/>
              <a:cs typeface="Arial Narrow" panose="020B0606020202030204" pitchFamily="34" charset="0"/>
              <a:sym typeface="+mn-ea"/>
            </a:endParaRPr>
          </a:p>
        </p:txBody>
      </p:sp>
      <p:grpSp>
        <p:nvGrpSpPr>
          <p:cNvPr id="60" name="Agrupar 59"/>
          <p:cNvGrpSpPr/>
          <p:nvPr/>
        </p:nvGrpSpPr>
        <p:grpSpPr>
          <a:xfrm rot="10800000">
            <a:off x="2889885" y="3889281"/>
            <a:ext cx="287020" cy="142240"/>
            <a:chOff x="6159" y="4840"/>
            <a:chExt cx="452" cy="224"/>
          </a:xfrm>
        </p:grpSpPr>
        <p:cxnSp>
          <p:nvCxnSpPr>
            <p:cNvPr id="64" name="Conexão Reta 63"/>
            <p:cNvCxnSpPr/>
            <p:nvPr/>
          </p:nvCxnSpPr>
          <p:spPr>
            <a:xfrm flipV="1">
              <a:off x="6159" y="4940"/>
              <a:ext cx="427"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Conexão Reta 64"/>
            <p:cNvCxnSpPr/>
            <p:nvPr/>
          </p:nvCxnSpPr>
          <p:spPr>
            <a:xfrm flipV="1">
              <a:off x="6559" y="4840"/>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66" name="Caixa de Texto 65"/>
          <p:cNvSpPr txBox="1"/>
          <p:nvPr/>
        </p:nvSpPr>
        <p:spPr>
          <a:xfrm>
            <a:off x="514531" y="3803556"/>
            <a:ext cx="2594610" cy="275590"/>
          </a:xfrm>
          <a:prstGeom prst="rect">
            <a:avLst/>
          </a:prstGeom>
          <a:noFill/>
        </p:spPr>
        <p:txBody>
          <a:bodyPr wrap="square" rtlCol="0">
            <a:spAutoFit/>
          </a:bodyPr>
          <a:lstStyle/>
          <a:p>
            <a:r>
              <a:rPr lang="pt-PT" altLang="en-US" sz="1200" dirty="0">
                <a:solidFill>
                  <a:srgbClr val="3EA4BA"/>
                </a:solidFill>
                <a:latin typeface="Arial Narrow" panose="020B0606020202030204" pitchFamily="34" charset="0"/>
                <a:cs typeface="Arial Narrow" panose="020B0606020202030204" pitchFamily="34" charset="0"/>
                <a:sym typeface="+mn-ea"/>
              </a:rPr>
              <a:t>40% da poulação da África Subsaariana</a:t>
            </a:r>
            <a:endParaRPr lang="pt-PT" altLang="en-US" sz="1200" i="1" dirty="0">
              <a:solidFill>
                <a:srgbClr val="3EA4BA"/>
              </a:solidFill>
              <a:latin typeface="Arial Narrow" panose="020B0606020202030204" pitchFamily="34" charset="0"/>
              <a:cs typeface="Arial Narrow" panose="020B0606020202030204" pitchFamily="34" charset="0"/>
              <a:sym typeface="+mn-ea"/>
            </a:endParaRPr>
          </a:p>
        </p:txBody>
      </p:sp>
      <p:grpSp>
        <p:nvGrpSpPr>
          <p:cNvPr id="67" name="Agrupar 66"/>
          <p:cNvGrpSpPr/>
          <p:nvPr/>
        </p:nvGrpSpPr>
        <p:grpSpPr>
          <a:xfrm rot="10800000">
            <a:off x="2813685" y="4178841"/>
            <a:ext cx="287020" cy="142240"/>
            <a:chOff x="6159" y="4840"/>
            <a:chExt cx="452" cy="224"/>
          </a:xfrm>
        </p:grpSpPr>
        <p:cxnSp>
          <p:nvCxnSpPr>
            <p:cNvPr id="68" name="Conexão Reta 67"/>
            <p:cNvCxnSpPr/>
            <p:nvPr/>
          </p:nvCxnSpPr>
          <p:spPr>
            <a:xfrm flipV="1">
              <a:off x="6159" y="4940"/>
              <a:ext cx="427"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Conexão Reta 68"/>
            <p:cNvCxnSpPr/>
            <p:nvPr/>
          </p:nvCxnSpPr>
          <p:spPr>
            <a:xfrm flipV="1">
              <a:off x="6559" y="4840"/>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70" name="Caixa de Texto 69"/>
          <p:cNvSpPr txBox="1"/>
          <p:nvPr/>
        </p:nvSpPr>
        <p:spPr>
          <a:xfrm>
            <a:off x="265611" y="4093116"/>
            <a:ext cx="2594610" cy="275590"/>
          </a:xfrm>
          <a:prstGeom prst="rect">
            <a:avLst/>
          </a:prstGeom>
          <a:noFill/>
        </p:spPr>
        <p:txBody>
          <a:bodyPr wrap="square" rtlCol="0">
            <a:spAutoFit/>
          </a:bodyPr>
          <a:lstStyle/>
          <a:p>
            <a:r>
              <a:rPr lang="pt-PT" altLang="en-US" sz="1200" dirty="0">
                <a:solidFill>
                  <a:srgbClr val="3EA4BA"/>
                </a:solidFill>
                <a:latin typeface="Arial Narrow" panose="020B0606020202030204" pitchFamily="34" charset="0"/>
                <a:cs typeface="Arial Narrow" panose="020B0606020202030204" pitchFamily="34" charset="0"/>
                <a:sym typeface="+mn-ea"/>
              </a:rPr>
              <a:t>Área superior a 40% da África Subsaariana</a:t>
            </a:r>
            <a:endParaRPr lang="pt-PT" altLang="en-US" sz="1200" i="1" dirty="0">
              <a:solidFill>
                <a:srgbClr val="3EA4BA"/>
              </a:solidFill>
              <a:latin typeface="Arial Narrow" panose="020B0606020202030204" pitchFamily="34" charset="0"/>
              <a:cs typeface="Arial Narrow" panose="020B0606020202030204" pitchFamily="34" charset="0"/>
              <a:sym typeface="+mn-ea"/>
            </a:endParaRPr>
          </a:p>
        </p:txBody>
      </p:sp>
      <p:sp>
        <p:nvSpPr>
          <p:cNvPr id="75" name="Caixa de Texto 74"/>
          <p:cNvSpPr txBox="1"/>
          <p:nvPr/>
        </p:nvSpPr>
        <p:spPr>
          <a:xfrm>
            <a:off x="1473200" y="1767746"/>
            <a:ext cx="2214245" cy="275590"/>
          </a:xfrm>
          <a:prstGeom prst="rect">
            <a:avLst/>
          </a:prstGeom>
          <a:noFill/>
        </p:spPr>
        <p:txBody>
          <a:bodyPr wrap="square" rtlCol="0">
            <a:spAutoFit/>
          </a:bodyPr>
          <a:lstStyle/>
          <a:p>
            <a:r>
              <a:rPr lang="pt-PT" altLang="en-US" sz="1200" dirty="0">
                <a:solidFill>
                  <a:srgbClr val="3EA4BA"/>
                </a:solidFill>
                <a:latin typeface="Arial Narrow" panose="020B0606020202030204" pitchFamily="34" charset="0"/>
                <a:cs typeface="Arial Narrow" panose="020B0606020202030204" pitchFamily="34" charset="0"/>
                <a:sym typeface="+mn-ea"/>
              </a:rPr>
              <a:t>Área de 5.112.069 milhões de Km</a:t>
            </a:r>
            <a:r>
              <a:rPr lang="pt-PT" altLang="en-US" sz="1200" baseline="30000" dirty="0">
                <a:solidFill>
                  <a:srgbClr val="3EA4BA"/>
                </a:solidFill>
                <a:latin typeface="Arial Narrow" panose="020B0606020202030204" pitchFamily="34" charset="0"/>
                <a:cs typeface="Arial Narrow" panose="020B0606020202030204" pitchFamily="34" charset="0"/>
                <a:sym typeface="+mn-ea"/>
              </a:rPr>
              <a:t>2</a:t>
            </a:r>
            <a:endParaRPr lang="pt-PT" altLang="en-US" sz="1200" i="1" dirty="0">
              <a:solidFill>
                <a:srgbClr val="3EA4BA"/>
              </a:solidFill>
              <a:latin typeface="Arial Narrow" panose="020B0606020202030204" pitchFamily="34" charset="0"/>
              <a:cs typeface="Arial Narrow" panose="020B0606020202030204" pitchFamily="34" charset="0"/>
              <a:sym typeface="+mn-ea"/>
            </a:endParaRPr>
          </a:p>
        </p:txBody>
      </p:sp>
      <p:grpSp>
        <p:nvGrpSpPr>
          <p:cNvPr id="77" name="Agrupar 76"/>
          <p:cNvGrpSpPr/>
          <p:nvPr/>
        </p:nvGrpSpPr>
        <p:grpSpPr>
          <a:xfrm rot="10800000">
            <a:off x="3493135" y="1821721"/>
            <a:ext cx="264795" cy="142240"/>
            <a:chOff x="6321" y="4253"/>
            <a:chExt cx="417" cy="224"/>
          </a:xfrm>
        </p:grpSpPr>
        <p:cxnSp>
          <p:nvCxnSpPr>
            <p:cNvPr id="78" name="Conexão Reta 77"/>
            <p:cNvCxnSpPr/>
            <p:nvPr/>
          </p:nvCxnSpPr>
          <p:spPr>
            <a:xfrm flipV="1">
              <a:off x="6321" y="4322"/>
              <a:ext cx="389" cy="13"/>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Conexão Reta 78"/>
            <p:cNvCxnSpPr/>
            <p:nvPr/>
          </p:nvCxnSpPr>
          <p:spPr>
            <a:xfrm flipV="1">
              <a:off x="6686" y="4253"/>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92" name="Caixa de Texto 42"/>
          <p:cNvSpPr txBox="1"/>
          <p:nvPr/>
        </p:nvSpPr>
        <p:spPr>
          <a:xfrm>
            <a:off x="2236105" y="5494289"/>
            <a:ext cx="3572057" cy="267766"/>
          </a:xfrm>
          <a:prstGeom prst="rect">
            <a:avLst/>
          </a:prstGeom>
          <a:noFill/>
        </p:spPr>
        <p:txBody>
          <a:bodyPr wrap="square" rtlCol="0">
            <a:spAutoFit/>
          </a:bodyPr>
          <a:lstStyle/>
          <a:p>
            <a:pPr marL="12700" marR="43180">
              <a:lnSpc>
                <a:spcPct val="95000"/>
              </a:lnSpc>
              <a:spcBef>
                <a:spcPts val="1025"/>
              </a:spcBef>
            </a:pPr>
            <a:r>
              <a:rPr lang="pt-PT" sz="1200" b="1" dirty="0" smtClean="0">
                <a:solidFill>
                  <a:srgbClr val="3EA4BA"/>
                </a:solidFill>
                <a:latin typeface="Arial Narrow" panose="020B0606020202030204" pitchFamily="34" charset="0"/>
                <a:cs typeface="Arial Narrow" panose="020B0606020202030204" pitchFamily="34" charset="0"/>
                <a:sym typeface="+mn-ea"/>
              </a:rPr>
              <a:t>» </a:t>
            </a:r>
            <a:r>
              <a:rPr lang="pt-PT" sz="1200" dirty="0" smtClean="0">
                <a:solidFill>
                  <a:srgbClr val="3EA4BA"/>
                </a:solidFill>
                <a:latin typeface="Arial Narrow" panose="020B0606020202030204" pitchFamily="34" charset="0"/>
                <a:cs typeface="Arial Narrow" panose="020B0606020202030204" pitchFamily="34" charset="0"/>
                <a:sym typeface="+mn-ea"/>
              </a:rPr>
              <a:t>Menor custo dos produtos devido à economia de escala</a:t>
            </a:r>
            <a:endParaRPr lang="pt-PT" altLang="en-US" sz="1200" dirty="0">
              <a:solidFill>
                <a:srgbClr val="3EA4BA"/>
              </a:solidFill>
            </a:endParaRPr>
          </a:p>
        </p:txBody>
      </p:sp>
      <p:cxnSp>
        <p:nvCxnSpPr>
          <p:cNvPr id="93" name="Conexão Reta 44"/>
          <p:cNvCxnSpPr/>
          <p:nvPr/>
        </p:nvCxnSpPr>
        <p:spPr>
          <a:xfrm flipV="1">
            <a:off x="2456361" y="5739399"/>
            <a:ext cx="3127375" cy="2540"/>
          </a:xfrm>
          <a:prstGeom prst="line">
            <a:avLst/>
          </a:prstGeom>
        </p:spPr>
        <p:style>
          <a:lnRef idx="1">
            <a:schemeClr val="accent1"/>
          </a:lnRef>
          <a:fillRef idx="0">
            <a:schemeClr val="accent1"/>
          </a:fillRef>
          <a:effectRef idx="0">
            <a:schemeClr val="accent1"/>
          </a:effectRef>
          <a:fontRef idx="minor">
            <a:schemeClr val="tx1"/>
          </a:fontRef>
        </p:style>
      </p:cxnSp>
      <p:sp>
        <p:nvSpPr>
          <p:cNvPr id="94" name="Caixa de Texto 42"/>
          <p:cNvSpPr txBox="1"/>
          <p:nvPr/>
        </p:nvSpPr>
        <p:spPr>
          <a:xfrm>
            <a:off x="1752782" y="5855697"/>
            <a:ext cx="3881205" cy="267766"/>
          </a:xfrm>
          <a:prstGeom prst="rect">
            <a:avLst/>
          </a:prstGeom>
          <a:noFill/>
        </p:spPr>
        <p:txBody>
          <a:bodyPr wrap="square" rtlCol="0">
            <a:spAutoFit/>
          </a:bodyPr>
          <a:lstStyle/>
          <a:p>
            <a:pPr marL="12700" marR="43180">
              <a:lnSpc>
                <a:spcPct val="95000"/>
              </a:lnSpc>
              <a:spcBef>
                <a:spcPts val="1025"/>
              </a:spcBef>
            </a:pPr>
            <a:r>
              <a:rPr lang="pt-PT" sz="1200" b="1" dirty="0" smtClean="0">
                <a:solidFill>
                  <a:srgbClr val="3EA4BA"/>
                </a:solidFill>
                <a:latin typeface="Arial Narrow" panose="020B0606020202030204" pitchFamily="34" charset="0"/>
                <a:cs typeface="Arial Narrow" panose="020B0606020202030204" pitchFamily="34" charset="0"/>
                <a:sym typeface="+mn-ea"/>
              </a:rPr>
              <a:t>» </a:t>
            </a:r>
            <a:r>
              <a:rPr lang="pt-PT" sz="1200" dirty="0" smtClean="0">
                <a:solidFill>
                  <a:srgbClr val="3EA4BA"/>
                </a:solidFill>
                <a:latin typeface="Arial Narrow" panose="020B0606020202030204" pitchFamily="34" charset="0"/>
                <a:cs typeface="Arial Narrow" panose="020B0606020202030204" pitchFamily="34" charset="0"/>
                <a:sym typeface="+mn-ea"/>
              </a:rPr>
              <a:t>Maior eficiência na produção, comercialização e administração</a:t>
            </a:r>
            <a:endParaRPr lang="pt-PT" altLang="en-US" sz="1200" dirty="0">
              <a:solidFill>
                <a:srgbClr val="3EA4BA"/>
              </a:solidFill>
            </a:endParaRPr>
          </a:p>
        </p:txBody>
      </p:sp>
      <p:cxnSp>
        <p:nvCxnSpPr>
          <p:cNvPr id="95" name="Conexão Reta 44"/>
          <p:cNvCxnSpPr/>
          <p:nvPr/>
        </p:nvCxnSpPr>
        <p:spPr>
          <a:xfrm flipV="1">
            <a:off x="2282186" y="6100807"/>
            <a:ext cx="3127375" cy="2540"/>
          </a:xfrm>
          <a:prstGeom prst="line">
            <a:avLst/>
          </a:prstGeom>
        </p:spPr>
        <p:style>
          <a:lnRef idx="1">
            <a:schemeClr val="accent1"/>
          </a:lnRef>
          <a:fillRef idx="0">
            <a:schemeClr val="accent1"/>
          </a:fillRef>
          <a:effectRef idx="0">
            <a:schemeClr val="accent1"/>
          </a:effectRef>
          <a:fontRef idx="minor">
            <a:schemeClr val="tx1"/>
          </a:fontRef>
        </p:style>
      </p:cxnSp>
      <p:sp>
        <p:nvSpPr>
          <p:cNvPr id="96" name="Caixa de Texto 42"/>
          <p:cNvSpPr txBox="1"/>
          <p:nvPr/>
        </p:nvSpPr>
        <p:spPr>
          <a:xfrm>
            <a:off x="1656985" y="6190979"/>
            <a:ext cx="3881205" cy="267766"/>
          </a:xfrm>
          <a:prstGeom prst="rect">
            <a:avLst/>
          </a:prstGeom>
          <a:noFill/>
        </p:spPr>
        <p:txBody>
          <a:bodyPr wrap="square" rtlCol="0">
            <a:spAutoFit/>
          </a:bodyPr>
          <a:lstStyle/>
          <a:p>
            <a:pPr marL="12700" marR="43180">
              <a:lnSpc>
                <a:spcPct val="95000"/>
              </a:lnSpc>
              <a:spcBef>
                <a:spcPts val="1025"/>
              </a:spcBef>
            </a:pPr>
            <a:r>
              <a:rPr lang="pt-PT" sz="1200" b="1" dirty="0" smtClean="0">
                <a:solidFill>
                  <a:srgbClr val="3EA4BA"/>
                </a:solidFill>
                <a:latin typeface="Arial Narrow" panose="020B0606020202030204" pitchFamily="34" charset="0"/>
                <a:cs typeface="Arial Narrow" panose="020B0606020202030204" pitchFamily="34" charset="0"/>
                <a:sym typeface="+mn-ea"/>
              </a:rPr>
              <a:t>» </a:t>
            </a:r>
            <a:r>
              <a:rPr lang="pt-PT" sz="1200" dirty="0" smtClean="0">
                <a:solidFill>
                  <a:srgbClr val="3EA4BA"/>
                </a:solidFill>
                <a:latin typeface="Arial Narrow" panose="020B0606020202030204" pitchFamily="34" charset="0"/>
                <a:cs typeface="Arial Narrow" panose="020B0606020202030204" pitchFamily="34" charset="0"/>
                <a:sym typeface="+mn-ea"/>
              </a:rPr>
              <a:t>Vantagens competitivas em virtude da eliminação de tarifas</a:t>
            </a:r>
            <a:endParaRPr lang="pt-PT" altLang="en-US" sz="1200" dirty="0">
              <a:solidFill>
                <a:srgbClr val="3EA4BA"/>
              </a:solidFill>
            </a:endParaRPr>
          </a:p>
        </p:txBody>
      </p:sp>
      <p:cxnSp>
        <p:nvCxnSpPr>
          <p:cNvPr id="97" name="Conexão Reta 44"/>
          <p:cNvCxnSpPr/>
          <p:nvPr/>
        </p:nvCxnSpPr>
        <p:spPr>
          <a:xfrm flipV="1">
            <a:off x="2186389" y="6436089"/>
            <a:ext cx="3127375" cy="254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Conexão Reta 44"/>
          <p:cNvCxnSpPr/>
          <p:nvPr/>
        </p:nvCxnSpPr>
        <p:spPr>
          <a:xfrm flipV="1">
            <a:off x="2134138" y="6383837"/>
            <a:ext cx="3127375" cy="2540"/>
          </a:xfrm>
          <a:prstGeom prst="line">
            <a:avLst/>
          </a:prstGeom>
        </p:spPr>
        <p:style>
          <a:lnRef idx="1">
            <a:schemeClr val="accent1"/>
          </a:lnRef>
          <a:fillRef idx="0">
            <a:schemeClr val="accent1"/>
          </a:fillRef>
          <a:effectRef idx="0">
            <a:schemeClr val="accent1"/>
          </a:effectRef>
          <a:fontRef idx="minor">
            <a:schemeClr val="tx1"/>
          </a:fontRef>
        </p:style>
      </p:cxnSp>
      <p:sp>
        <p:nvSpPr>
          <p:cNvPr id="99" name="Caixa de Texto 42"/>
          <p:cNvSpPr txBox="1"/>
          <p:nvPr/>
        </p:nvSpPr>
        <p:spPr>
          <a:xfrm>
            <a:off x="1260475" y="6474009"/>
            <a:ext cx="4129667" cy="267766"/>
          </a:xfrm>
          <a:prstGeom prst="rect">
            <a:avLst/>
          </a:prstGeom>
          <a:noFill/>
        </p:spPr>
        <p:txBody>
          <a:bodyPr wrap="square" rtlCol="0">
            <a:spAutoFit/>
          </a:bodyPr>
          <a:lstStyle/>
          <a:p>
            <a:pPr marL="12700" marR="43180">
              <a:lnSpc>
                <a:spcPct val="95000"/>
              </a:lnSpc>
              <a:spcBef>
                <a:spcPts val="1025"/>
              </a:spcBef>
            </a:pPr>
            <a:r>
              <a:rPr lang="pt-PT" sz="1200" dirty="0" smtClean="0">
                <a:solidFill>
                  <a:srgbClr val="3EA4BA"/>
                </a:solidFill>
                <a:latin typeface="Arial Narrow" panose="020B0606020202030204" pitchFamily="34" charset="0"/>
                <a:cs typeface="Arial Narrow" panose="020B0606020202030204" pitchFamily="34" charset="0"/>
                <a:sym typeface="+mn-ea"/>
              </a:rPr>
              <a:t>» Consumo em grande escala permitindo maior rotação dos produtos</a:t>
            </a:r>
            <a:endParaRPr lang="pt-PT" altLang="en-US" sz="1200" dirty="0">
              <a:solidFill>
                <a:srgbClr val="3EA4BA"/>
              </a:solidFill>
            </a:endParaRPr>
          </a:p>
        </p:txBody>
      </p:sp>
      <p:cxnSp>
        <p:nvCxnSpPr>
          <p:cNvPr id="100" name="Conexão Reta 44"/>
          <p:cNvCxnSpPr/>
          <p:nvPr/>
        </p:nvCxnSpPr>
        <p:spPr>
          <a:xfrm flipV="1">
            <a:off x="2038341" y="6719119"/>
            <a:ext cx="3127375" cy="2540"/>
          </a:xfrm>
          <a:prstGeom prst="line">
            <a:avLst/>
          </a:prstGeom>
        </p:spPr>
        <p:style>
          <a:lnRef idx="1">
            <a:schemeClr val="accent1"/>
          </a:lnRef>
          <a:fillRef idx="0">
            <a:schemeClr val="accent1"/>
          </a:fillRef>
          <a:effectRef idx="0">
            <a:schemeClr val="accent1"/>
          </a:effectRef>
          <a:fontRef idx="minor">
            <a:schemeClr val="tx1"/>
          </a:fontRef>
        </p:style>
      </p:cxnSp>
      <p:sp>
        <p:nvSpPr>
          <p:cNvPr id="101" name="Rectangle 2"/>
          <p:cNvSpPr txBox="1">
            <a:spLocks noChangeArrowheads="1"/>
          </p:cNvSpPr>
          <p:nvPr/>
        </p:nvSpPr>
        <p:spPr>
          <a:xfrm>
            <a:off x="16510" y="878521"/>
            <a:ext cx="3509645" cy="61944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defRPr/>
            </a:pPr>
            <a:r>
              <a:rPr lang="pt-PT" altLang="pt-PT" sz="1800" b="1" dirty="0" smtClean="0">
                <a:solidFill>
                  <a:srgbClr val="3FBBD7"/>
                </a:solidFill>
                <a:effectLst>
                  <a:outerShdw blurRad="38100" dist="38100" dir="2700000" algn="tl">
                    <a:srgbClr val="000000"/>
                  </a:outerShdw>
                </a:effectLst>
                <a:latin typeface="Calisto MT" panose="02040603050505030304" pitchFamily="18" charset="0"/>
              </a:rPr>
              <a:t>A IMPORTÂNCIA </a:t>
            </a:r>
          </a:p>
          <a:p>
            <a:pPr>
              <a:defRPr/>
            </a:pPr>
            <a:r>
              <a:rPr lang="pt-PT" altLang="pt-PT" sz="1800" b="1" dirty="0" smtClean="0">
                <a:solidFill>
                  <a:srgbClr val="3FBBD7"/>
                </a:solidFill>
                <a:effectLst>
                  <a:outerShdw blurRad="38100" dist="38100" dir="2700000" algn="tl">
                    <a:srgbClr val="000000"/>
                  </a:outerShdw>
                </a:effectLst>
                <a:latin typeface="Calisto MT" panose="02040603050505030304" pitchFamily="18" charset="0"/>
              </a:rPr>
              <a:t>ECONÓMICA DA CEDEAO</a:t>
            </a:r>
          </a:p>
        </p:txBody>
      </p:sp>
      <p:sp>
        <p:nvSpPr>
          <p:cNvPr id="102" name="TextBox 101"/>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03" name="Imagem 11" descr="logo"/>
          <p:cNvPicPr>
            <a:picLocks noChangeAspect="1"/>
          </p:cNvPicPr>
          <p:nvPr/>
        </p:nvPicPr>
        <p:blipFill>
          <a:blip r:embed="rId4"/>
          <a:stretch>
            <a:fillRect/>
          </a:stretch>
        </p:blipFill>
        <p:spPr>
          <a:xfrm>
            <a:off x="75981" y="153264"/>
            <a:ext cx="2349938" cy="515796"/>
          </a:xfrm>
          <a:prstGeom prst="rect">
            <a:avLst/>
          </a:prstGeom>
        </p:spPr>
      </p:pic>
    </p:spTree>
    <p:extLst>
      <p:ext uri="{BB962C8B-B14F-4D97-AF65-F5344CB8AC3E}">
        <p14:creationId xmlns:p14="http://schemas.microsoft.com/office/powerpoint/2010/main" val="317845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898197" y="649033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9</a:t>
            </a:fld>
            <a:endParaRPr lang="fr-FR" altLang="pt-PT" sz="1000" b="1" i="1" u="sng" dirty="0"/>
          </a:p>
        </p:txBody>
      </p:sp>
      <p:graphicFrame>
        <p:nvGraphicFramePr>
          <p:cNvPr id="2" name="Gráfico 1"/>
          <p:cNvGraphicFramePr/>
          <p:nvPr>
            <p:extLst>
              <p:ext uri="{D42A27DB-BD31-4B8C-83A1-F6EECF244321}">
                <p14:modId xmlns:p14="http://schemas.microsoft.com/office/powerpoint/2010/main" val="4206709611"/>
              </p:ext>
            </p:extLst>
          </p:nvPr>
        </p:nvGraphicFramePr>
        <p:xfrm>
          <a:off x="-4445" y="704850"/>
          <a:ext cx="12196445" cy="580644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6" name="Imagem 11" descr="logo"/>
          <p:cNvPicPr>
            <a:picLocks noChangeAspect="1"/>
          </p:cNvPicPr>
          <p:nvPr/>
        </p:nvPicPr>
        <p:blipFill>
          <a:blip r:embed="rId3"/>
          <a:stretch>
            <a:fillRect/>
          </a:stretch>
        </p:blipFill>
        <p:spPr>
          <a:xfrm>
            <a:off x="75981" y="153264"/>
            <a:ext cx="2349938" cy="51579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5761</TotalTime>
  <Words>5156</Words>
  <Application>Microsoft Office PowerPoint</Application>
  <PresentationFormat>Custom</PresentationFormat>
  <Paragraphs>1563</Paragraphs>
  <Slides>63</Slides>
  <Notes>1</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Pedro Borges</dc:creator>
  <cp:lastModifiedBy>Teresa</cp:lastModifiedBy>
  <cp:revision>2672</cp:revision>
  <dcterms:created xsi:type="dcterms:W3CDTF">2019-09-10T11:20:00Z</dcterms:created>
  <dcterms:modified xsi:type="dcterms:W3CDTF">2021-02-02T12:58:32Z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2070-11.2.0.9739</vt:lpwstr>
  </property>
</Properties>
</file>